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png" ContentType="image/png"/>
  <Default Extension="xml" ContentType="application/xml"/>
  <Default Extension="gif" ContentType="image/gif"/>
  <Override PartName="/ppt/slideLayouts/slideLayout1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18.xml" ContentType="application/vnd.openxmlformats-officedocument.presentationml.notesSlide+xml"/>
  <Override PartName="/ppt/notesMasters/notesMaster1.xml" ContentType="application/vnd.openxmlformats-officedocument.presentationml.notesMaster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slideMasters/slideMaster1.xml" ContentType="application/vnd.openxmlformats-officedocument.presentationml.slideMaster+xml"/>
  <Override PartName="/ppt/slides/slide37.xml" ContentType="application/vnd.openxmlformats-officedocument.presentationml.slide+xml"/>
  <Override PartName="/ppt/slides/slide16.xml" ContentType="application/vnd.openxmlformats-officedocument.presentationml.slide+xml"/>
  <Override PartName="/ppt/slides/slide21.xml" ContentType="application/vnd.openxmlformats-officedocument.presentationml.slide+xml"/>
  <Override PartName="/ppt/slides/slide2.xml" ContentType="application/vnd.openxmlformats-officedocument.presentationml.slide+xml"/>
  <Override PartName="/ppt/slides/slide26.xml" ContentType="application/vnd.openxmlformats-officedocument.presentationml.slide+xml"/>
  <Override PartName="/ppt/slides/slide6.xml" ContentType="application/vnd.openxmlformats-officedocument.presentationml.slide+xml"/>
  <Override PartName="/ppt/slides/slide3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6.xml" ContentType="application/vnd.openxmlformats-officedocument.presentationml.slide+xml"/>
  <Override PartName="/ppt/slides/slide35.xml" ContentType="application/vnd.openxmlformats-officedocument.presentationml.slide+xml"/>
  <Override PartName="/ppt/slides/slide17.xml" ContentType="application/vnd.openxmlformats-officedocument.presentationml.slide+xml"/>
  <Override PartName="/ppt/slides/slide24.xml" ContentType="application/vnd.openxmlformats-officedocument.presentationml.slide+xml"/>
  <Override PartName="/ppt/slides/slide34.xml" ContentType="application/vnd.openxmlformats-officedocument.presentationml.slide+xml"/>
  <Override PartName="/ppt/slides/slide23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1.xml" ContentType="application/vnd.openxmlformats-officedocument.presentationml.slide+xml"/>
  <Override PartName="/ppt/slides/slide38.xml" ContentType="application/vnd.openxmlformats-officedocument.presentationml.slide+xml"/>
  <Override PartName="/ppt/slides/slide20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9.xml" ContentType="application/vnd.openxmlformats-officedocument.presentationml.slide+xml"/>
  <Override PartName="/ppt/slides/slide39.xml" ContentType="application/vnd.openxmlformats-officedocument.presentationml.slide+xml"/>
  <Override PartName="/ppt/slides/slide9.xml" ContentType="application/vnd.openxmlformats-officedocument.presentationml.slide+xml"/>
  <Override PartName="/ppt/slides/slide18.xml" ContentType="application/vnd.openxmlformats-officedocument.presentationml.slide+xml"/>
  <Override PartName="/ppt/slides/slide15.xml" ContentType="application/vnd.openxmlformats-officedocument.presentationml.slide+xml"/>
  <Override PartName="/ppt/slides/slide7.xml" ContentType="application/vnd.openxmlformats-officedocument.presentationml.slide+xml"/>
  <Override PartName="/ppt/slides/slide30.xml" ContentType="application/vnd.openxmlformats-officedocument.presentationml.slide+xml"/>
  <Override PartName="/ppt/slides/slide8.xml" ContentType="application/vnd.openxmlformats-officedocument.presentationml.slide+xml"/>
  <Override PartName="/ppt/slides/slide27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4.xml" ContentType="application/vnd.openxmlformats-officedocument.presentationml.slide+xml"/>
  <Override PartName="/ppt/slides/slide14.xml" ContentType="application/vnd.openxmlformats-officedocument.presentationml.slide+xml"/>
  <Override PartName="/ppt/slides/slide5.xml" ContentType="application/vnd.openxmlformats-officedocument.presentationml.slide+xml"/>
  <Override PartName="/ppt/slides/slide22.xml" ContentType="application/vnd.openxmlformats-officedocument.presentationml.slide+xml"/>
  <Override PartName="/ppt/tableStyles.xml" ContentType="application/vnd.openxmlformats-officedocument.presentationml.tableStyles+xml"/>
</Types>
</file>

<file path=_rels/.rels><?xml version="1.0" encoding="UTF-8" standalone="yes"?><Relationships xmlns="http://schemas.openxmlformats.org/package/2006/relationships"><Relationship Target="ppt/presentation.xml" Type="http://schemas.openxmlformats.org/officeDocument/2006/relationships/officeDocument" Id="rId1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aveSubsetFonts="1" autoCompressPictures="0" mc:PreserveAttributes="mv:*" mc:Ignorable="mv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</p:sldIdLst>
  <p:sldSz cy="6858000" cx="27432000"/>
  <p:notesSz cy="9232900" cx="14706600"/>
  <p:defaultTextStyle>
    <a:defPPr algn="l" rtl="0" marR="0">
      <a:lnSpc>
        <a:spcPct val="100000"/>
      </a:lnSpc>
      <a:spcBef>
        <a:spcPts val="0"/>
      </a:spcBef>
      <a:spcAft>
        <a:spcPts val="0"/>
      </a:spcAft>
    </a:defPPr>
    <a:lvl1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AC2376BD-E436-4D19-BA71-F6CB4300E27F}">
  <a:tblStyle styleName="Table_0" styleId="{AC2376BD-E436-4D19-BA71-F6CB4300E27F}">
    <a:wholeTbl>
      <a:tcStyle>
        <a:tcBdr>
          <a:left>
            <a:ln w="12700" cap="flat">
              <a:solidFill>
                <a:srgbClr val="CCCCCC"/>
              </a:solidFill>
              <a:prstDash val="solid"/>
              <a:round/>
              <a:headEnd w="med" len="med" type="none"/>
              <a:tailEnd w="med" len="med" type="none"/>
            </a:ln>
          </a:left>
          <a:right>
            <a:ln w="12700" cap="flat">
              <a:solidFill>
                <a:srgbClr val="CCCCCC"/>
              </a:solidFill>
              <a:prstDash val="solid"/>
              <a:round/>
              <a:headEnd w="med" len="med" type="none"/>
              <a:tailEnd w="med" len="med" type="none"/>
            </a:ln>
          </a:right>
          <a:top>
            <a:ln w="12700" cap="flat">
              <a:solidFill>
                <a:srgbClr val="CCCCCC"/>
              </a:solidFill>
              <a:prstDash val="solid"/>
              <a:round/>
              <a:headEnd w="med" len="med" type="none"/>
              <a:tailEnd w="med" len="med" type="none"/>
            </a:ln>
          </a:top>
          <a:bottom>
            <a:ln w="12700" cap="flat">
              <a:solidFill>
                <a:srgbClr val="CCCCCC"/>
              </a:solidFill>
              <a:prstDash val="solid"/>
              <a:round/>
              <a:headEnd w="med" len="med" type="none"/>
              <a:tailEnd w="med" len="med" type="none"/>
            </a:ln>
          </a:bottom>
          <a:insideH>
            <a:ln w="12700" cap="flat">
              <a:solidFill>
                <a:srgbClr val="CCCCCC"/>
              </a:solidFill>
              <a:prstDash val="solid"/>
              <a:round/>
              <a:headEnd w="med" len="med" type="none"/>
              <a:tailEnd w="med" len="med" type="none"/>
            </a:ln>
          </a:insideH>
          <a:insideV>
            <a:ln w="12700" cap="flat">
              <a:solidFill>
                <a:srgbClr val="CCCCCC"/>
              </a:solidFill>
              <a:prstDash val="solid"/>
              <a:round/>
              <a:headEnd w="med" len="med" type="none"/>
              <a:tailEnd w="med" len="med" type="none"/>
            </a:ln>
          </a:insideV>
        </a:tcBdr>
      </a:tcStyle>
    </a:wholeTbl>
  </a:tblStyle>
  <a:tblStyle styleName="Table_1" styleId="{B33B6D7D-6B9C-44B7-8C87-94094A9BF62E}">
    <a:wholeTbl>
      <a:tcStyle>
        <a:tcBdr>
          <a:left>
            <a:ln w="12700" cap="flat">
              <a:solidFill>
                <a:srgbClr val="CCCCCC"/>
              </a:solidFill>
              <a:prstDash val="solid"/>
              <a:round/>
              <a:headEnd w="med" len="med" type="none"/>
              <a:tailEnd w="med" len="med" type="none"/>
            </a:ln>
          </a:left>
          <a:right>
            <a:ln w="12700" cap="flat">
              <a:solidFill>
                <a:srgbClr val="CCCCCC"/>
              </a:solidFill>
              <a:prstDash val="solid"/>
              <a:round/>
              <a:headEnd w="med" len="med" type="none"/>
              <a:tailEnd w="med" len="med" type="none"/>
            </a:ln>
          </a:right>
          <a:top>
            <a:ln w="12700" cap="flat">
              <a:solidFill>
                <a:srgbClr val="CCCCCC"/>
              </a:solidFill>
              <a:prstDash val="solid"/>
              <a:round/>
              <a:headEnd w="med" len="med" type="none"/>
              <a:tailEnd w="med" len="med" type="none"/>
            </a:ln>
          </a:top>
          <a:bottom>
            <a:ln w="12700" cap="flat">
              <a:solidFill>
                <a:srgbClr val="CCCCCC"/>
              </a:solidFill>
              <a:prstDash val="solid"/>
              <a:round/>
              <a:headEnd w="med" len="med" type="none"/>
              <a:tailEnd w="med" len="med" type="none"/>
            </a:ln>
          </a:bottom>
          <a:insideH>
            <a:ln w="12700" cap="flat">
              <a:solidFill>
                <a:srgbClr val="CCCCCC"/>
              </a:solidFill>
              <a:prstDash val="solid"/>
              <a:round/>
              <a:headEnd w="med" len="med" type="none"/>
              <a:tailEnd w="med" len="med" type="none"/>
            </a:ln>
          </a:insideH>
          <a:insideV>
            <a:ln w="12700" cap="flat">
              <a:solidFill>
                <a:srgbClr val="CCCCCC"/>
              </a:solidFill>
              <a:prstDash val="solid"/>
              <a:round/>
              <a:headEnd w="med" len="med" type="none"/>
              <a:tailEnd w="med" len="med" type="none"/>
            </a:ln>
          </a:insideV>
        </a:tcBdr>
      </a:tcStyle>
    </a:wholeTbl>
  </a:tblStyle>
  <a:tblStyle styleName="Table_2" styleId="{40C79597-F272-44AC-AC92-96D4507C5AB8}"/>
  <a:tblStyle styleName="Table_3" styleId="{2BB6D4D3-6740-47A5-9680-F26F30216B1D}">
    <a:wholeTbl>
      <a:tcStyle>
        <a:tcBdr>
          <a:left>
            <a:ln cap="flat">
              <a:solidFill>
                <a:srgbClr val="999999"/>
              </a:solidFill>
              <a:prstDash val="solid"/>
              <a:round/>
              <a:headEnd w="med" len="med" type="none"/>
              <a:tailEnd w="med" len="med" type="none"/>
            </a:ln>
          </a:left>
          <a:right>
            <a:ln cap="flat">
              <a:solidFill>
                <a:srgbClr val="999999"/>
              </a:solidFill>
              <a:prstDash val="solid"/>
              <a:round/>
              <a:headEnd w="med" len="med" type="none"/>
              <a:tailEnd w="med" len="med" type="none"/>
            </a:ln>
          </a:right>
          <a:top>
            <a:ln cap="flat">
              <a:solidFill>
                <a:srgbClr val="999999"/>
              </a:solidFill>
              <a:prstDash val="solid"/>
              <a:round/>
              <a:headEnd w="med" len="med" type="none"/>
              <a:tailEnd w="med" len="med" type="none"/>
            </a:ln>
          </a:top>
          <a:bottom>
            <a:ln cap="flat">
              <a:solidFill>
                <a:srgbClr val="999999"/>
              </a:solidFill>
              <a:prstDash val="solid"/>
              <a:round/>
              <a:headEnd w="med" len="med" type="none"/>
              <a:tailEnd w="med" len="med" type="none"/>
            </a:ln>
          </a:bottom>
          <a:insideH>
            <a:ln cap="flat">
              <a:solidFill>
                <a:srgbClr val="999999"/>
              </a:solidFill>
              <a:prstDash val="solid"/>
              <a:round/>
              <a:headEnd w="med" len="med" type="none"/>
              <a:tailEnd w="med" len="med" type="none"/>
            </a:ln>
          </a:insideH>
          <a:insideV>
            <a:ln cap="flat">
              <a:solidFill>
                <a:srgbClr val="999999"/>
              </a:solidFill>
              <a:prstDash val="solid"/>
              <a:round/>
              <a:headEnd w="med" len="med" type="none"/>
              <a:tailEnd w="med" len="med" type="none"/>
            </a:ln>
          </a:insideV>
        </a:tcBdr>
      </a:tcStyle>
    </a:wholeTbl>
  </a:tblStyle>
  <a:tblStyle styleName="Table_4" styleId="{90F04893-02BF-4BDE-9818-E206608D8302}">
    <a:wholeTbl>
      <a:tcStyle>
        <a:tcBdr>
          <a:left>
            <a:ln cap="flat">
              <a:solidFill>
                <a:srgbClr val="999999"/>
              </a:solidFill>
              <a:prstDash val="solid"/>
              <a:round/>
              <a:headEnd w="med" len="med" type="none"/>
              <a:tailEnd w="med" len="med" type="none"/>
            </a:ln>
          </a:left>
          <a:right>
            <a:ln cap="flat">
              <a:solidFill>
                <a:srgbClr val="999999"/>
              </a:solidFill>
              <a:prstDash val="solid"/>
              <a:round/>
              <a:headEnd w="med" len="med" type="none"/>
              <a:tailEnd w="med" len="med" type="none"/>
            </a:ln>
          </a:right>
          <a:top>
            <a:ln cap="flat">
              <a:solidFill>
                <a:srgbClr val="999999"/>
              </a:solidFill>
              <a:prstDash val="solid"/>
              <a:round/>
              <a:headEnd w="med" len="med" type="none"/>
              <a:tailEnd w="med" len="med" type="none"/>
            </a:ln>
          </a:top>
          <a:bottom>
            <a:ln cap="flat">
              <a:solidFill>
                <a:srgbClr val="999999"/>
              </a:solidFill>
              <a:prstDash val="solid"/>
              <a:round/>
              <a:headEnd w="med" len="med" type="none"/>
              <a:tailEnd w="med" len="med" type="none"/>
            </a:ln>
          </a:bottom>
          <a:insideH>
            <a:ln cap="flat">
              <a:solidFill>
                <a:srgbClr val="999999"/>
              </a:solidFill>
              <a:prstDash val="solid"/>
              <a:round/>
              <a:headEnd w="med" len="med" type="none"/>
              <a:tailEnd w="med" len="med" type="none"/>
            </a:ln>
          </a:insideH>
          <a:insideV>
            <a:ln cap="flat">
              <a:solidFill>
                <a:srgbClr val="999999"/>
              </a:solidFill>
              <a:prstDash val="solid"/>
              <a:round/>
              <a:headEnd w="med" len="med" type="none"/>
              <a:tailEnd w="med" len="med" type="none"/>
            </a:ln>
          </a:insideV>
        </a:tcBdr>
      </a:tcStyle>
    </a:wholeTbl>
  </a:tblStyle>
  <a:tblStyle styleName="Table_5" styleId="{426CAEF3-FFE7-42B1-82C7-B3420325D21B}">
    <a:wholeTbl>
      <a:tcStyle>
        <a:tcBdr>
          <a:left>
            <a:ln cap="flat">
              <a:solidFill>
                <a:srgbClr val="999999"/>
              </a:solidFill>
              <a:prstDash val="solid"/>
              <a:round/>
              <a:headEnd w="med" len="med" type="none"/>
              <a:tailEnd w="med" len="med" type="none"/>
            </a:ln>
          </a:left>
          <a:right>
            <a:ln cap="flat">
              <a:solidFill>
                <a:srgbClr val="999999"/>
              </a:solidFill>
              <a:prstDash val="solid"/>
              <a:round/>
              <a:headEnd w="med" len="med" type="none"/>
              <a:tailEnd w="med" len="med" type="none"/>
            </a:ln>
          </a:right>
          <a:top>
            <a:ln cap="flat">
              <a:solidFill>
                <a:srgbClr val="999999"/>
              </a:solidFill>
              <a:prstDash val="solid"/>
              <a:round/>
              <a:headEnd w="med" len="med" type="none"/>
              <a:tailEnd w="med" len="med" type="none"/>
            </a:ln>
          </a:top>
          <a:bottom>
            <a:ln cap="flat">
              <a:solidFill>
                <a:srgbClr val="999999"/>
              </a:solidFill>
              <a:prstDash val="solid"/>
              <a:round/>
              <a:headEnd w="med" len="med" type="none"/>
              <a:tailEnd w="med" len="med" type="none"/>
            </a:ln>
          </a:bottom>
          <a:insideH>
            <a:ln cap="flat">
              <a:solidFill>
                <a:srgbClr val="999999"/>
              </a:solidFill>
              <a:prstDash val="solid"/>
              <a:round/>
              <a:headEnd w="med" len="med" type="none"/>
              <a:tailEnd w="med" len="med" type="none"/>
            </a:ln>
          </a:insideH>
          <a:insideV>
            <a:ln cap="flat">
              <a:solidFill>
                <a:srgbClr val="999999"/>
              </a:solidFill>
              <a:prstDash val="solid"/>
              <a:round/>
              <a:headEnd w="med" len="med" type="none"/>
              <a:tailEnd w="med" len="med" type="none"/>
            </a:ln>
          </a:insideV>
        </a:tcBdr>
      </a:tcStyle>
    </a:wholeTbl>
  </a:tblStyle>
  <a:tblStyle styleName="Table_6" styleId="{FEEBACF6-14AE-4681-A2A5-9851C9B64508}">
    <a:wholeTbl>
      <a:tcStyle>
        <a:tcBdr>
          <a:left>
            <a:ln cap="flat">
              <a:solidFill>
                <a:srgbClr val="999999"/>
              </a:solidFill>
              <a:prstDash val="solid"/>
              <a:round/>
              <a:headEnd w="med" len="med" type="none"/>
              <a:tailEnd w="med" len="med" type="none"/>
            </a:ln>
          </a:left>
          <a:right>
            <a:ln cap="flat">
              <a:solidFill>
                <a:srgbClr val="999999"/>
              </a:solidFill>
              <a:prstDash val="solid"/>
              <a:round/>
              <a:headEnd w="med" len="med" type="none"/>
              <a:tailEnd w="med" len="med" type="none"/>
            </a:ln>
          </a:right>
          <a:top>
            <a:ln cap="flat">
              <a:solidFill>
                <a:srgbClr val="999999"/>
              </a:solidFill>
              <a:prstDash val="solid"/>
              <a:round/>
              <a:headEnd w="med" len="med" type="none"/>
              <a:tailEnd w="med" len="med" type="none"/>
            </a:ln>
          </a:top>
          <a:bottom>
            <a:ln cap="flat">
              <a:solidFill>
                <a:srgbClr val="999999"/>
              </a:solidFill>
              <a:prstDash val="solid"/>
              <a:round/>
              <a:headEnd w="med" len="med" type="none"/>
              <a:tailEnd w="med" len="med" type="none"/>
            </a:ln>
          </a:bottom>
          <a:insideH>
            <a:ln cap="flat">
              <a:solidFill>
                <a:srgbClr val="999999"/>
              </a:solidFill>
              <a:prstDash val="solid"/>
              <a:round/>
              <a:headEnd w="med" len="med" type="none"/>
              <a:tailEnd w="med" len="med" type="none"/>
            </a:ln>
          </a:insideH>
          <a:insideV>
            <a:ln cap="flat">
              <a:solidFill>
                <a:srgbClr val="999999"/>
              </a:solidFill>
              <a:prstDash val="solid"/>
              <a:round/>
              <a:headEnd w="med" len="med" type="none"/>
              <a:tailEnd w="med" len="med" type="none"/>
            </a:ln>
          </a:insideV>
        </a:tcBdr>
      </a:tcStyle>
    </a:wholeTbl>
  </a:tblStyle>
  <a:tblStyle styleName="Table_7" styleId="{7051FC62-CB13-477A-A56C-8F3B1C163EE9}">
    <a:wholeTbl>
      <a:tcStyle>
        <a:tcBdr>
          <a:left>
            <a:ln cap="flat">
              <a:solidFill>
                <a:srgbClr val="999999"/>
              </a:solidFill>
              <a:prstDash val="solid"/>
              <a:round/>
              <a:headEnd w="med" len="med" type="none"/>
              <a:tailEnd w="med" len="med" type="none"/>
            </a:ln>
          </a:left>
          <a:right>
            <a:ln cap="flat">
              <a:solidFill>
                <a:srgbClr val="999999"/>
              </a:solidFill>
              <a:prstDash val="solid"/>
              <a:round/>
              <a:headEnd w="med" len="med" type="none"/>
              <a:tailEnd w="med" len="med" type="none"/>
            </a:ln>
          </a:right>
          <a:top>
            <a:ln cap="flat">
              <a:solidFill>
                <a:srgbClr val="999999"/>
              </a:solidFill>
              <a:prstDash val="solid"/>
              <a:round/>
              <a:headEnd w="med" len="med" type="none"/>
              <a:tailEnd w="med" len="med" type="none"/>
            </a:ln>
          </a:top>
          <a:bottom>
            <a:ln cap="flat">
              <a:solidFill>
                <a:srgbClr val="999999"/>
              </a:solidFill>
              <a:prstDash val="solid"/>
              <a:round/>
              <a:headEnd w="med" len="med" type="none"/>
              <a:tailEnd w="med" len="med" type="none"/>
            </a:ln>
          </a:bottom>
          <a:insideH>
            <a:ln cap="flat">
              <a:solidFill>
                <a:srgbClr val="999999"/>
              </a:solidFill>
              <a:prstDash val="solid"/>
              <a:round/>
              <a:headEnd w="med" len="med" type="none"/>
              <a:tailEnd w="med" len="med" type="none"/>
            </a:ln>
          </a:insideH>
          <a:insideV>
            <a:ln cap="flat">
              <a:solidFill>
                <a:srgbClr val="999999"/>
              </a:solidFill>
              <a:prstDash val="solid"/>
              <a:round/>
              <a:headEnd w="med" len="med" type="none"/>
              <a:tailEnd w="med" len="med" type="none"/>
            </a:ln>
          </a:insideV>
        </a:tcBdr>
      </a:tcStyle>
    </a:wholeTbl>
  </a:tblStyle>
  <a:tblStyle styleName="Table_8" styleId="{118DBD2A-2975-4791-93A3-88858F7CF6B6}">
    <a:wholeTbl>
      <a:tcStyle>
        <a:tcBdr>
          <a:left>
            <a:ln cap="flat">
              <a:solidFill>
                <a:srgbClr val="999999"/>
              </a:solidFill>
              <a:prstDash val="solid"/>
              <a:round/>
              <a:headEnd w="med" len="med" type="none"/>
              <a:tailEnd w="med" len="med" type="none"/>
            </a:ln>
          </a:left>
          <a:right>
            <a:ln cap="flat">
              <a:solidFill>
                <a:srgbClr val="999999"/>
              </a:solidFill>
              <a:prstDash val="solid"/>
              <a:round/>
              <a:headEnd w="med" len="med" type="none"/>
              <a:tailEnd w="med" len="med" type="none"/>
            </a:ln>
          </a:right>
          <a:top>
            <a:ln cap="flat">
              <a:solidFill>
                <a:srgbClr val="999999"/>
              </a:solidFill>
              <a:prstDash val="solid"/>
              <a:round/>
              <a:headEnd w="med" len="med" type="none"/>
              <a:tailEnd w="med" len="med" type="none"/>
            </a:ln>
          </a:top>
          <a:bottom>
            <a:ln cap="flat">
              <a:solidFill>
                <a:srgbClr val="999999"/>
              </a:solidFill>
              <a:prstDash val="solid"/>
              <a:round/>
              <a:headEnd w="med" len="med" type="none"/>
              <a:tailEnd w="med" len="med" type="none"/>
            </a:ln>
          </a:bottom>
          <a:insideH>
            <a:ln cap="flat">
              <a:solidFill>
                <a:srgbClr val="999999"/>
              </a:solidFill>
              <a:prstDash val="solid"/>
              <a:round/>
              <a:headEnd w="med" len="med" type="none"/>
              <a:tailEnd w="med" len="med" type="none"/>
            </a:ln>
          </a:insideH>
          <a:insideV>
            <a:ln cap="flat">
              <a:solidFill>
                <a:srgbClr val="999999"/>
              </a:solidFill>
              <a:prstDash val="solid"/>
              <a:round/>
              <a:headEnd w="med" len="med" type="none"/>
              <a:tailEnd w="med" len="med" type="none"/>
            </a:ln>
          </a:insideV>
        </a:tcBdr>
      </a:tcStyle>
    </a:wholeTbl>
  </a:tblStyle>
  <a:tblStyle styleName="Table_9" styleId="{554C5EFA-06B0-4613-8B22-2FF79D953554}">
    <a:wholeTbl>
      <a:tcStyle>
        <a:tcBdr>
          <a:left>
            <a:ln cap="flat">
              <a:solidFill>
                <a:srgbClr val="999999"/>
              </a:solidFill>
              <a:prstDash val="solid"/>
              <a:round/>
              <a:headEnd w="med" len="med" type="none"/>
              <a:tailEnd w="med" len="med" type="none"/>
            </a:ln>
          </a:left>
          <a:right>
            <a:ln cap="flat">
              <a:solidFill>
                <a:srgbClr val="999999"/>
              </a:solidFill>
              <a:prstDash val="solid"/>
              <a:round/>
              <a:headEnd w="med" len="med" type="none"/>
              <a:tailEnd w="med" len="med" type="none"/>
            </a:ln>
          </a:right>
          <a:top>
            <a:ln cap="flat">
              <a:solidFill>
                <a:srgbClr val="999999"/>
              </a:solidFill>
              <a:prstDash val="solid"/>
              <a:round/>
              <a:headEnd w="med" len="med" type="none"/>
              <a:tailEnd w="med" len="med" type="none"/>
            </a:ln>
          </a:top>
          <a:bottom>
            <a:ln cap="flat">
              <a:solidFill>
                <a:srgbClr val="999999"/>
              </a:solidFill>
              <a:prstDash val="solid"/>
              <a:round/>
              <a:headEnd w="med" len="med" type="none"/>
              <a:tailEnd w="med" len="med" type="none"/>
            </a:ln>
          </a:bottom>
          <a:insideH>
            <a:ln cap="flat">
              <a:solidFill>
                <a:srgbClr val="999999"/>
              </a:solidFill>
              <a:prstDash val="solid"/>
              <a:round/>
              <a:headEnd w="med" len="med" type="none"/>
              <a:tailEnd w="med" len="med" type="none"/>
            </a:ln>
          </a:insideH>
          <a:insideV>
            <a:ln cap="flat">
              <a:solidFill>
                <a:srgbClr val="999999"/>
              </a:solidFill>
              <a:prstDash val="solid"/>
              <a:round/>
              <a:headEnd w="med" len="med" type="none"/>
              <a:tailEnd w="med" len="med" type="none"/>
            </a:ln>
          </a:insideV>
        </a:tcBdr>
      </a:tcStyle>
    </a:wholeTbl>
  </a:tblStyle>
  <a:tblStyle styleName="Table_10" styleId="{74503781-E334-4B52-B207-4E9141CF9699}">
    <a:wholeTbl>
      <a:tcStyle>
        <a:tcBdr>
          <a:left>
            <a:ln cap="flat">
              <a:solidFill>
                <a:srgbClr val="999999"/>
              </a:solidFill>
              <a:prstDash val="solid"/>
              <a:round/>
              <a:headEnd w="med" len="med" type="none"/>
              <a:tailEnd w="med" len="med" type="none"/>
            </a:ln>
          </a:left>
          <a:right>
            <a:ln cap="flat">
              <a:solidFill>
                <a:srgbClr val="999999"/>
              </a:solidFill>
              <a:prstDash val="solid"/>
              <a:round/>
              <a:headEnd w="med" len="med" type="none"/>
              <a:tailEnd w="med" len="med" type="none"/>
            </a:ln>
          </a:right>
          <a:top>
            <a:ln cap="flat">
              <a:solidFill>
                <a:srgbClr val="999999"/>
              </a:solidFill>
              <a:prstDash val="solid"/>
              <a:round/>
              <a:headEnd w="med" len="med" type="none"/>
              <a:tailEnd w="med" len="med" type="none"/>
            </a:ln>
          </a:top>
          <a:bottom>
            <a:ln cap="flat">
              <a:solidFill>
                <a:srgbClr val="999999"/>
              </a:solidFill>
              <a:prstDash val="solid"/>
              <a:round/>
              <a:headEnd w="med" len="med" type="none"/>
              <a:tailEnd w="med" len="med" type="none"/>
            </a:ln>
          </a:bottom>
          <a:insideH>
            <a:ln cap="flat">
              <a:solidFill>
                <a:srgbClr val="999999"/>
              </a:solidFill>
              <a:prstDash val="solid"/>
              <a:round/>
              <a:headEnd w="med" len="med" type="none"/>
              <a:tailEnd w="med" len="med" type="none"/>
            </a:ln>
          </a:insideH>
          <a:insideV>
            <a:ln cap="flat">
              <a:solidFill>
                <a:srgbClr val="999999"/>
              </a:solidFill>
              <a:prstDash val="solid"/>
              <a:round/>
              <a:headEnd w="med" len="med" type="none"/>
              <a:tailEnd w="med" len="med" type="none"/>
            </a:ln>
          </a:insideV>
        </a:tcBdr>
      </a:tcStyle>
    </a:wholeTbl>
  </a:tblStyle>
  <a:tblStyle styleName="Table_11" styleId="{A026E12F-B12A-4CD4-AF0F-6DA35D17B1AD}">
    <a:wholeTbl>
      <a:tcStyle>
        <a:tcBdr>
          <a:left>
            <a:ln cap="flat">
              <a:solidFill>
                <a:srgbClr val="000000"/>
              </a:solidFill>
              <a:prstDash val="solid"/>
              <a:round/>
              <a:headEnd w="med" len="med" type="none"/>
              <a:tailEnd w="med" len="med" type="none"/>
            </a:ln>
          </a:left>
          <a:right>
            <a:ln cap="flat">
              <a:solidFill>
                <a:srgbClr val="000000"/>
              </a:solidFill>
              <a:prstDash val="solid"/>
              <a:round/>
              <a:headEnd w="med" len="med" type="none"/>
              <a:tailEnd w="med" len="med" type="none"/>
            </a:ln>
          </a:right>
          <a:top>
            <a:ln cap="flat">
              <a:solidFill>
                <a:srgbClr val="000000"/>
              </a:solidFill>
              <a:prstDash val="solid"/>
              <a:round/>
              <a:headEnd w="med" len="med" type="none"/>
              <a:tailEnd w="med" len="med" type="none"/>
            </a:ln>
          </a:top>
          <a:bottom>
            <a:ln cap="flat">
              <a:solidFill>
                <a:srgbClr val="000000"/>
              </a:solidFill>
              <a:prstDash val="solid"/>
              <a:round/>
              <a:headEnd w="med" len="med" type="none"/>
              <a:tailEnd w="med" len="med" type="none"/>
            </a:ln>
          </a:bottom>
          <a:insideH>
            <a:ln cap="flat">
              <a:solidFill>
                <a:srgbClr val="000000"/>
              </a:solidFill>
              <a:prstDash val="solid"/>
              <a:round/>
              <a:headEnd w="med" len="med" type="none"/>
              <a:tailEnd w="med" len="med" type="none"/>
            </a:ln>
          </a:insideH>
          <a:insideV>
            <a:ln cap="flat">
              <a:solidFill>
                <a:srgbClr val="000000"/>
              </a:solidFill>
              <a:prstDash val="solid"/>
              <a:round/>
              <a:headEnd w="med" len="med" type="none"/>
              <a:tailEnd w="med" len="med" type="none"/>
            </a:ln>
          </a:insideV>
        </a:tcBdr>
      </a:tcStyle>
    </a:wholeTbl>
  </a:tblStyle>
  <a:tblStyle styleName="Table_12" styleId="{77B76157-1CA9-408E-8AFE-8318A01A93C5}">
    <a:wholeTbl>
      <a:tcStyle>
        <a:tcBdr>
          <a:left>
            <a:ln cap="flat">
              <a:solidFill>
                <a:srgbClr val="000000"/>
              </a:solidFill>
              <a:prstDash val="solid"/>
              <a:round/>
              <a:headEnd w="med" len="med" type="none"/>
              <a:tailEnd w="med" len="med" type="none"/>
            </a:ln>
          </a:left>
          <a:right>
            <a:ln cap="flat">
              <a:solidFill>
                <a:srgbClr val="000000"/>
              </a:solidFill>
              <a:prstDash val="solid"/>
              <a:round/>
              <a:headEnd w="med" len="med" type="none"/>
              <a:tailEnd w="med" len="med" type="none"/>
            </a:ln>
          </a:right>
          <a:top>
            <a:ln cap="flat">
              <a:solidFill>
                <a:srgbClr val="000000"/>
              </a:solidFill>
              <a:prstDash val="solid"/>
              <a:round/>
              <a:headEnd w="med" len="med" type="none"/>
              <a:tailEnd w="med" len="med" type="none"/>
            </a:ln>
          </a:top>
          <a:bottom>
            <a:ln cap="flat">
              <a:solidFill>
                <a:srgbClr val="000000"/>
              </a:solidFill>
              <a:prstDash val="solid"/>
              <a:round/>
              <a:headEnd w="med" len="med" type="none"/>
              <a:tailEnd w="med" len="med" type="none"/>
            </a:ln>
          </a:bottom>
          <a:insideH>
            <a:ln cap="flat">
              <a:solidFill>
                <a:srgbClr val="000000"/>
              </a:solidFill>
              <a:prstDash val="solid"/>
              <a:round/>
              <a:headEnd w="med" len="med" type="none"/>
              <a:tailEnd w="med" len="med" type="none"/>
            </a:ln>
          </a:insideH>
          <a:insideV>
            <a:ln cap="flat">
              <a:solidFill>
                <a:srgbClr val="000000"/>
              </a:solidFill>
              <a:prstDash val="solid"/>
              <a:round/>
              <a:headEnd w="med" len="med" type="none"/>
              <a:tailEnd w="med" len="med" type="none"/>
            </a:ln>
          </a:insideV>
        </a:tcBdr>
      </a:tcStyle>
    </a:wholeTbl>
  </a:tblStyle>
  <a:tblStyle styleName="Table_13" styleId="{FDE2E29D-C063-4EE6-98A6-BD2F7F08BF5A}">
    <a:wholeTbl>
      <a:tcStyle>
        <a:tcBdr>
          <a:left>
            <a:ln cap="flat">
              <a:solidFill>
                <a:srgbClr val="D9D9D9"/>
              </a:solidFill>
              <a:prstDash val="solid"/>
              <a:round/>
              <a:headEnd w="med" len="med" type="none"/>
              <a:tailEnd w="med" len="med" type="none"/>
            </a:ln>
          </a:left>
          <a:right>
            <a:ln cap="flat">
              <a:solidFill>
                <a:srgbClr val="D9D9D9"/>
              </a:solidFill>
              <a:prstDash val="solid"/>
              <a:round/>
              <a:headEnd w="med" len="med" type="none"/>
              <a:tailEnd w="med" len="med" type="none"/>
            </a:ln>
          </a:right>
          <a:top>
            <a:ln cap="flat">
              <a:solidFill>
                <a:srgbClr val="D9D9D9"/>
              </a:solidFill>
              <a:prstDash val="solid"/>
              <a:round/>
              <a:headEnd w="med" len="med" type="none"/>
              <a:tailEnd w="med" len="med" type="none"/>
            </a:ln>
          </a:top>
          <a:bottom>
            <a:ln cap="flat">
              <a:solidFill>
                <a:srgbClr val="D9D9D9"/>
              </a:solidFill>
              <a:prstDash val="solid"/>
              <a:round/>
              <a:headEnd w="med" len="med" type="none"/>
              <a:tailEnd w="med" len="med" type="none"/>
            </a:ln>
          </a:bottom>
          <a:insideH>
            <a:ln cap="flat">
              <a:solidFill>
                <a:srgbClr val="D9D9D9"/>
              </a:solidFill>
              <a:prstDash val="solid"/>
              <a:round/>
              <a:headEnd w="med" len="med" type="none"/>
              <a:tailEnd w="med" len="med" type="none"/>
            </a:ln>
          </a:insideH>
          <a:insideV>
            <a:ln cap="flat">
              <a:solidFill>
                <a:srgbClr val="D9D9D9"/>
              </a:solidFill>
              <a:prstDash val="solid"/>
              <a:round/>
              <a:headEnd w="med" len="med" type="none"/>
              <a:tailEnd w="med" len="med" type="none"/>
            </a:ln>
          </a:insideV>
        </a:tcBdr>
      </a:tcStyle>
    </a:wholeTbl>
  </a:tblStyle>
  <a:tblStyle styleName="Table_14" styleId="{0FAEB274-F053-4487-B979-8CF99B1E3A51}">
    <a:wholeTbl>
      <a:tcStyle>
        <a:tcBdr>
          <a:left>
            <a:ln cap="flat">
              <a:solidFill>
                <a:srgbClr val="999999"/>
              </a:solidFill>
              <a:prstDash val="solid"/>
              <a:round/>
              <a:headEnd w="med" len="med" type="none"/>
              <a:tailEnd w="med" len="med" type="none"/>
            </a:ln>
          </a:left>
          <a:right>
            <a:ln cap="flat">
              <a:solidFill>
                <a:srgbClr val="999999"/>
              </a:solidFill>
              <a:prstDash val="solid"/>
              <a:round/>
              <a:headEnd w="med" len="med" type="none"/>
              <a:tailEnd w="med" len="med" type="none"/>
            </a:ln>
          </a:right>
          <a:top>
            <a:ln cap="flat">
              <a:solidFill>
                <a:srgbClr val="999999"/>
              </a:solidFill>
              <a:prstDash val="solid"/>
              <a:round/>
              <a:headEnd w="med" len="med" type="none"/>
              <a:tailEnd w="med" len="med" type="none"/>
            </a:ln>
          </a:top>
          <a:bottom>
            <a:ln cap="flat">
              <a:solidFill>
                <a:srgbClr val="999999"/>
              </a:solidFill>
              <a:prstDash val="solid"/>
              <a:round/>
              <a:headEnd w="med" len="med" type="none"/>
              <a:tailEnd w="med" len="med" type="none"/>
            </a:ln>
          </a:bottom>
          <a:insideH>
            <a:ln cap="flat">
              <a:solidFill>
                <a:srgbClr val="999999"/>
              </a:solidFill>
              <a:prstDash val="solid"/>
              <a:round/>
              <a:headEnd w="med" len="med" type="none"/>
              <a:tailEnd w="med" len="med" type="none"/>
            </a:ln>
          </a:insideH>
          <a:insideV>
            <a:ln cap="flat">
              <a:solidFill>
                <a:srgbClr val="999999"/>
              </a:solidFill>
              <a:prstDash val="solid"/>
              <a:round/>
              <a:headEnd w="med" len="med" type="none"/>
              <a:tailEnd w="med" len="med" type="none"/>
            </a:ln>
          </a:insideV>
        </a:tcBdr>
      </a:tcStyle>
    </a:wholeTbl>
  </a:tblStyle>
  <a:tblStyle styleName="Table_15" styleId="{504CE467-9539-4158-A9C9-04CCB904059E}">
    <a:wholeTbl>
      <a:tcStyle>
        <a:tcBdr>
          <a:left>
            <a:ln cap="flat">
              <a:solidFill>
                <a:srgbClr val="999999"/>
              </a:solidFill>
              <a:prstDash val="solid"/>
              <a:round/>
              <a:headEnd w="med" len="med" type="none"/>
              <a:tailEnd w="med" len="med" type="none"/>
            </a:ln>
          </a:left>
          <a:right>
            <a:ln cap="flat">
              <a:solidFill>
                <a:srgbClr val="999999"/>
              </a:solidFill>
              <a:prstDash val="solid"/>
              <a:round/>
              <a:headEnd w="med" len="med" type="none"/>
              <a:tailEnd w="med" len="med" type="none"/>
            </a:ln>
          </a:right>
          <a:top>
            <a:ln cap="flat">
              <a:solidFill>
                <a:srgbClr val="999999"/>
              </a:solidFill>
              <a:prstDash val="solid"/>
              <a:round/>
              <a:headEnd w="med" len="med" type="none"/>
              <a:tailEnd w="med" len="med" type="none"/>
            </a:ln>
          </a:top>
          <a:bottom>
            <a:ln cap="flat">
              <a:solidFill>
                <a:srgbClr val="999999"/>
              </a:solidFill>
              <a:prstDash val="solid"/>
              <a:round/>
              <a:headEnd w="med" len="med" type="none"/>
              <a:tailEnd w="med" len="med" type="none"/>
            </a:ln>
          </a:bottom>
          <a:insideH>
            <a:ln cap="flat">
              <a:solidFill>
                <a:srgbClr val="999999"/>
              </a:solidFill>
              <a:prstDash val="solid"/>
              <a:round/>
              <a:headEnd w="med" len="med" type="none"/>
              <a:tailEnd w="med" len="med" type="none"/>
            </a:ln>
          </a:insideH>
          <a:insideV>
            <a:ln cap="flat">
              <a:solidFill>
                <a:srgbClr val="999999"/>
              </a:solidFill>
              <a:prstDash val="solid"/>
              <a:round/>
              <a:headEnd w="med" len="med" type="none"/>
              <a:tailEnd w="med" len="med" type="none"/>
            </a:ln>
          </a:insideV>
        </a:tcBdr>
      </a:tcStyle>
    </a:wholeTbl>
  </a:tblStyle>
</a:tblStyleLst>
</file>

<file path=ppt/_rels/presentation.xml.rels><?xml version="1.0" encoding="UTF-8" standalone="yes"?><Relationships xmlns="http://schemas.openxmlformats.org/package/2006/relationships"><Relationship Target="slides/slide34.xml" Type="http://schemas.openxmlformats.org/officeDocument/2006/relationships/slide" Id="rId39"/><Relationship Target="slides/slide33.xml" Type="http://schemas.openxmlformats.org/officeDocument/2006/relationships/slide" Id="rId38"/><Relationship Target="slides/slide32.xml" Type="http://schemas.openxmlformats.org/officeDocument/2006/relationships/slide" Id="rId37"/><Relationship Target="slides/slide14.xml" Type="http://schemas.openxmlformats.org/officeDocument/2006/relationships/slide" Id="rId19"/><Relationship Target="slides/slide31.xml" Type="http://schemas.openxmlformats.org/officeDocument/2006/relationships/slide" Id="rId36"/><Relationship Target="slides/slide13.xml" Type="http://schemas.openxmlformats.org/officeDocument/2006/relationships/slide" Id="rId18"/><Relationship Target="slides/slide12.xml" Type="http://schemas.openxmlformats.org/officeDocument/2006/relationships/slide" Id="rId17"/><Relationship Target="slides/slide11.xml" Type="http://schemas.openxmlformats.org/officeDocument/2006/relationships/slide" Id="rId16"/><Relationship Target="slides/slide10.xml" Type="http://schemas.openxmlformats.org/officeDocument/2006/relationships/slide" Id="rId15"/><Relationship Target="slides/slide9.xml" Type="http://schemas.openxmlformats.org/officeDocument/2006/relationships/slide" Id="rId14"/><Relationship Target="slides/slide25.xml" Type="http://schemas.openxmlformats.org/officeDocument/2006/relationships/slide" Id="rId30"/><Relationship Target="slides/slide7.xml" Type="http://schemas.openxmlformats.org/officeDocument/2006/relationships/slide" Id="rId12"/><Relationship Target="slides/slide26.xml" Type="http://schemas.openxmlformats.org/officeDocument/2006/relationships/slide" Id="rId31"/><Relationship Target="slides/slide8.xml" Type="http://schemas.openxmlformats.org/officeDocument/2006/relationships/slide" Id="rId13"/><Relationship Target="slides/slide5.xml" Type="http://schemas.openxmlformats.org/officeDocument/2006/relationships/slide" Id="rId10"/><Relationship Target="slides/slide6.xml" Type="http://schemas.openxmlformats.org/officeDocument/2006/relationships/slide" Id="rId11"/><Relationship Target="slides/slide29.xml" Type="http://schemas.openxmlformats.org/officeDocument/2006/relationships/slide" Id="rId34"/><Relationship Target="slides/slide30.xml" Type="http://schemas.openxmlformats.org/officeDocument/2006/relationships/slide" Id="rId35"/><Relationship Target="slides/slide27.xml" Type="http://schemas.openxmlformats.org/officeDocument/2006/relationships/slide" Id="rId32"/><Relationship Target="slides/slide28.xml" Type="http://schemas.openxmlformats.org/officeDocument/2006/relationships/slide" Id="rId33"/><Relationship Target="slides/slide24.xml" Type="http://schemas.openxmlformats.org/officeDocument/2006/relationships/slide" Id="rId29"/><Relationship Target="slides/slide21.xml" Type="http://schemas.openxmlformats.org/officeDocument/2006/relationships/slide" Id="rId26"/><Relationship Target="slides/slide20.xml" Type="http://schemas.openxmlformats.org/officeDocument/2006/relationships/slide" Id="rId25"/><Relationship Target="slides/slide23.xml" Type="http://schemas.openxmlformats.org/officeDocument/2006/relationships/slide" Id="rId28"/><Relationship Target="slides/slide22.xml" Type="http://schemas.openxmlformats.org/officeDocument/2006/relationships/slide" Id="rId27"/><Relationship Target="presProps.xml" Type="http://schemas.openxmlformats.org/officeDocument/2006/relationships/presProps" Id="rId2"/><Relationship Target="slides/slide16.xml" Type="http://schemas.openxmlformats.org/officeDocument/2006/relationships/slide" Id="rId21"/><Relationship Target="slides/slide35.xml" Type="http://schemas.openxmlformats.org/officeDocument/2006/relationships/slide" Id="rId40"/><Relationship Target="theme/theme1.xml" Type="http://schemas.openxmlformats.org/officeDocument/2006/relationships/theme" Id="rId1"/><Relationship Target="slides/slide17.xml" Type="http://schemas.openxmlformats.org/officeDocument/2006/relationships/slide" Id="rId22"/><Relationship Target="slides/slide36.xml" Type="http://schemas.openxmlformats.org/officeDocument/2006/relationships/slide" Id="rId41"/><Relationship Target="slideMasters/slideMaster1.xml" Type="http://schemas.openxmlformats.org/officeDocument/2006/relationships/slideMaster" Id="rId4"/><Relationship Target="slides/slide18.xml" Type="http://schemas.openxmlformats.org/officeDocument/2006/relationships/slide" Id="rId23"/><Relationship Target="slides/slide37.xml" Type="http://schemas.openxmlformats.org/officeDocument/2006/relationships/slide" Id="rId42"/><Relationship Target="tableStyles.xml" Type="http://schemas.openxmlformats.org/officeDocument/2006/relationships/tableStyles" Id="rId3"/><Relationship Target="slides/slide19.xml" Type="http://schemas.openxmlformats.org/officeDocument/2006/relationships/slide" Id="rId24"/><Relationship Target="slides/slide38.xml" Type="http://schemas.openxmlformats.org/officeDocument/2006/relationships/slide" Id="rId43"/><Relationship Target="slides/slide39.xml" Type="http://schemas.openxmlformats.org/officeDocument/2006/relationships/slide" Id="rId44"/><Relationship Target="slides/slide15.xml" Type="http://schemas.openxmlformats.org/officeDocument/2006/relationships/slide" Id="rId20"/><Relationship Target="slides/slide4.xml" Type="http://schemas.openxmlformats.org/officeDocument/2006/relationships/slide" Id="rId9"/><Relationship Target="slides/slide1.xml" Type="http://schemas.openxmlformats.org/officeDocument/2006/relationships/slide" Id="rId6"/><Relationship Target="notesMasters/notesMaster1.xml" Type="http://schemas.openxmlformats.org/officeDocument/2006/relationships/notesMaster" Id="rId5"/><Relationship Target="slides/slide3.xml" Type="http://schemas.openxmlformats.org/officeDocument/2006/relationships/slide" Id="rId8"/><Relationship Target="slides/slide2.xml" Type="http://schemas.openxmlformats.org/officeDocument/2006/relationships/slide" Id="rId7"/></Relationships>
</file>

<file path=ppt/notesMasters/_rels/notesMaster1.xml.rels><?xml version="1.0" encoding="UTF-8" standalone="yes"?><Relationships xmlns="http://schemas.openxmlformats.org/package/2006/relationships"><Relationship Target="../theme/theme2.xml" Type="http://schemas.openxmlformats.org/officeDocument/2006/relationships/theme" Id="rId1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1" name="Shape 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Shape 2"/>
          <p:cNvSpPr txBox="1"/>
          <p:nvPr>
            <p:ph idx="2" type="hdr"/>
          </p:nvPr>
        </p:nvSpPr>
        <p:spPr>
          <a:xfrm>
            <a:off y="5" x="5"/>
            <a:ext cy="461959" cx="6372857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marR="0" indent="0" marL="0"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/>
        </p:txBody>
      </p:sp>
      <p:sp>
        <p:nvSpPr>
          <p:cNvPr id="3" name="Shape 3"/>
          <p:cNvSpPr txBox="1"/>
          <p:nvPr>
            <p:ph idx="10" type="dt"/>
          </p:nvPr>
        </p:nvSpPr>
        <p:spPr>
          <a:xfrm>
            <a:off y="5" x="8330342"/>
            <a:ext cy="461959" cx="6372857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r" rtl="0" marR="0" indent="0" marL="0"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/>
        </p:txBody>
      </p:sp>
      <p:sp>
        <p:nvSpPr>
          <p:cNvPr id="4" name="Shape 4"/>
          <p:cNvSpPr/>
          <p:nvPr>
            <p:ph idx="3" type="sldImg"/>
          </p:nvPr>
        </p:nvSpPr>
        <p:spPr>
          <a:xfrm>
            <a:off y="695325" x="438150"/>
            <a:ext cy="3457574" cx="13830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5" name="Shape 5"/>
          <p:cNvSpPr txBox="1"/>
          <p:nvPr>
            <p:ph idx="1" type="body"/>
          </p:nvPr>
        </p:nvSpPr>
        <p:spPr>
          <a:xfrm>
            <a:off y="4386262" x="1470661"/>
            <a:ext cy="4154489" cx="1176528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/>
        </p:txBody>
      </p:sp>
      <p:sp>
        <p:nvSpPr>
          <p:cNvPr id="6" name="Shape 6"/>
          <p:cNvSpPr txBox="1"/>
          <p:nvPr>
            <p:ph idx="11" type="ftr"/>
          </p:nvPr>
        </p:nvSpPr>
        <p:spPr>
          <a:xfrm>
            <a:off y="8769368" x="5"/>
            <a:ext cy="461959" cx="6372857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l" rtl="0" marR="0" indent="0" marL="0"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/>
        </p:txBody>
      </p:sp>
      <p:sp>
        <p:nvSpPr>
          <p:cNvPr id="7" name="Shape 7"/>
          <p:cNvSpPr txBox="1"/>
          <p:nvPr>
            <p:ph idx="12" type="sldNum"/>
          </p:nvPr>
        </p:nvSpPr>
        <p:spPr>
          <a:xfrm>
            <a:off y="8769368" x="8330342"/>
            <a:ext cy="461959" cx="6372857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r" rtl="0" marR="0" indent="0" marL="0">
              <a:defRPr/>
            </a:lvl1pPr>
            <a:lvl2pPr algn="l" rtl="0" marR="0" indent="0" marL="0">
              <a:defRPr/>
            </a:lvl2pPr>
            <a:lvl3pPr algn="l" rtl="0" marR="0" indent="0" marL="0">
              <a:defRPr/>
            </a:lvl3pPr>
            <a:lvl4pPr algn="l" rtl="0" marR="0" indent="0" marL="0">
              <a:defRPr/>
            </a:lvl4pPr>
            <a:lvl5pPr algn="l" rtl="0" marR="0" indent="0" marL="0">
              <a:defRPr/>
            </a:lvl5pPr>
            <a:lvl6pPr algn="l" rtl="0" marR="0" indent="0" marL="0">
              <a:defRPr/>
            </a:lvl6pPr>
            <a:lvl7pPr algn="l" rtl="0" marR="0" indent="0" marL="0">
              <a:defRPr/>
            </a:lvl7pPr>
            <a:lvl8pPr algn="l" rtl="0" marR="0" indent="0" marL="0">
              <a:defRPr/>
            </a:lvl8pPr>
            <a:lvl9pPr algn="l" rtl="0" marR="0" indent="0" marL="0">
              <a:defRPr/>
            </a:lvl9pPr>
          </a:lstStyle>
          <a:p/>
        </p:txBody>
      </p:sp>
    </p:spTree>
  </p:cSld>
  <p:clrMap accent2="accent2" accent3="accent3" accent4="accent4" accent5="accent5" accent6="accent6" hlink="hlink" tx2="lt2" tx1="dk1" bg2="dk2" bg1="lt1" folHlink="folHlink" accent1="accent1"/>
</p:notesMaster>
</file>

<file path=ppt/notesSlides/_rels/notesSlide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0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6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7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8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9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0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6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7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8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9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0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6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7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8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9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6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7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8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9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05" name="Shape 10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06" name="Shape 106"/>
          <p:cNvSpPr/>
          <p:nvPr>
            <p:ph idx="2" type="sldImg"/>
          </p:nvPr>
        </p:nvSpPr>
        <p:spPr>
          <a:xfrm>
            <a:off y="695325" x="438150"/>
            <a:ext cy="3457500" cx="13830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07" name="Shape 107"/>
          <p:cNvSpPr txBox="1"/>
          <p:nvPr>
            <p:ph idx="1" type="body"/>
          </p:nvPr>
        </p:nvSpPr>
        <p:spPr>
          <a:xfrm>
            <a:off y="4386262" x="1470661"/>
            <a:ext cy="4154399" cx="11765399"/>
          </a:xfrm>
          <a:prstGeom prst="rect">
            <a:avLst/>
          </a:prstGeom>
          <a:noFill/>
          <a:ln>
            <a:noFill/>
          </a:ln>
        </p:spPr>
        <p:txBody>
          <a:bodyPr bIns="67700" rIns="135425" lIns="135425" tIns="67700" anchor="t" anchorCtr="0">
            <a:noAutofit/>
          </a:bodyPr>
          <a:lstStyle/>
          <a:p>
            <a:pPr rtl="0" lvl="0">
              <a:buNone/>
            </a:pPr>
            <a:r>
              <a:rPr sz="1800" lang="en-US"/>
              <a:t>Splash Screen Slide</a:t>
            </a:r>
          </a:p>
          <a:p>
            <a:r>
              <a:t/>
            </a:r>
          </a:p>
          <a:p>
            <a:r>
              <a:t/>
            </a:r>
          </a:p>
        </p:txBody>
      </p:sp>
      <p:sp>
        <p:nvSpPr>
          <p:cNvPr id="108" name="Shape 108"/>
          <p:cNvSpPr txBox="1"/>
          <p:nvPr>
            <p:ph idx="12" type="sldNum"/>
          </p:nvPr>
        </p:nvSpPr>
        <p:spPr>
          <a:xfrm>
            <a:off y="8769368" x="8330342"/>
            <a:ext cy="461999" cx="6372900"/>
          </a:xfrm>
          <a:prstGeom prst="rect">
            <a:avLst/>
          </a:prstGeom>
          <a:noFill/>
          <a:ln>
            <a:noFill/>
          </a:ln>
        </p:spPr>
        <p:txBody>
          <a:bodyPr bIns="67700" rIns="135425" lIns="135425" tIns="677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None/>
            </a:pPr>
            <a:r>
              <a:rPr lang="en-US"/>
              <a:t> 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49" name="Shape 24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50" name="Shape 250"/>
          <p:cNvSpPr/>
          <p:nvPr>
            <p:ph idx="2" type="sldImg"/>
          </p:nvPr>
        </p:nvSpPr>
        <p:spPr>
          <a:xfrm>
            <a:off y="695325" x="438150"/>
            <a:ext cy="3457500" cx="13830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251" name="Shape 251"/>
          <p:cNvSpPr txBox="1"/>
          <p:nvPr>
            <p:ph idx="1" type="body"/>
          </p:nvPr>
        </p:nvSpPr>
        <p:spPr>
          <a:xfrm>
            <a:off y="4386262" x="1470661"/>
            <a:ext cy="4154399" cx="11765399"/>
          </a:xfrm>
          <a:prstGeom prst="rect">
            <a:avLst/>
          </a:prstGeom>
          <a:noFill/>
          <a:ln>
            <a:noFill/>
          </a:ln>
        </p:spPr>
        <p:txBody>
          <a:bodyPr bIns="67700" rIns="135425" lIns="135425" tIns="67700" anchor="t" anchorCtr="0">
            <a:noAutofit/>
          </a:bodyPr>
          <a:lstStyle/>
          <a:p>
            <a:pPr rtl="0" lvl="0">
              <a:buNone/>
            </a:pPr>
            <a:r>
              <a:rPr sz="1800" lang="en-US"/>
              <a:t>performance slide 3</a:t>
            </a:r>
          </a:p>
          <a:p>
            <a:pPr rtl="0" lvl="0">
              <a:buNone/>
            </a:pPr>
            <a:r>
              <a:rPr sz="1800" lang="en-US"/>
              <a:t>yearly utility cost</a:t>
            </a:r>
          </a:p>
        </p:txBody>
      </p:sp>
      <p:sp>
        <p:nvSpPr>
          <p:cNvPr id="252" name="Shape 252"/>
          <p:cNvSpPr txBox="1"/>
          <p:nvPr>
            <p:ph idx="12" type="sldNum"/>
          </p:nvPr>
        </p:nvSpPr>
        <p:spPr>
          <a:xfrm>
            <a:off y="8769368" x="8330342"/>
            <a:ext cy="461999" cx="6372900"/>
          </a:xfrm>
          <a:prstGeom prst="rect">
            <a:avLst/>
          </a:prstGeom>
          <a:noFill/>
          <a:ln>
            <a:noFill/>
          </a:ln>
        </p:spPr>
        <p:txBody>
          <a:bodyPr bIns="67700" rIns="135425" lIns="135425" tIns="677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None/>
            </a:pPr>
            <a:r>
              <a:rPr lang="en-US"/>
              <a:t> 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64" name="Shape 26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65" name="Shape 265"/>
          <p:cNvSpPr/>
          <p:nvPr>
            <p:ph idx="2" type="sldImg"/>
          </p:nvPr>
        </p:nvSpPr>
        <p:spPr>
          <a:xfrm>
            <a:off y="695325" x="438150"/>
            <a:ext cy="3457500" cx="13830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266" name="Shape 266"/>
          <p:cNvSpPr txBox="1"/>
          <p:nvPr>
            <p:ph idx="1" type="body"/>
          </p:nvPr>
        </p:nvSpPr>
        <p:spPr>
          <a:xfrm>
            <a:off y="4386262" x="1470661"/>
            <a:ext cy="4154399" cx="11765399"/>
          </a:xfrm>
          <a:prstGeom prst="rect">
            <a:avLst/>
          </a:prstGeom>
          <a:noFill/>
          <a:ln>
            <a:noFill/>
          </a:ln>
        </p:spPr>
        <p:txBody>
          <a:bodyPr bIns="67700" rIns="135425" lIns="135425" tIns="67700" anchor="t" anchorCtr="0">
            <a:noAutofit/>
          </a:bodyPr>
          <a:lstStyle/>
          <a:p>
            <a:pPr rtl="0" lvl="0">
              <a:buNone/>
            </a:pPr>
            <a:r>
              <a:rPr sz="1800" lang="en-US"/>
              <a:t>performance slide 4</a:t>
            </a:r>
          </a:p>
          <a:p>
            <a:pPr rtl="0" lvl="0">
              <a:buNone/>
            </a:pPr>
            <a:r>
              <a:rPr sz="1800" lang="en-US"/>
              <a:t>EUI and Comparison</a:t>
            </a:r>
          </a:p>
          <a:p>
            <a:r>
              <a:t/>
            </a:r>
          </a:p>
        </p:txBody>
      </p:sp>
      <p:sp>
        <p:nvSpPr>
          <p:cNvPr id="267" name="Shape 267"/>
          <p:cNvSpPr txBox="1"/>
          <p:nvPr>
            <p:ph idx="12" type="sldNum"/>
          </p:nvPr>
        </p:nvSpPr>
        <p:spPr>
          <a:xfrm>
            <a:off y="8769368" x="8330342"/>
            <a:ext cy="461999" cx="6372900"/>
          </a:xfrm>
          <a:prstGeom prst="rect">
            <a:avLst/>
          </a:prstGeom>
          <a:noFill/>
          <a:ln>
            <a:noFill/>
          </a:ln>
        </p:spPr>
        <p:txBody>
          <a:bodyPr bIns="67700" rIns="135425" lIns="135425" tIns="677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None/>
            </a:pPr>
            <a:r>
              <a:rPr lang="en-US"/>
              <a:t> 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91" name="Shape 29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92" name="Shape 292"/>
          <p:cNvSpPr/>
          <p:nvPr>
            <p:ph idx="2" type="sldImg"/>
          </p:nvPr>
        </p:nvSpPr>
        <p:spPr>
          <a:xfrm>
            <a:off y="695325" x="438150"/>
            <a:ext cy="3457500" cx="13830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293" name="Shape 293"/>
          <p:cNvSpPr txBox="1"/>
          <p:nvPr>
            <p:ph idx="1" type="body"/>
          </p:nvPr>
        </p:nvSpPr>
        <p:spPr>
          <a:xfrm>
            <a:off y="4386262" x="1470661"/>
            <a:ext cy="4154399" cx="11765399"/>
          </a:xfrm>
          <a:prstGeom prst="rect">
            <a:avLst/>
          </a:prstGeom>
          <a:noFill/>
          <a:ln>
            <a:noFill/>
          </a:ln>
        </p:spPr>
        <p:txBody>
          <a:bodyPr bIns="67700" rIns="135425" lIns="135425" tIns="67700" anchor="t" anchorCtr="0">
            <a:noAutofit/>
          </a:bodyPr>
          <a:lstStyle/>
          <a:p>
            <a:pPr rtl="0" lvl="0">
              <a:buNone/>
            </a:pPr>
            <a:r>
              <a:rPr sz="1800" lang="en-US"/>
              <a:t>Location of 201 Rouse</a:t>
            </a:r>
          </a:p>
          <a:p>
            <a:pPr rtl="0" lvl="0">
              <a:buNone/>
            </a:pPr>
            <a:r>
              <a:rPr sz="1800" lang="en-US"/>
              <a:t>	Small Map of USA with cutout of Philadelphia and Block of South Philly</a:t>
            </a:r>
          </a:p>
          <a:p>
            <a:pPr rtl="0" lvl="0">
              <a:buNone/>
            </a:pPr>
            <a:r>
              <a:rPr sz="1800" lang="en-US"/>
              <a:t>	Navy Yard Master Plan image of site</a:t>
            </a:r>
          </a:p>
          <a:p>
            <a:r>
              <a:t/>
            </a:r>
          </a:p>
        </p:txBody>
      </p:sp>
      <p:sp>
        <p:nvSpPr>
          <p:cNvPr id="294" name="Shape 294"/>
          <p:cNvSpPr txBox="1"/>
          <p:nvPr>
            <p:ph idx="12" type="sldNum"/>
          </p:nvPr>
        </p:nvSpPr>
        <p:spPr>
          <a:xfrm>
            <a:off y="8769368" x="8330342"/>
            <a:ext cy="461999" cx="6372900"/>
          </a:xfrm>
          <a:prstGeom prst="rect">
            <a:avLst/>
          </a:prstGeom>
          <a:noFill/>
          <a:ln>
            <a:noFill/>
          </a:ln>
        </p:spPr>
        <p:txBody>
          <a:bodyPr bIns="67700" rIns="135425" lIns="135425" tIns="677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None/>
            </a:pPr>
            <a:r>
              <a:rPr lang="en-US"/>
              <a:t> 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15" name="Shape 31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16" name="Shape 316"/>
          <p:cNvSpPr/>
          <p:nvPr>
            <p:ph idx="2" type="sldImg"/>
          </p:nvPr>
        </p:nvSpPr>
        <p:spPr>
          <a:xfrm>
            <a:off y="695325" x="438150"/>
            <a:ext cy="3457500" cx="13830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317" name="Shape 317"/>
          <p:cNvSpPr txBox="1"/>
          <p:nvPr>
            <p:ph idx="1" type="body"/>
          </p:nvPr>
        </p:nvSpPr>
        <p:spPr>
          <a:xfrm>
            <a:off y="4386262" x="1470661"/>
            <a:ext cy="4154399" cx="11765399"/>
          </a:xfrm>
          <a:prstGeom prst="rect">
            <a:avLst/>
          </a:prstGeom>
          <a:noFill/>
          <a:ln>
            <a:noFill/>
          </a:ln>
        </p:spPr>
        <p:txBody>
          <a:bodyPr bIns="67700" rIns="135425" lIns="135425" tIns="67700" anchor="t" anchorCtr="0">
            <a:noAutofit/>
          </a:bodyPr>
          <a:lstStyle/>
          <a:p/>
        </p:txBody>
      </p:sp>
      <p:sp>
        <p:nvSpPr>
          <p:cNvPr id="318" name="Shape 318"/>
          <p:cNvSpPr txBox="1"/>
          <p:nvPr>
            <p:ph idx="12" type="sldNum"/>
          </p:nvPr>
        </p:nvSpPr>
        <p:spPr>
          <a:xfrm>
            <a:off y="8769368" x="8330342"/>
            <a:ext cy="461999" cx="6372900"/>
          </a:xfrm>
          <a:prstGeom prst="rect">
            <a:avLst/>
          </a:prstGeom>
          <a:noFill/>
          <a:ln>
            <a:noFill/>
          </a:ln>
        </p:spPr>
        <p:txBody>
          <a:bodyPr bIns="67700" rIns="135425" lIns="135425" tIns="677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None/>
            </a:pPr>
            <a:r>
              <a:rPr lang="en-US"/>
              <a:t> 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37" name="Shape 33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38" name="Shape 338"/>
          <p:cNvSpPr/>
          <p:nvPr>
            <p:ph idx="2" type="sldImg"/>
          </p:nvPr>
        </p:nvSpPr>
        <p:spPr>
          <a:xfrm>
            <a:off y="695325" x="438150"/>
            <a:ext cy="3457500" cx="13830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339" name="Shape 339"/>
          <p:cNvSpPr txBox="1"/>
          <p:nvPr>
            <p:ph idx="1" type="body"/>
          </p:nvPr>
        </p:nvSpPr>
        <p:spPr>
          <a:xfrm>
            <a:off y="4386262" x="1470661"/>
            <a:ext cy="4154399" cx="11765399"/>
          </a:xfrm>
          <a:prstGeom prst="rect">
            <a:avLst/>
          </a:prstGeom>
          <a:noFill/>
          <a:ln>
            <a:noFill/>
          </a:ln>
        </p:spPr>
        <p:txBody>
          <a:bodyPr bIns="67700" rIns="135425" lIns="135425" tIns="67700" anchor="t" anchorCtr="0">
            <a:noAutofit/>
          </a:bodyPr>
          <a:lstStyle/>
          <a:p/>
        </p:txBody>
      </p:sp>
      <p:sp>
        <p:nvSpPr>
          <p:cNvPr id="340" name="Shape 340"/>
          <p:cNvSpPr txBox="1"/>
          <p:nvPr>
            <p:ph idx="12" type="sldNum"/>
          </p:nvPr>
        </p:nvSpPr>
        <p:spPr>
          <a:xfrm>
            <a:off y="8769368" x="8330342"/>
            <a:ext cy="461999" cx="6372900"/>
          </a:xfrm>
          <a:prstGeom prst="rect">
            <a:avLst/>
          </a:prstGeom>
          <a:noFill/>
          <a:ln>
            <a:noFill/>
          </a:ln>
        </p:spPr>
        <p:txBody>
          <a:bodyPr bIns="67700" rIns="135425" lIns="135425" tIns="677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None/>
            </a:pPr>
            <a:r>
              <a:rPr lang="en-US"/>
              <a:t> 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60" name="Shape 36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61" name="Shape 361"/>
          <p:cNvSpPr/>
          <p:nvPr>
            <p:ph idx="2" type="sldImg"/>
          </p:nvPr>
        </p:nvSpPr>
        <p:spPr>
          <a:xfrm>
            <a:off y="695325" x="438150"/>
            <a:ext cy="3457500" cx="13830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362" name="Shape 362"/>
          <p:cNvSpPr txBox="1"/>
          <p:nvPr>
            <p:ph idx="1" type="body"/>
          </p:nvPr>
        </p:nvSpPr>
        <p:spPr>
          <a:xfrm>
            <a:off y="4386262" x="1470661"/>
            <a:ext cy="4154399" cx="11765399"/>
          </a:xfrm>
          <a:prstGeom prst="rect">
            <a:avLst/>
          </a:prstGeom>
          <a:noFill/>
          <a:ln>
            <a:noFill/>
          </a:ln>
        </p:spPr>
        <p:txBody>
          <a:bodyPr bIns="67700" rIns="135425" lIns="135425" tIns="67700" anchor="t" anchorCtr="0">
            <a:noAutofit/>
          </a:bodyPr>
          <a:lstStyle/>
          <a:p/>
        </p:txBody>
      </p:sp>
      <p:sp>
        <p:nvSpPr>
          <p:cNvPr id="363" name="Shape 363"/>
          <p:cNvSpPr txBox="1"/>
          <p:nvPr>
            <p:ph idx="12" type="sldNum"/>
          </p:nvPr>
        </p:nvSpPr>
        <p:spPr>
          <a:xfrm>
            <a:off y="8769368" x="8330342"/>
            <a:ext cy="461999" cx="6372900"/>
          </a:xfrm>
          <a:prstGeom prst="rect">
            <a:avLst/>
          </a:prstGeom>
          <a:noFill/>
          <a:ln>
            <a:noFill/>
          </a:ln>
        </p:spPr>
        <p:txBody>
          <a:bodyPr bIns="67700" rIns="135425" lIns="135425" tIns="677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None/>
            </a:pPr>
            <a:r>
              <a:rPr lang="en-US"/>
              <a:t> 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81" name="Shape 38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82" name="Shape 382"/>
          <p:cNvSpPr/>
          <p:nvPr>
            <p:ph idx="2" type="sldImg"/>
          </p:nvPr>
        </p:nvSpPr>
        <p:spPr>
          <a:xfrm>
            <a:off y="695325" x="438150"/>
            <a:ext cy="3457500" cx="13830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383" name="Shape 383"/>
          <p:cNvSpPr txBox="1"/>
          <p:nvPr>
            <p:ph idx="1" type="body"/>
          </p:nvPr>
        </p:nvSpPr>
        <p:spPr>
          <a:xfrm>
            <a:off y="4386262" x="1470661"/>
            <a:ext cy="4154399" cx="11765399"/>
          </a:xfrm>
          <a:prstGeom prst="rect">
            <a:avLst/>
          </a:prstGeom>
          <a:noFill/>
          <a:ln>
            <a:noFill/>
          </a:ln>
        </p:spPr>
        <p:txBody>
          <a:bodyPr bIns="67700" rIns="135425" lIns="135425" tIns="67700" anchor="t" anchorCtr="0">
            <a:noAutofit/>
          </a:bodyPr>
          <a:lstStyle/>
          <a:p>
            <a:pPr rtl="0" lvl="0">
              <a:buNone/>
            </a:pPr>
            <a:r>
              <a:rPr sz="1800" lang="en-US"/>
              <a:t>geothermal well sizing</a:t>
            </a:r>
          </a:p>
          <a:p>
            <a:r>
              <a:t/>
            </a:r>
          </a:p>
        </p:txBody>
      </p:sp>
      <p:sp>
        <p:nvSpPr>
          <p:cNvPr id="384" name="Shape 384"/>
          <p:cNvSpPr txBox="1"/>
          <p:nvPr>
            <p:ph idx="12" type="sldNum"/>
          </p:nvPr>
        </p:nvSpPr>
        <p:spPr>
          <a:xfrm>
            <a:off y="8769368" x="8330342"/>
            <a:ext cy="461999" cx="6372900"/>
          </a:xfrm>
          <a:prstGeom prst="rect">
            <a:avLst/>
          </a:prstGeom>
          <a:noFill/>
          <a:ln>
            <a:noFill/>
          </a:ln>
        </p:spPr>
        <p:txBody>
          <a:bodyPr bIns="67700" rIns="135425" lIns="135425" tIns="677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None/>
            </a:pPr>
            <a:r>
              <a:rPr lang="en-US"/>
              <a:t> 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402" name="Shape 40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03" name="Shape 403"/>
          <p:cNvSpPr/>
          <p:nvPr>
            <p:ph idx="2" type="sldImg"/>
          </p:nvPr>
        </p:nvSpPr>
        <p:spPr>
          <a:xfrm>
            <a:off y="695325" x="438150"/>
            <a:ext cy="3457500" cx="13830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404" name="Shape 404"/>
          <p:cNvSpPr txBox="1"/>
          <p:nvPr>
            <p:ph idx="1" type="body"/>
          </p:nvPr>
        </p:nvSpPr>
        <p:spPr>
          <a:xfrm>
            <a:off y="4386262" x="1470661"/>
            <a:ext cy="4154399" cx="11765399"/>
          </a:xfrm>
          <a:prstGeom prst="rect">
            <a:avLst/>
          </a:prstGeom>
          <a:noFill/>
          <a:ln>
            <a:noFill/>
          </a:ln>
        </p:spPr>
        <p:txBody>
          <a:bodyPr bIns="67700" rIns="135425" lIns="135425" tIns="67700" anchor="t" anchorCtr="0">
            <a:noAutofit/>
          </a:bodyPr>
          <a:lstStyle/>
          <a:p>
            <a:pPr rtl="0" lvl="0">
              <a:buNone/>
            </a:pPr>
            <a:r>
              <a:rPr sz="1800" lang="en-US"/>
              <a:t>layout of geothermal wells</a:t>
            </a:r>
          </a:p>
          <a:p>
            <a:r>
              <a:t/>
            </a:r>
          </a:p>
        </p:txBody>
      </p:sp>
      <p:sp>
        <p:nvSpPr>
          <p:cNvPr id="405" name="Shape 405"/>
          <p:cNvSpPr txBox="1"/>
          <p:nvPr>
            <p:ph idx="12" type="sldNum"/>
          </p:nvPr>
        </p:nvSpPr>
        <p:spPr>
          <a:xfrm>
            <a:off y="8769368" x="8330342"/>
            <a:ext cy="461999" cx="6372900"/>
          </a:xfrm>
          <a:prstGeom prst="rect">
            <a:avLst/>
          </a:prstGeom>
          <a:noFill/>
          <a:ln>
            <a:noFill/>
          </a:ln>
        </p:spPr>
        <p:txBody>
          <a:bodyPr bIns="67700" rIns="135425" lIns="135425" tIns="677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None/>
            </a:pPr>
            <a:r>
              <a:rPr lang="en-US"/>
              <a:t> 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424" name="Shape 42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25" name="Shape 425"/>
          <p:cNvSpPr/>
          <p:nvPr>
            <p:ph idx="2" type="sldImg"/>
          </p:nvPr>
        </p:nvSpPr>
        <p:spPr>
          <a:xfrm>
            <a:off y="695325" x="438150"/>
            <a:ext cy="3457500" cx="13830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426" name="Shape 426"/>
          <p:cNvSpPr txBox="1"/>
          <p:nvPr>
            <p:ph idx="1" type="body"/>
          </p:nvPr>
        </p:nvSpPr>
        <p:spPr>
          <a:xfrm>
            <a:off y="4386262" x="1470661"/>
            <a:ext cy="4154399" cx="11765399"/>
          </a:xfrm>
          <a:prstGeom prst="rect">
            <a:avLst/>
          </a:prstGeom>
          <a:noFill/>
          <a:ln>
            <a:noFill/>
          </a:ln>
        </p:spPr>
        <p:txBody>
          <a:bodyPr bIns="67700" rIns="135425" lIns="135425" tIns="67700" anchor="t" anchorCtr="0">
            <a:noAutofit/>
          </a:bodyPr>
          <a:lstStyle/>
          <a:p>
            <a:pPr rtl="0" lvl="0">
              <a:buNone/>
            </a:pPr>
            <a:r>
              <a:rPr sz="1800" lang="en-US"/>
              <a:t>layout of geothermal wells</a:t>
            </a:r>
          </a:p>
          <a:p>
            <a:r>
              <a:t/>
            </a:r>
          </a:p>
        </p:txBody>
      </p:sp>
      <p:sp>
        <p:nvSpPr>
          <p:cNvPr id="427" name="Shape 427"/>
          <p:cNvSpPr txBox="1"/>
          <p:nvPr>
            <p:ph idx="12" type="sldNum"/>
          </p:nvPr>
        </p:nvSpPr>
        <p:spPr>
          <a:xfrm>
            <a:off y="8769368" x="8330342"/>
            <a:ext cy="461999" cx="6372900"/>
          </a:xfrm>
          <a:prstGeom prst="rect">
            <a:avLst/>
          </a:prstGeom>
          <a:noFill/>
          <a:ln>
            <a:noFill/>
          </a:ln>
        </p:spPr>
        <p:txBody>
          <a:bodyPr bIns="67700" rIns="135425" lIns="135425" tIns="677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None/>
            </a:pPr>
            <a:r>
              <a:rPr lang="en-US"/>
              <a:t> 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445" name="Shape 44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46" name="Shape 446"/>
          <p:cNvSpPr/>
          <p:nvPr>
            <p:ph idx="2" type="sldImg"/>
          </p:nvPr>
        </p:nvSpPr>
        <p:spPr>
          <a:xfrm>
            <a:off y="695325" x="438150"/>
            <a:ext cy="3457500" cx="13830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447" name="Shape 447"/>
          <p:cNvSpPr txBox="1"/>
          <p:nvPr>
            <p:ph idx="1" type="body"/>
          </p:nvPr>
        </p:nvSpPr>
        <p:spPr>
          <a:xfrm>
            <a:off y="4386262" x="1470661"/>
            <a:ext cy="4154399" cx="11765399"/>
          </a:xfrm>
          <a:prstGeom prst="rect">
            <a:avLst/>
          </a:prstGeom>
          <a:noFill/>
          <a:ln>
            <a:noFill/>
          </a:ln>
        </p:spPr>
        <p:txBody>
          <a:bodyPr bIns="67700" rIns="135425" lIns="135425" tIns="67700" anchor="t" anchorCtr="0">
            <a:noAutofit/>
          </a:bodyPr>
          <a:lstStyle/>
          <a:p>
            <a:pPr rtl="0" lvl="0">
              <a:buNone/>
            </a:pPr>
            <a:r>
              <a:rPr sz="1800" lang="en-US"/>
              <a:t>layout of geothermal wells and piping information</a:t>
            </a:r>
          </a:p>
          <a:p>
            <a:r>
              <a:t/>
            </a:r>
          </a:p>
        </p:txBody>
      </p:sp>
      <p:sp>
        <p:nvSpPr>
          <p:cNvPr id="448" name="Shape 448"/>
          <p:cNvSpPr txBox="1"/>
          <p:nvPr>
            <p:ph idx="12" type="sldNum"/>
          </p:nvPr>
        </p:nvSpPr>
        <p:spPr>
          <a:xfrm>
            <a:off y="8769368" x="8330342"/>
            <a:ext cy="461999" cx="6372900"/>
          </a:xfrm>
          <a:prstGeom prst="rect">
            <a:avLst/>
          </a:prstGeom>
          <a:noFill/>
          <a:ln>
            <a:noFill/>
          </a:ln>
        </p:spPr>
        <p:txBody>
          <a:bodyPr bIns="67700" rIns="135425" lIns="135425" tIns="677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None/>
            </a:pPr>
            <a:r>
              <a:rPr lang="en-US"/>
              <a:t> 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14" name="Shape 11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5" name="Shape 115"/>
          <p:cNvSpPr/>
          <p:nvPr>
            <p:ph idx="2" type="sldImg"/>
          </p:nvPr>
        </p:nvSpPr>
        <p:spPr>
          <a:xfrm>
            <a:off y="695325" x="438150"/>
            <a:ext cy="3457500" cx="13830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16" name="Shape 116"/>
          <p:cNvSpPr txBox="1"/>
          <p:nvPr>
            <p:ph idx="1" type="body"/>
          </p:nvPr>
        </p:nvSpPr>
        <p:spPr>
          <a:xfrm>
            <a:off y="4386262" x="1470661"/>
            <a:ext cy="4154399" cx="11765399"/>
          </a:xfrm>
          <a:prstGeom prst="rect">
            <a:avLst/>
          </a:prstGeom>
          <a:noFill/>
          <a:ln>
            <a:noFill/>
          </a:ln>
        </p:spPr>
        <p:txBody>
          <a:bodyPr bIns="67700" rIns="135425" lIns="135425" tIns="67700" anchor="t" anchorCtr="0">
            <a:noAutofit/>
          </a:bodyPr>
          <a:lstStyle/>
          <a:p>
            <a:pPr rtl="0" lvl="0">
              <a:buNone/>
            </a:pPr>
            <a:r>
              <a:rPr sz="1800" lang="en-US"/>
              <a:t>Title Slide</a:t>
            </a:r>
          </a:p>
          <a:p>
            <a:r>
              <a:t/>
            </a:r>
          </a:p>
        </p:txBody>
      </p:sp>
      <p:sp>
        <p:nvSpPr>
          <p:cNvPr id="117" name="Shape 117"/>
          <p:cNvSpPr txBox="1"/>
          <p:nvPr>
            <p:ph idx="12" type="sldNum"/>
          </p:nvPr>
        </p:nvSpPr>
        <p:spPr>
          <a:xfrm>
            <a:off y="8769368" x="8330342"/>
            <a:ext cy="461999" cx="6372900"/>
          </a:xfrm>
          <a:prstGeom prst="rect">
            <a:avLst/>
          </a:prstGeom>
          <a:noFill/>
          <a:ln>
            <a:noFill/>
          </a:ln>
        </p:spPr>
        <p:txBody>
          <a:bodyPr bIns="67700" rIns="135425" lIns="135425" tIns="677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None/>
            </a:pPr>
            <a:r>
              <a:rPr lang="en-US"/>
              <a:t> 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468" name="Shape 46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69" name="Shape 469"/>
          <p:cNvSpPr/>
          <p:nvPr>
            <p:ph idx="2" type="sldImg"/>
          </p:nvPr>
        </p:nvSpPr>
        <p:spPr>
          <a:xfrm>
            <a:off y="695325" x="438150"/>
            <a:ext cy="3457500" cx="13830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470" name="Shape 470"/>
          <p:cNvSpPr txBox="1"/>
          <p:nvPr>
            <p:ph idx="1" type="body"/>
          </p:nvPr>
        </p:nvSpPr>
        <p:spPr>
          <a:xfrm>
            <a:off y="4386262" x="1470661"/>
            <a:ext cy="4154399" cx="11765399"/>
          </a:xfrm>
          <a:prstGeom prst="rect">
            <a:avLst/>
          </a:prstGeom>
          <a:noFill/>
          <a:ln>
            <a:noFill/>
          </a:ln>
        </p:spPr>
        <p:txBody>
          <a:bodyPr bIns="67700" rIns="135425" lIns="135425" tIns="67700" anchor="t" anchorCtr="0">
            <a:noAutofit/>
          </a:bodyPr>
          <a:lstStyle/>
          <a:p>
            <a:pPr rtl="0" lvl="0">
              <a:buNone/>
            </a:pPr>
            <a:r>
              <a:rPr sz="1800" lang="en-US"/>
              <a:t>Head Calc and Pump selection</a:t>
            </a:r>
          </a:p>
          <a:p>
            <a:r>
              <a:t/>
            </a:r>
          </a:p>
        </p:txBody>
      </p:sp>
      <p:sp>
        <p:nvSpPr>
          <p:cNvPr id="471" name="Shape 471"/>
          <p:cNvSpPr txBox="1"/>
          <p:nvPr>
            <p:ph idx="12" type="sldNum"/>
          </p:nvPr>
        </p:nvSpPr>
        <p:spPr>
          <a:xfrm>
            <a:off y="8769368" x="8330342"/>
            <a:ext cy="461999" cx="6372900"/>
          </a:xfrm>
          <a:prstGeom prst="rect">
            <a:avLst/>
          </a:prstGeom>
          <a:noFill/>
          <a:ln>
            <a:noFill/>
          </a:ln>
        </p:spPr>
        <p:txBody>
          <a:bodyPr bIns="67700" rIns="135425" lIns="135425" tIns="677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None/>
            </a:pPr>
            <a:r>
              <a:rPr lang="en-US"/>
              <a:t> 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493" name="Shape 49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94" name="Shape 494"/>
          <p:cNvSpPr/>
          <p:nvPr>
            <p:ph idx="2" type="sldImg"/>
          </p:nvPr>
        </p:nvSpPr>
        <p:spPr>
          <a:xfrm>
            <a:off y="695325" x="438150"/>
            <a:ext cy="3457500" cx="13830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495" name="Shape 495"/>
          <p:cNvSpPr txBox="1"/>
          <p:nvPr>
            <p:ph idx="1" type="body"/>
          </p:nvPr>
        </p:nvSpPr>
        <p:spPr>
          <a:xfrm>
            <a:off y="4386262" x="1470661"/>
            <a:ext cy="4154399" cx="11765399"/>
          </a:xfrm>
          <a:prstGeom prst="rect">
            <a:avLst/>
          </a:prstGeom>
          <a:noFill/>
          <a:ln>
            <a:noFill/>
          </a:ln>
        </p:spPr>
        <p:txBody>
          <a:bodyPr bIns="67700" rIns="135425" lIns="135425" tIns="67700" anchor="t" anchorCtr="0">
            <a:noAutofit/>
          </a:bodyPr>
          <a:lstStyle/>
          <a:p>
            <a:pPr rtl="0" lvl="0">
              <a:buNone/>
            </a:pPr>
            <a:r>
              <a:rPr sz="1800" lang="en-US"/>
              <a:t>heat pump selection</a:t>
            </a:r>
          </a:p>
          <a:p>
            <a:r>
              <a:t/>
            </a:r>
          </a:p>
        </p:txBody>
      </p:sp>
      <p:sp>
        <p:nvSpPr>
          <p:cNvPr id="496" name="Shape 496"/>
          <p:cNvSpPr txBox="1"/>
          <p:nvPr>
            <p:ph idx="12" type="sldNum"/>
          </p:nvPr>
        </p:nvSpPr>
        <p:spPr>
          <a:xfrm>
            <a:off y="8769368" x="8330342"/>
            <a:ext cy="461999" cx="6372900"/>
          </a:xfrm>
          <a:prstGeom prst="rect">
            <a:avLst/>
          </a:prstGeom>
          <a:noFill/>
          <a:ln>
            <a:noFill/>
          </a:ln>
        </p:spPr>
        <p:txBody>
          <a:bodyPr bIns="67700" rIns="135425" lIns="135425" tIns="677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None/>
            </a:pPr>
            <a:r>
              <a:rPr lang="en-US"/>
              <a:t> </a:t>
            </a: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514" name="Shape 51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15" name="Shape 515"/>
          <p:cNvSpPr/>
          <p:nvPr>
            <p:ph idx="2" type="sldImg"/>
          </p:nvPr>
        </p:nvSpPr>
        <p:spPr>
          <a:xfrm>
            <a:off y="695325" x="438150"/>
            <a:ext cy="3457500" cx="13830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516" name="Shape 516"/>
          <p:cNvSpPr txBox="1"/>
          <p:nvPr>
            <p:ph idx="1" type="body"/>
          </p:nvPr>
        </p:nvSpPr>
        <p:spPr>
          <a:xfrm>
            <a:off y="4386262" x="1470661"/>
            <a:ext cy="4154399" cx="11765399"/>
          </a:xfrm>
          <a:prstGeom prst="rect">
            <a:avLst/>
          </a:prstGeom>
          <a:noFill/>
          <a:ln>
            <a:noFill/>
          </a:ln>
        </p:spPr>
        <p:txBody>
          <a:bodyPr bIns="67700" rIns="135425" lIns="135425" tIns="67700" anchor="t" anchorCtr="0">
            <a:noAutofit/>
          </a:bodyPr>
          <a:lstStyle/>
          <a:p>
            <a:pPr rtl="0" lvl="0">
              <a:buNone/>
            </a:pPr>
            <a:r>
              <a:rPr sz="1800" lang="en-US"/>
              <a:t>DOAS intro</a:t>
            </a:r>
          </a:p>
          <a:p>
            <a:r>
              <a:t/>
            </a:r>
          </a:p>
        </p:txBody>
      </p:sp>
      <p:sp>
        <p:nvSpPr>
          <p:cNvPr id="517" name="Shape 517"/>
          <p:cNvSpPr txBox="1"/>
          <p:nvPr>
            <p:ph idx="12" type="sldNum"/>
          </p:nvPr>
        </p:nvSpPr>
        <p:spPr>
          <a:xfrm>
            <a:off y="8769368" x="8330342"/>
            <a:ext cy="461999" cx="6372900"/>
          </a:xfrm>
          <a:prstGeom prst="rect">
            <a:avLst/>
          </a:prstGeom>
          <a:noFill/>
          <a:ln>
            <a:noFill/>
          </a:ln>
        </p:spPr>
        <p:txBody>
          <a:bodyPr bIns="67700" rIns="135425" lIns="135425" tIns="677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None/>
            </a:pPr>
            <a:r>
              <a:rPr lang="en-US"/>
              <a:t> </a:t>
            </a: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536" name="Shape 53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37" name="Shape 537"/>
          <p:cNvSpPr/>
          <p:nvPr>
            <p:ph idx="2" type="sldImg"/>
          </p:nvPr>
        </p:nvSpPr>
        <p:spPr>
          <a:xfrm>
            <a:off y="695325" x="438150"/>
            <a:ext cy="3457500" cx="13830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538" name="Shape 538"/>
          <p:cNvSpPr txBox="1"/>
          <p:nvPr>
            <p:ph idx="1" type="body"/>
          </p:nvPr>
        </p:nvSpPr>
        <p:spPr>
          <a:xfrm>
            <a:off y="4386262" x="1470661"/>
            <a:ext cy="4154399" cx="11765399"/>
          </a:xfrm>
          <a:prstGeom prst="rect">
            <a:avLst/>
          </a:prstGeom>
          <a:noFill/>
          <a:ln>
            <a:noFill/>
          </a:ln>
        </p:spPr>
        <p:txBody>
          <a:bodyPr bIns="67700" rIns="135425" lIns="135425" tIns="67700" anchor="t" anchorCtr="0">
            <a:noAutofit/>
          </a:bodyPr>
          <a:lstStyle/>
          <a:p>
            <a:pPr rtl="0" lvl="0">
              <a:buNone/>
            </a:pPr>
            <a:r>
              <a:rPr sz="1800" lang="en-US"/>
              <a:t>DOAS control and sizing</a:t>
            </a:r>
          </a:p>
          <a:p>
            <a:r>
              <a:t/>
            </a:r>
          </a:p>
          <a:p>
            <a:r>
              <a:t/>
            </a:r>
          </a:p>
        </p:txBody>
      </p:sp>
      <p:sp>
        <p:nvSpPr>
          <p:cNvPr id="539" name="Shape 539"/>
          <p:cNvSpPr txBox="1"/>
          <p:nvPr>
            <p:ph idx="12" type="sldNum"/>
          </p:nvPr>
        </p:nvSpPr>
        <p:spPr>
          <a:xfrm>
            <a:off y="8769368" x="8330342"/>
            <a:ext cy="461999" cx="6372900"/>
          </a:xfrm>
          <a:prstGeom prst="rect">
            <a:avLst/>
          </a:prstGeom>
          <a:noFill/>
          <a:ln>
            <a:noFill/>
          </a:ln>
        </p:spPr>
        <p:txBody>
          <a:bodyPr bIns="67700" rIns="135425" lIns="135425" tIns="677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None/>
            </a:pPr>
            <a:r>
              <a:rPr lang="en-US"/>
              <a:t> </a:t>
            </a: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557" name="Shape 55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58" name="Shape 558"/>
          <p:cNvSpPr/>
          <p:nvPr>
            <p:ph idx="2" type="sldImg"/>
          </p:nvPr>
        </p:nvSpPr>
        <p:spPr>
          <a:xfrm>
            <a:off y="695325" x="438150"/>
            <a:ext cy="3457500" cx="13830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559" name="Shape 559"/>
          <p:cNvSpPr txBox="1"/>
          <p:nvPr>
            <p:ph idx="1" type="body"/>
          </p:nvPr>
        </p:nvSpPr>
        <p:spPr>
          <a:xfrm>
            <a:off y="4386262" x="1470661"/>
            <a:ext cy="4154399" cx="11765399"/>
          </a:xfrm>
          <a:prstGeom prst="rect">
            <a:avLst/>
          </a:prstGeom>
          <a:noFill/>
          <a:ln>
            <a:noFill/>
          </a:ln>
        </p:spPr>
        <p:txBody>
          <a:bodyPr bIns="67700" rIns="135425" lIns="135425" tIns="67700" anchor="t" anchorCtr="0">
            <a:noAutofit/>
          </a:bodyPr>
          <a:lstStyle/>
          <a:p>
            <a:pPr rtl="0" lvl="0">
              <a:buNone/>
            </a:pPr>
            <a:r>
              <a:rPr sz="1800" lang="en-US"/>
              <a:t>ACB intro</a:t>
            </a:r>
          </a:p>
          <a:p>
            <a:r>
              <a:t/>
            </a:r>
          </a:p>
        </p:txBody>
      </p:sp>
      <p:sp>
        <p:nvSpPr>
          <p:cNvPr id="560" name="Shape 560"/>
          <p:cNvSpPr txBox="1"/>
          <p:nvPr>
            <p:ph idx="12" type="sldNum"/>
          </p:nvPr>
        </p:nvSpPr>
        <p:spPr>
          <a:xfrm>
            <a:off y="8769368" x="8330342"/>
            <a:ext cy="461999" cx="6372900"/>
          </a:xfrm>
          <a:prstGeom prst="rect">
            <a:avLst/>
          </a:prstGeom>
          <a:noFill/>
          <a:ln>
            <a:noFill/>
          </a:ln>
        </p:spPr>
        <p:txBody>
          <a:bodyPr bIns="67700" rIns="135425" lIns="135425" tIns="677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None/>
            </a:pPr>
            <a:r>
              <a:rPr lang="en-US"/>
              <a:t> </a:t>
            </a: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580" name="Shape 58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81" name="Shape 581"/>
          <p:cNvSpPr/>
          <p:nvPr>
            <p:ph idx="2" type="sldImg"/>
          </p:nvPr>
        </p:nvSpPr>
        <p:spPr>
          <a:xfrm>
            <a:off y="695325" x="438150"/>
            <a:ext cy="3457500" cx="13830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582" name="Shape 582"/>
          <p:cNvSpPr txBox="1"/>
          <p:nvPr>
            <p:ph idx="1" type="body"/>
          </p:nvPr>
        </p:nvSpPr>
        <p:spPr>
          <a:xfrm>
            <a:off y="4386262" x="1470661"/>
            <a:ext cy="4154399" cx="11765399"/>
          </a:xfrm>
          <a:prstGeom prst="rect">
            <a:avLst/>
          </a:prstGeom>
          <a:noFill/>
          <a:ln>
            <a:noFill/>
          </a:ln>
        </p:spPr>
        <p:txBody>
          <a:bodyPr bIns="67700" rIns="135425" lIns="135425" tIns="67700" anchor="t" anchorCtr="0">
            <a:noAutofit/>
          </a:bodyPr>
          <a:lstStyle/>
          <a:p>
            <a:pPr rtl="0" lvl="0">
              <a:buNone/>
            </a:pPr>
            <a:r>
              <a:rPr sz="1800" lang="en-US"/>
              <a:t>ACBs continued</a:t>
            </a:r>
          </a:p>
          <a:p>
            <a:r>
              <a:t/>
            </a:r>
          </a:p>
        </p:txBody>
      </p:sp>
      <p:sp>
        <p:nvSpPr>
          <p:cNvPr id="583" name="Shape 583"/>
          <p:cNvSpPr txBox="1"/>
          <p:nvPr>
            <p:ph idx="12" type="sldNum"/>
          </p:nvPr>
        </p:nvSpPr>
        <p:spPr>
          <a:xfrm>
            <a:off y="8769368" x="8330342"/>
            <a:ext cy="461999" cx="6372900"/>
          </a:xfrm>
          <a:prstGeom prst="rect">
            <a:avLst/>
          </a:prstGeom>
          <a:noFill/>
          <a:ln>
            <a:noFill/>
          </a:ln>
        </p:spPr>
        <p:txBody>
          <a:bodyPr bIns="67700" rIns="135425" lIns="135425" tIns="677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None/>
            </a:pPr>
            <a:r>
              <a:rPr lang="en-US"/>
              <a:t> </a:t>
            </a: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602" name="Shape 60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03" name="Shape 603"/>
          <p:cNvSpPr/>
          <p:nvPr>
            <p:ph idx="2" type="sldImg"/>
          </p:nvPr>
        </p:nvSpPr>
        <p:spPr>
          <a:xfrm>
            <a:off y="695325" x="438150"/>
            <a:ext cy="3457500" cx="13830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604" name="Shape 604"/>
          <p:cNvSpPr txBox="1"/>
          <p:nvPr>
            <p:ph idx="1" type="body"/>
          </p:nvPr>
        </p:nvSpPr>
        <p:spPr>
          <a:xfrm>
            <a:off y="4386262" x="1470661"/>
            <a:ext cy="4154399" cx="11765399"/>
          </a:xfrm>
          <a:prstGeom prst="rect">
            <a:avLst/>
          </a:prstGeom>
          <a:noFill/>
          <a:ln>
            <a:noFill/>
          </a:ln>
        </p:spPr>
        <p:txBody>
          <a:bodyPr bIns="67700" rIns="135425" lIns="135425" tIns="67700" anchor="t" anchorCtr="0">
            <a:noAutofit/>
          </a:bodyPr>
          <a:lstStyle/>
          <a:p>
            <a:pPr rtl="0" lvl="0">
              <a:buNone/>
            </a:pPr>
            <a:r>
              <a:rPr sz="1800" lang="en-US"/>
              <a:t>
</a:t>
            </a:r>
            <a:r>
              <a:rPr sz="1800" lang="en-US"/>
              <a:t>Modeling Complexities</a:t>
            </a:r>
          </a:p>
        </p:txBody>
      </p:sp>
      <p:sp>
        <p:nvSpPr>
          <p:cNvPr id="605" name="Shape 605"/>
          <p:cNvSpPr txBox="1"/>
          <p:nvPr>
            <p:ph idx="12" type="sldNum"/>
          </p:nvPr>
        </p:nvSpPr>
        <p:spPr>
          <a:xfrm>
            <a:off y="8769368" x="8330342"/>
            <a:ext cy="461999" cx="6372900"/>
          </a:xfrm>
          <a:prstGeom prst="rect">
            <a:avLst/>
          </a:prstGeom>
          <a:noFill/>
          <a:ln>
            <a:noFill/>
          </a:ln>
        </p:spPr>
        <p:txBody>
          <a:bodyPr bIns="67700" rIns="135425" lIns="135425" tIns="677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None/>
            </a:pPr>
            <a:r>
              <a:rPr lang="en-US"/>
              <a:t> </a:t>
            </a: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624" name="Shape 62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25" name="Shape 625"/>
          <p:cNvSpPr/>
          <p:nvPr>
            <p:ph idx="2" type="sldImg"/>
          </p:nvPr>
        </p:nvSpPr>
        <p:spPr>
          <a:xfrm>
            <a:off y="695325" x="438150"/>
            <a:ext cy="3457500" cx="13830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626" name="Shape 626"/>
          <p:cNvSpPr txBox="1"/>
          <p:nvPr>
            <p:ph idx="1" type="body"/>
          </p:nvPr>
        </p:nvSpPr>
        <p:spPr>
          <a:xfrm>
            <a:off y="4386262" x="1470661"/>
            <a:ext cy="4154399" cx="11765399"/>
          </a:xfrm>
          <a:prstGeom prst="rect">
            <a:avLst/>
          </a:prstGeom>
          <a:noFill/>
          <a:ln>
            <a:noFill/>
          </a:ln>
        </p:spPr>
        <p:txBody>
          <a:bodyPr bIns="67700" rIns="135425" lIns="135425" tIns="67700" anchor="t" anchorCtr="0">
            <a:noAutofit/>
          </a:bodyPr>
          <a:lstStyle/>
          <a:p>
            <a:pPr rtl="0" lvl="0">
              <a:buNone/>
            </a:pPr>
            <a:r>
              <a:rPr sz="1800" lang="en-US"/>
              <a:t>
</a:t>
            </a:r>
            <a:r>
              <a:rPr sz="1800" lang="en-US"/>
              <a:t>Modeling Solution</a:t>
            </a:r>
          </a:p>
        </p:txBody>
      </p:sp>
      <p:sp>
        <p:nvSpPr>
          <p:cNvPr id="627" name="Shape 627"/>
          <p:cNvSpPr txBox="1"/>
          <p:nvPr>
            <p:ph idx="12" type="sldNum"/>
          </p:nvPr>
        </p:nvSpPr>
        <p:spPr>
          <a:xfrm>
            <a:off y="8769368" x="8330342"/>
            <a:ext cy="461999" cx="6372900"/>
          </a:xfrm>
          <a:prstGeom prst="rect">
            <a:avLst/>
          </a:prstGeom>
          <a:noFill/>
          <a:ln>
            <a:noFill/>
          </a:ln>
        </p:spPr>
        <p:txBody>
          <a:bodyPr bIns="67700" rIns="135425" lIns="135425" tIns="677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None/>
            </a:pPr>
            <a:r>
              <a:rPr lang="en-US"/>
              <a:t> </a:t>
            </a: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650" name="Shape 65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51" name="Shape 651"/>
          <p:cNvSpPr/>
          <p:nvPr>
            <p:ph idx="2" type="sldImg"/>
          </p:nvPr>
        </p:nvSpPr>
        <p:spPr>
          <a:xfrm>
            <a:off y="695325" x="438150"/>
            <a:ext cy="3457500" cx="13830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652" name="Shape 652"/>
          <p:cNvSpPr txBox="1"/>
          <p:nvPr>
            <p:ph idx="1" type="body"/>
          </p:nvPr>
        </p:nvSpPr>
        <p:spPr>
          <a:xfrm>
            <a:off y="4386262" x="1470661"/>
            <a:ext cy="4154399" cx="11765399"/>
          </a:xfrm>
          <a:prstGeom prst="rect">
            <a:avLst/>
          </a:prstGeom>
          <a:noFill/>
          <a:ln>
            <a:noFill/>
          </a:ln>
        </p:spPr>
        <p:txBody>
          <a:bodyPr bIns="67700" rIns="135425" lIns="135425" tIns="67700" anchor="t" anchorCtr="0">
            <a:noAutofit/>
          </a:bodyPr>
          <a:lstStyle/>
          <a:p>
            <a:pPr rtl="0" lvl="0">
              <a:buNone/>
            </a:pPr>
            <a:r>
              <a:rPr sz="1800" lang="en-US"/>
              <a:t>
</a:t>
            </a:r>
            <a:r>
              <a:rPr sz="1800" lang="en-US"/>
              <a:t>Energy Results</a:t>
            </a:r>
          </a:p>
        </p:txBody>
      </p:sp>
      <p:sp>
        <p:nvSpPr>
          <p:cNvPr id="653" name="Shape 653"/>
          <p:cNvSpPr txBox="1"/>
          <p:nvPr>
            <p:ph idx="12" type="sldNum"/>
          </p:nvPr>
        </p:nvSpPr>
        <p:spPr>
          <a:xfrm>
            <a:off y="8769368" x="8330342"/>
            <a:ext cy="461999" cx="6372900"/>
          </a:xfrm>
          <a:prstGeom prst="rect">
            <a:avLst/>
          </a:prstGeom>
          <a:noFill/>
          <a:ln>
            <a:noFill/>
          </a:ln>
        </p:spPr>
        <p:txBody>
          <a:bodyPr bIns="67700" rIns="135425" lIns="135425" tIns="677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None/>
            </a:pPr>
            <a:r>
              <a:rPr lang="en-US"/>
              <a:t> </a:t>
            </a: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676" name="Shape 67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77" name="Shape 677"/>
          <p:cNvSpPr/>
          <p:nvPr>
            <p:ph idx="2" type="sldImg"/>
          </p:nvPr>
        </p:nvSpPr>
        <p:spPr>
          <a:xfrm>
            <a:off y="695325" x="438150"/>
            <a:ext cy="3457500" cx="13830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678" name="Shape 678"/>
          <p:cNvSpPr txBox="1"/>
          <p:nvPr>
            <p:ph idx="1" type="body"/>
          </p:nvPr>
        </p:nvSpPr>
        <p:spPr>
          <a:xfrm>
            <a:off y="4386262" x="1470661"/>
            <a:ext cy="4154399" cx="11765399"/>
          </a:xfrm>
          <a:prstGeom prst="rect">
            <a:avLst/>
          </a:prstGeom>
          <a:noFill/>
          <a:ln>
            <a:noFill/>
          </a:ln>
        </p:spPr>
        <p:txBody>
          <a:bodyPr bIns="67700" rIns="135425" lIns="135425" tIns="67700" anchor="t" anchorCtr="0">
            <a:noAutofit/>
          </a:bodyPr>
          <a:lstStyle/>
          <a:p>
            <a:pPr rtl="0" lvl="0">
              <a:buNone/>
            </a:pPr>
            <a:r>
              <a:rPr sz="1800" lang="en-US"/>
              <a:t>
</a:t>
            </a:r>
            <a:r>
              <a:rPr sz="1800" lang="en-US"/>
              <a:t>Energy Results</a:t>
            </a:r>
          </a:p>
        </p:txBody>
      </p:sp>
      <p:sp>
        <p:nvSpPr>
          <p:cNvPr id="679" name="Shape 679"/>
          <p:cNvSpPr txBox="1"/>
          <p:nvPr>
            <p:ph idx="12" type="sldNum"/>
          </p:nvPr>
        </p:nvSpPr>
        <p:spPr>
          <a:xfrm>
            <a:off y="8769368" x="8330342"/>
            <a:ext cy="461999" cx="6372900"/>
          </a:xfrm>
          <a:prstGeom prst="rect">
            <a:avLst/>
          </a:prstGeom>
          <a:noFill/>
          <a:ln>
            <a:noFill/>
          </a:ln>
        </p:spPr>
        <p:txBody>
          <a:bodyPr bIns="67700" rIns="135425" lIns="135425" tIns="677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None/>
            </a:pPr>
            <a:r>
              <a:rPr lang="en-US"/>
              <a:t> 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37" name="Shape 13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38" name="Shape 138"/>
          <p:cNvSpPr/>
          <p:nvPr>
            <p:ph idx="2" type="sldImg"/>
          </p:nvPr>
        </p:nvSpPr>
        <p:spPr>
          <a:xfrm>
            <a:off y="695325" x="438150"/>
            <a:ext cy="3457574" cx="13830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39" name="Shape 139"/>
          <p:cNvSpPr txBox="1"/>
          <p:nvPr>
            <p:ph idx="1" type="body"/>
          </p:nvPr>
        </p:nvSpPr>
        <p:spPr>
          <a:xfrm>
            <a:off y="4386262" x="1470661"/>
            <a:ext cy="4154489" cx="11765280"/>
          </a:xfrm>
          <a:prstGeom prst="rect">
            <a:avLst/>
          </a:prstGeom>
          <a:noFill/>
          <a:ln>
            <a:noFill/>
          </a:ln>
        </p:spPr>
        <p:txBody>
          <a:bodyPr bIns="67700" rIns="135425" lIns="135425" tIns="67700" anchor="t" anchorCtr="0">
            <a:noAutofit/>
          </a:bodyPr>
          <a:lstStyle/>
          <a:p>
            <a:pPr rtl="0" lvl="0">
              <a:buNone/>
            </a:pPr>
            <a:r>
              <a:rPr sz="1800" lang="en-US"/>
              <a:t>Location of 201 Rouse</a:t>
            </a:r>
          </a:p>
          <a:p>
            <a:r>
              <a:t/>
            </a:r>
          </a:p>
        </p:txBody>
      </p:sp>
      <p:sp>
        <p:nvSpPr>
          <p:cNvPr id="140" name="Shape 140"/>
          <p:cNvSpPr txBox="1"/>
          <p:nvPr>
            <p:ph idx="12" type="sldNum"/>
          </p:nvPr>
        </p:nvSpPr>
        <p:spPr>
          <a:xfrm>
            <a:off y="8769368" x="8330342"/>
            <a:ext cy="461959" cx="6372857"/>
          </a:xfrm>
          <a:prstGeom prst="rect">
            <a:avLst/>
          </a:prstGeom>
          <a:noFill/>
          <a:ln>
            <a:noFill/>
          </a:ln>
        </p:spPr>
        <p:txBody>
          <a:bodyPr bIns="67700" rIns="135425" lIns="135425" tIns="677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None/>
            </a:pPr>
            <a:r>
              <a:rPr lang="en-US"/>
              <a:t> </a:t>
            </a: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700" name="Shape 70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01" name="Shape 701"/>
          <p:cNvSpPr/>
          <p:nvPr>
            <p:ph idx="2" type="sldImg"/>
          </p:nvPr>
        </p:nvSpPr>
        <p:spPr>
          <a:xfrm>
            <a:off y="695325" x="438150"/>
            <a:ext cy="3457500" cx="13830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702" name="Shape 702"/>
          <p:cNvSpPr txBox="1"/>
          <p:nvPr>
            <p:ph idx="1" type="body"/>
          </p:nvPr>
        </p:nvSpPr>
        <p:spPr>
          <a:xfrm>
            <a:off y="4386262" x="1470661"/>
            <a:ext cy="4154399" cx="11765399"/>
          </a:xfrm>
          <a:prstGeom prst="rect">
            <a:avLst/>
          </a:prstGeom>
          <a:noFill/>
          <a:ln>
            <a:noFill/>
          </a:ln>
        </p:spPr>
        <p:txBody>
          <a:bodyPr bIns="67700" rIns="135425" lIns="135425" tIns="67700" anchor="t" anchorCtr="0">
            <a:noAutofit/>
          </a:bodyPr>
          <a:lstStyle/>
          <a:p>
            <a:pPr rtl="0" lvl="0">
              <a:buNone/>
            </a:pPr>
            <a:r>
              <a:rPr sz="1800" lang="en-US"/>
              <a:t>
</a:t>
            </a:r>
            <a:r>
              <a:rPr sz="1800" lang="en-US"/>
              <a:t>Energy Results</a:t>
            </a:r>
          </a:p>
        </p:txBody>
      </p:sp>
      <p:sp>
        <p:nvSpPr>
          <p:cNvPr id="703" name="Shape 703"/>
          <p:cNvSpPr txBox="1"/>
          <p:nvPr>
            <p:ph idx="12" type="sldNum"/>
          </p:nvPr>
        </p:nvSpPr>
        <p:spPr>
          <a:xfrm>
            <a:off y="8769368" x="8330342"/>
            <a:ext cy="461999" cx="6372900"/>
          </a:xfrm>
          <a:prstGeom prst="rect">
            <a:avLst/>
          </a:prstGeom>
          <a:noFill/>
          <a:ln>
            <a:noFill/>
          </a:ln>
        </p:spPr>
        <p:txBody>
          <a:bodyPr bIns="67700" rIns="135425" lIns="135425" tIns="677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None/>
            </a:pPr>
            <a:r>
              <a:rPr lang="en-US"/>
              <a:t> </a:t>
            </a: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723" name="Shape 72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24" name="Shape 724"/>
          <p:cNvSpPr/>
          <p:nvPr>
            <p:ph idx="2" type="sldImg"/>
          </p:nvPr>
        </p:nvSpPr>
        <p:spPr>
          <a:xfrm>
            <a:off y="695325" x="438150"/>
            <a:ext cy="3457500" cx="13830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725" name="Shape 725"/>
          <p:cNvSpPr txBox="1"/>
          <p:nvPr>
            <p:ph idx="1" type="body"/>
          </p:nvPr>
        </p:nvSpPr>
        <p:spPr>
          <a:xfrm>
            <a:off y="4386262" x="1470661"/>
            <a:ext cy="4154399" cx="11765399"/>
          </a:xfrm>
          <a:prstGeom prst="rect">
            <a:avLst/>
          </a:prstGeom>
          <a:noFill/>
          <a:ln>
            <a:noFill/>
          </a:ln>
        </p:spPr>
        <p:txBody>
          <a:bodyPr bIns="67700" rIns="135425" lIns="135425" tIns="67700" anchor="t" anchorCtr="0">
            <a:noAutofit/>
          </a:bodyPr>
          <a:lstStyle/>
          <a:p>
            <a:pPr rtl="0" lvl="0">
              <a:buNone/>
            </a:pPr>
            <a:r>
              <a:rPr sz="1800" lang="en-US"/>
              <a:t>
</a:t>
            </a:r>
            <a:r>
              <a:rPr sz="1800" lang="en-US"/>
              <a:t>Energy Results</a:t>
            </a:r>
          </a:p>
        </p:txBody>
      </p:sp>
      <p:sp>
        <p:nvSpPr>
          <p:cNvPr id="726" name="Shape 726"/>
          <p:cNvSpPr txBox="1"/>
          <p:nvPr>
            <p:ph idx="12" type="sldNum"/>
          </p:nvPr>
        </p:nvSpPr>
        <p:spPr>
          <a:xfrm>
            <a:off y="8769368" x="8330342"/>
            <a:ext cy="461999" cx="6372900"/>
          </a:xfrm>
          <a:prstGeom prst="rect">
            <a:avLst/>
          </a:prstGeom>
          <a:noFill/>
          <a:ln>
            <a:noFill/>
          </a:ln>
        </p:spPr>
        <p:txBody>
          <a:bodyPr bIns="67700" rIns="135425" lIns="135425" tIns="677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None/>
            </a:pPr>
            <a:r>
              <a:rPr lang="en-US"/>
              <a:t> </a:t>
            </a: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748" name="Shape 74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49" name="Shape 749"/>
          <p:cNvSpPr/>
          <p:nvPr>
            <p:ph idx="2" type="sldImg"/>
          </p:nvPr>
        </p:nvSpPr>
        <p:spPr>
          <a:xfrm>
            <a:off y="695325" x="438150"/>
            <a:ext cy="3457500" cx="13830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750" name="Shape 750"/>
          <p:cNvSpPr txBox="1"/>
          <p:nvPr>
            <p:ph idx="1" type="body"/>
          </p:nvPr>
        </p:nvSpPr>
        <p:spPr>
          <a:xfrm>
            <a:off y="4386262" x="1470661"/>
            <a:ext cy="4154399" cx="11765399"/>
          </a:xfrm>
          <a:prstGeom prst="rect">
            <a:avLst/>
          </a:prstGeom>
          <a:noFill/>
          <a:ln>
            <a:noFill/>
          </a:ln>
        </p:spPr>
        <p:txBody>
          <a:bodyPr bIns="67700" rIns="135425" lIns="135425" tIns="67700" anchor="t" anchorCtr="0">
            <a:noAutofit/>
          </a:bodyPr>
          <a:lstStyle/>
          <a:p>
            <a:pPr rtl="0" lvl="0">
              <a:buNone/>
            </a:pPr>
            <a:r>
              <a:rPr sz="1800" lang="en-US"/>
              <a:t>
</a:t>
            </a:r>
            <a:r>
              <a:rPr sz="1800" lang="en-US"/>
              <a:t>LEED Upgrade</a:t>
            </a:r>
          </a:p>
        </p:txBody>
      </p:sp>
      <p:sp>
        <p:nvSpPr>
          <p:cNvPr id="751" name="Shape 751"/>
          <p:cNvSpPr txBox="1"/>
          <p:nvPr>
            <p:ph idx="12" type="sldNum"/>
          </p:nvPr>
        </p:nvSpPr>
        <p:spPr>
          <a:xfrm>
            <a:off y="8769368" x="8330342"/>
            <a:ext cy="461999" cx="6372900"/>
          </a:xfrm>
          <a:prstGeom prst="rect">
            <a:avLst/>
          </a:prstGeom>
          <a:noFill/>
          <a:ln>
            <a:noFill/>
          </a:ln>
        </p:spPr>
        <p:txBody>
          <a:bodyPr bIns="67700" rIns="135425" lIns="135425" tIns="677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None/>
            </a:pPr>
            <a:r>
              <a:rPr lang="en-US"/>
              <a:t> </a:t>
            </a: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765" name="Shape 76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66" name="Shape 766"/>
          <p:cNvSpPr/>
          <p:nvPr>
            <p:ph idx="2" type="sldImg"/>
          </p:nvPr>
        </p:nvSpPr>
        <p:spPr>
          <a:xfrm>
            <a:off y="695325" x="438150"/>
            <a:ext cy="3457500" cx="13830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767" name="Shape 767"/>
          <p:cNvSpPr txBox="1"/>
          <p:nvPr>
            <p:ph idx="1" type="body"/>
          </p:nvPr>
        </p:nvSpPr>
        <p:spPr>
          <a:xfrm>
            <a:off y="4386262" x="1470661"/>
            <a:ext cy="4154399" cx="11765399"/>
          </a:xfrm>
          <a:prstGeom prst="rect">
            <a:avLst/>
          </a:prstGeom>
          <a:noFill/>
          <a:ln>
            <a:noFill/>
          </a:ln>
        </p:spPr>
        <p:txBody>
          <a:bodyPr bIns="67700" rIns="135425" lIns="135425" tIns="67700" anchor="t" anchorCtr="0">
            <a:noAutofit/>
          </a:bodyPr>
          <a:lstStyle/>
          <a:p>
            <a:pPr rtl="0" lvl="0">
              <a:buNone/>
            </a:pPr>
            <a:r>
              <a:rPr sz="1800" lang="en-US"/>
              <a:t>
</a:t>
            </a:r>
            <a:r>
              <a:rPr sz="1800" lang="en-US"/>
              <a:t>Electrical Breadth</a:t>
            </a:r>
          </a:p>
        </p:txBody>
      </p:sp>
      <p:sp>
        <p:nvSpPr>
          <p:cNvPr id="768" name="Shape 768"/>
          <p:cNvSpPr txBox="1"/>
          <p:nvPr>
            <p:ph idx="12" type="sldNum"/>
          </p:nvPr>
        </p:nvSpPr>
        <p:spPr>
          <a:xfrm>
            <a:off y="8769368" x="8330342"/>
            <a:ext cy="461999" cx="6372900"/>
          </a:xfrm>
          <a:prstGeom prst="rect">
            <a:avLst/>
          </a:prstGeom>
          <a:noFill/>
          <a:ln>
            <a:noFill/>
          </a:ln>
        </p:spPr>
        <p:txBody>
          <a:bodyPr bIns="67700" rIns="135425" lIns="135425" tIns="677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None/>
            </a:pPr>
            <a:r>
              <a:rPr lang="en-US"/>
              <a:t> </a:t>
            </a: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783" name="Shape 78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84" name="Shape 784"/>
          <p:cNvSpPr/>
          <p:nvPr>
            <p:ph idx="2" type="sldImg"/>
          </p:nvPr>
        </p:nvSpPr>
        <p:spPr>
          <a:xfrm>
            <a:off y="695325" x="438150"/>
            <a:ext cy="3457500" cx="13830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785" name="Shape 785"/>
          <p:cNvSpPr txBox="1"/>
          <p:nvPr>
            <p:ph idx="1" type="body"/>
          </p:nvPr>
        </p:nvSpPr>
        <p:spPr>
          <a:xfrm>
            <a:off y="4386262" x="1470661"/>
            <a:ext cy="4154399" cx="11765399"/>
          </a:xfrm>
          <a:prstGeom prst="rect">
            <a:avLst/>
          </a:prstGeom>
          <a:noFill/>
          <a:ln>
            <a:noFill/>
          </a:ln>
        </p:spPr>
        <p:txBody>
          <a:bodyPr bIns="67700" rIns="135425" lIns="135425" tIns="67700" anchor="t" anchorCtr="0">
            <a:noAutofit/>
          </a:bodyPr>
          <a:lstStyle/>
          <a:p>
            <a:pPr rtl="0" lvl="0">
              <a:buNone/>
            </a:pPr>
            <a:r>
              <a:rPr sz="1800" lang="en-US"/>
              <a:t>
</a:t>
            </a:r>
            <a:r>
              <a:rPr sz="1800" lang="en-US"/>
              <a:t>Electrical Breadth</a:t>
            </a:r>
          </a:p>
        </p:txBody>
      </p:sp>
      <p:sp>
        <p:nvSpPr>
          <p:cNvPr id="786" name="Shape 786"/>
          <p:cNvSpPr txBox="1"/>
          <p:nvPr>
            <p:ph idx="12" type="sldNum"/>
          </p:nvPr>
        </p:nvSpPr>
        <p:spPr>
          <a:xfrm>
            <a:off y="8769368" x="8330342"/>
            <a:ext cy="461999" cx="6372900"/>
          </a:xfrm>
          <a:prstGeom prst="rect">
            <a:avLst/>
          </a:prstGeom>
          <a:noFill/>
          <a:ln>
            <a:noFill/>
          </a:ln>
        </p:spPr>
        <p:txBody>
          <a:bodyPr bIns="67700" rIns="135425" lIns="135425" tIns="677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None/>
            </a:pPr>
            <a:r>
              <a:rPr lang="en-US"/>
              <a:t> </a:t>
            </a: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800" name="Shape 80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01" name="Shape 801"/>
          <p:cNvSpPr/>
          <p:nvPr>
            <p:ph idx="2" type="sldImg"/>
          </p:nvPr>
        </p:nvSpPr>
        <p:spPr>
          <a:xfrm>
            <a:off y="695325" x="438150"/>
            <a:ext cy="3457500" cx="13830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802" name="Shape 802"/>
          <p:cNvSpPr txBox="1"/>
          <p:nvPr>
            <p:ph idx="1" type="body"/>
          </p:nvPr>
        </p:nvSpPr>
        <p:spPr>
          <a:xfrm>
            <a:off y="4386262" x="1470661"/>
            <a:ext cy="4154399" cx="11765399"/>
          </a:xfrm>
          <a:prstGeom prst="rect">
            <a:avLst/>
          </a:prstGeom>
          <a:noFill/>
          <a:ln>
            <a:noFill/>
          </a:ln>
        </p:spPr>
        <p:txBody>
          <a:bodyPr bIns="67700" rIns="135425" lIns="135425" tIns="67700" anchor="t" anchorCtr="0">
            <a:noAutofit/>
          </a:bodyPr>
          <a:lstStyle/>
          <a:p>
            <a:pPr rtl="0" lvl="0">
              <a:buNone/>
            </a:pPr>
            <a:r>
              <a:rPr sz="1800" lang="en-US"/>
              <a:t>
</a:t>
            </a:r>
            <a:r>
              <a:rPr sz="1800" lang="en-US"/>
              <a:t>Electrical Breadth</a:t>
            </a:r>
          </a:p>
        </p:txBody>
      </p:sp>
      <p:sp>
        <p:nvSpPr>
          <p:cNvPr id="803" name="Shape 803"/>
          <p:cNvSpPr txBox="1"/>
          <p:nvPr>
            <p:ph idx="12" type="sldNum"/>
          </p:nvPr>
        </p:nvSpPr>
        <p:spPr>
          <a:xfrm>
            <a:off y="8769368" x="8330342"/>
            <a:ext cy="461999" cx="6372900"/>
          </a:xfrm>
          <a:prstGeom prst="rect">
            <a:avLst/>
          </a:prstGeom>
          <a:noFill/>
          <a:ln>
            <a:noFill/>
          </a:ln>
        </p:spPr>
        <p:txBody>
          <a:bodyPr bIns="67700" rIns="135425" lIns="135425" tIns="677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None/>
            </a:pPr>
            <a:r>
              <a:rPr lang="en-US"/>
              <a:t> </a:t>
            </a: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814" name="Shape 81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15" name="Shape 815"/>
          <p:cNvSpPr/>
          <p:nvPr>
            <p:ph idx="2" type="sldImg"/>
          </p:nvPr>
        </p:nvSpPr>
        <p:spPr>
          <a:xfrm>
            <a:off y="695325" x="438150"/>
            <a:ext cy="3457500" cx="13830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816" name="Shape 816"/>
          <p:cNvSpPr txBox="1"/>
          <p:nvPr>
            <p:ph idx="1" type="body"/>
          </p:nvPr>
        </p:nvSpPr>
        <p:spPr>
          <a:xfrm>
            <a:off y="4386262" x="1470661"/>
            <a:ext cy="4154399" cx="11765399"/>
          </a:xfrm>
          <a:prstGeom prst="rect">
            <a:avLst/>
          </a:prstGeom>
          <a:noFill/>
          <a:ln>
            <a:noFill/>
          </a:ln>
        </p:spPr>
        <p:txBody>
          <a:bodyPr bIns="67700" rIns="135425" lIns="135425" tIns="67700" anchor="t" anchorCtr="0">
            <a:noAutofit/>
          </a:bodyPr>
          <a:lstStyle/>
          <a:p>
            <a:pPr rtl="0" lvl="0">
              <a:buNone/>
            </a:pPr>
            <a:r>
              <a:rPr sz="1800" lang="en-US"/>
              <a:t>Conclusion</a:t>
            </a:r>
          </a:p>
          <a:p>
            <a:r>
              <a:t/>
            </a:r>
          </a:p>
          <a:p>
            <a:r>
              <a:t/>
            </a:r>
          </a:p>
        </p:txBody>
      </p:sp>
      <p:sp>
        <p:nvSpPr>
          <p:cNvPr id="817" name="Shape 817"/>
          <p:cNvSpPr txBox="1"/>
          <p:nvPr>
            <p:ph idx="12" type="sldNum"/>
          </p:nvPr>
        </p:nvSpPr>
        <p:spPr>
          <a:xfrm>
            <a:off y="8769368" x="8330342"/>
            <a:ext cy="461999" cx="6372900"/>
          </a:xfrm>
          <a:prstGeom prst="rect">
            <a:avLst/>
          </a:prstGeom>
          <a:noFill/>
          <a:ln>
            <a:noFill/>
          </a:ln>
        </p:spPr>
        <p:txBody>
          <a:bodyPr bIns="67700" rIns="135425" lIns="135425" tIns="677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None/>
            </a:pPr>
            <a:r>
              <a:rPr lang="en-US"/>
              <a:t> </a:t>
            </a: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828" name="Shape 82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29" name="Shape 829"/>
          <p:cNvSpPr/>
          <p:nvPr>
            <p:ph idx="2" type="sldImg"/>
          </p:nvPr>
        </p:nvSpPr>
        <p:spPr>
          <a:xfrm>
            <a:off y="695325" x="438150"/>
            <a:ext cy="3457500" cx="13830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830" name="Shape 830"/>
          <p:cNvSpPr txBox="1"/>
          <p:nvPr>
            <p:ph idx="1" type="body"/>
          </p:nvPr>
        </p:nvSpPr>
        <p:spPr>
          <a:xfrm>
            <a:off y="4386262" x="1470661"/>
            <a:ext cy="4154399" cx="11765399"/>
          </a:xfrm>
          <a:prstGeom prst="rect">
            <a:avLst/>
          </a:prstGeom>
          <a:noFill/>
          <a:ln>
            <a:noFill/>
          </a:ln>
        </p:spPr>
        <p:txBody>
          <a:bodyPr bIns="67700" rIns="135425" lIns="135425" tIns="67700" anchor="t" anchorCtr="0">
            <a:noAutofit/>
          </a:bodyPr>
          <a:lstStyle/>
          <a:p>
            <a:pPr rtl="0" lvl="0">
              <a:buNone/>
            </a:pPr>
            <a:r>
              <a:rPr sz="1800" lang="en-US"/>
              <a:t>Acknowledgements</a:t>
            </a:r>
          </a:p>
          <a:p>
            <a:r>
              <a:t/>
            </a:r>
          </a:p>
          <a:p>
            <a:r>
              <a:t/>
            </a:r>
          </a:p>
        </p:txBody>
      </p:sp>
      <p:sp>
        <p:nvSpPr>
          <p:cNvPr id="831" name="Shape 831"/>
          <p:cNvSpPr txBox="1"/>
          <p:nvPr>
            <p:ph idx="12" type="sldNum"/>
          </p:nvPr>
        </p:nvSpPr>
        <p:spPr>
          <a:xfrm>
            <a:off y="8769368" x="8330342"/>
            <a:ext cy="461999" cx="6372900"/>
          </a:xfrm>
          <a:prstGeom prst="rect">
            <a:avLst/>
          </a:prstGeom>
          <a:noFill/>
          <a:ln>
            <a:noFill/>
          </a:ln>
        </p:spPr>
        <p:txBody>
          <a:bodyPr bIns="67700" rIns="135425" lIns="135425" tIns="677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None/>
            </a:pPr>
            <a:r>
              <a:rPr lang="en-US"/>
              <a:t> </a:t>
            </a: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844" name="Shape 84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45" name="Shape 845"/>
          <p:cNvSpPr/>
          <p:nvPr>
            <p:ph idx="2" type="sldImg"/>
          </p:nvPr>
        </p:nvSpPr>
        <p:spPr>
          <a:xfrm>
            <a:off y="695325" x="438150"/>
            <a:ext cy="3457500" cx="13830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846" name="Shape 846"/>
          <p:cNvSpPr txBox="1"/>
          <p:nvPr>
            <p:ph idx="1" type="body"/>
          </p:nvPr>
        </p:nvSpPr>
        <p:spPr>
          <a:xfrm>
            <a:off y="4386262" x="1470661"/>
            <a:ext cy="4154399" cx="11765399"/>
          </a:xfrm>
          <a:prstGeom prst="rect">
            <a:avLst/>
          </a:prstGeom>
          <a:noFill/>
          <a:ln>
            <a:noFill/>
          </a:ln>
        </p:spPr>
        <p:txBody>
          <a:bodyPr bIns="67700" rIns="135425" lIns="135425" tIns="67700" anchor="t" anchorCtr="0">
            <a:noAutofit/>
          </a:bodyPr>
          <a:lstStyle/>
          <a:p>
            <a:pPr rtl="0" lvl="0">
              <a:buNone/>
            </a:pPr>
            <a:r>
              <a:rPr sz="1800" lang="en-US"/>
              <a:t>Questions</a:t>
            </a:r>
          </a:p>
          <a:p>
            <a:pPr rtl="0" lvl="0">
              <a:buNone/>
            </a:pPr>
            <a:r>
              <a:rPr sz="1800" lang="en-US"/>
              <a:t>Recommendations</a:t>
            </a:r>
          </a:p>
          <a:p>
            <a:r>
              <a:t/>
            </a:r>
          </a:p>
          <a:p>
            <a:r>
              <a:t/>
            </a:r>
          </a:p>
        </p:txBody>
      </p:sp>
      <p:sp>
        <p:nvSpPr>
          <p:cNvPr id="847" name="Shape 847"/>
          <p:cNvSpPr txBox="1"/>
          <p:nvPr>
            <p:ph idx="12" type="sldNum"/>
          </p:nvPr>
        </p:nvSpPr>
        <p:spPr>
          <a:xfrm>
            <a:off y="8769368" x="8330342"/>
            <a:ext cy="461999" cx="6372900"/>
          </a:xfrm>
          <a:prstGeom prst="rect">
            <a:avLst/>
          </a:prstGeom>
          <a:noFill/>
          <a:ln>
            <a:noFill/>
          </a:ln>
        </p:spPr>
        <p:txBody>
          <a:bodyPr bIns="67700" rIns="135425" lIns="135425" tIns="677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None/>
            </a:pPr>
            <a:r>
              <a:rPr lang="en-US"/>
              <a:t> </a:t>
            </a: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849" name="Shape 84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50" name="Shape 850"/>
          <p:cNvSpPr/>
          <p:nvPr>
            <p:ph idx="2" type="sldImg"/>
          </p:nvPr>
        </p:nvSpPr>
        <p:spPr>
          <a:xfrm>
            <a:off y="695325" x="438150"/>
            <a:ext cy="3457500" cx="13830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851" name="Shape 851"/>
          <p:cNvSpPr txBox="1"/>
          <p:nvPr>
            <p:ph idx="1" type="body"/>
          </p:nvPr>
        </p:nvSpPr>
        <p:spPr>
          <a:xfrm>
            <a:off y="4386262" x="1470661"/>
            <a:ext cy="4154399" cx="11765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52" name="Shape 15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53" name="Shape 153"/>
          <p:cNvSpPr/>
          <p:nvPr>
            <p:ph idx="2" type="sldImg"/>
          </p:nvPr>
        </p:nvSpPr>
        <p:spPr>
          <a:xfrm>
            <a:off y="695325" x="438150"/>
            <a:ext cy="3457500" cx="13830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54" name="Shape 154"/>
          <p:cNvSpPr txBox="1"/>
          <p:nvPr>
            <p:ph idx="1" type="body"/>
          </p:nvPr>
        </p:nvSpPr>
        <p:spPr>
          <a:xfrm>
            <a:off y="4386262" x="1470661"/>
            <a:ext cy="4154399" cx="11765399"/>
          </a:xfrm>
          <a:prstGeom prst="rect">
            <a:avLst/>
          </a:prstGeom>
          <a:noFill/>
          <a:ln>
            <a:noFill/>
          </a:ln>
        </p:spPr>
        <p:txBody>
          <a:bodyPr bIns="67700" rIns="135425" lIns="135425" tIns="67700" anchor="t" anchorCtr="0">
            <a:noAutofit/>
          </a:bodyPr>
          <a:lstStyle/>
          <a:p>
            <a:pPr rtl="0" lvl="0">
              <a:buNone/>
            </a:pPr>
            <a:r>
              <a:rPr sz="1800" lang="en-US"/>
              <a:t>Statistics of 201 Rouse</a:t>
            </a:r>
          </a:p>
          <a:p>
            <a:pPr rtl="0" lvl="0">
              <a:buNone/>
            </a:pPr>
            <a:r>
              <a:rPr sz="1800" lang="en-US"/>
              <a:t>Size </a:t>
            </a:r>
          </a:p>
          <a:p>
            <a:pPr rtl="0" lvl="0">
              <a:buNone/>
            </a:pPr>
            <a:r>
              <a:rPr sz="1800" lang="en-US"/>
              <a:t>Function</a:t>
            </a:r>
          </a:p>
          <a:p>
            <a:pPr rtl="0" lvl="0">
              <a:buNone/>
            </a:pPr>
            <a:r>
              <a:rPr sz="1800" lang="en-US"/>
              <a:t>Stories</a:t>
            </a:r>
          </a:p>
          <a:p>
            <a:pPr rtl="0" lvl="0">
              <a:buNone/>
            </a:pPr>
            <a:r>
              <a:rPr sz="1800" lang="en-US"/>
              <a:t>Occupant</a:t>
            </a:r>
          </a:p>
          <a:p>
            <a:pPr rtl="0" lvl="0">
              <a:buNone/>
            </a:pPr>
            <a:r>
              <a:rPr sz="1800" lang="en-US"/>
              <a:t>Construction Dates</a:t>
            </a:r>
          </a:p>
          <a:p>
            <a:r>
              <a:t/>
            </a:r>
          </a:p>
          <a:p>
            <a:r>
              <a:t/>
            </a:r>
          </a:p>
        </p:txBody>
      </p:sp>
      <p:sp>
        <p:nvSpPr>
          <p:cNvPr id="155" name="Shape 155"/>
          <p:cNvSpPr txBox="1"/>
          <p:nvPr>
            <p:ph idx="12" type="sldNum"/>
          </p:nvPr>
        </p:nvSpPr>
        <p:spPr>
          <a:xfrm>
            <a:off y="8769368" x="8330342"/>
            <a:ext cy="461999" cx="6372900"/>
          </a:xfrm>
          <a:prstGeom prst="rect">
            <a:avLst/>
          </a:prstGeom>
          <a:noFill/>
          <a:ln>
            <a:noFill/>
          </a:ln>
        </p:spPr>
        <p:txBody>
          <a:bodyPr bIns="67700" rIns="135425" lIns="135425" tIns="677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None/>
            </a:pPr>
            <a:r>
              <a:rPr lang="en-US"/>
              <a:t> 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67" name="Shape 16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68" name="Shape 168"/>
          <p:cNvSpPr/>
          <p:nvPr>
            <p:ph idx="2" type="sldImg"/>
          </p:nvPr>
        </p:nvSpPr>
        <p:spPr>
          <a:xfrm>
            <a:off y="695325" x="438150"/>
            <a:ext cy="3457500" cx="13830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69" name="Shape 169"/>
          <p:cNvSpPr txBox="1"/>
          <p:nvPr>
            <p:ph idx="1" type="body"/>
          </p:nvPr>
        </p:nvSpPr>
        <p:spPr>
          <a:xfrm>
            <a:off y="4386262" x="1470661"/>
            <a:ext cy="4154399" cx="11765399"/>
          </a:xfrm>
          <a:prstGeom prst="rect">
            <a:avLst/>
          </a:prstGeom>
          <a:noFill/>
          <a:ln>
            <a:noFill/>
          </a:ln>
        </p:spPr>
        <p:txBody>
          <a:bodyPr bIns="67700" rIns="135425" lIns="135425" tIns="67700" anchor="t" anchorCtr="0">
            <a:noAutofit/>
          </a:bodyPr>
          <a:lstStyle/>
          <a:p>
            <a:pPr rtl="0" lvl="0">
              <a:buNone/>
            </a:pPr>
            <a:r>
              <a:rPr sz="1800" lang="en-US"/>
              <a:t>existing mechanical system</a:t>
            </a:r>
          </a:p>
          <a:p>
            <a:r>
              <a:t/>
            </a:r>
          </a:p>
          <a:p>
            <a:r>
              <a:t/>
            </a:r>
          </a:p>
        </p:txBody>
      </p:sp>
      <p:sp>
        <p:nvSpPr>
          <p:cNvPr id="170" name="Shape 170"/>
          <p:cNvSpPr txBox="1"/>
          <p:nvPr>
            <p:ph idx="12" type="sldNum"/>
          </p:nvPr>
        </p:nvSpPr>
        <p:spPr>
          <a:xfrm>
            <a:off y="8769368" x="8330342"/>
            <a:ext cy="461999" cx="6372900"/>
          </a:xfrm>
          <a:prstGeom prst="rect">
            <a:avLst/>
          </a:prstGeom>
          <a:noFill/>
          <a:ln>
            <a:noFill/>
          </a:ln>
        </p:spPr>
        <p:txBody>
          <a:bodyPr bIns="67700" rIns="135425" lIns="135425" tIns="677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None/>
            </a:pPr>
            <a:r>
              <a:rPr lang="en-US"/>
              <a:t> 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85" name="Shape 18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86" name="Shape 186"/>
          <p:cNvSpPr/>
          <p:nvPr>
            <p:ph idx="2" type="sldImg"/>
          </p:nvPr>
        </p:nvSpPr>
        <p:spPr>
          <a:xfrm>
            <a:off y="695325" x="438150"/>
            <a:ext cy="3457500" cx="13830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87" name="Shape 187"/>
          <p:cNvSpPr txBox="1"/>
          <p:nvPr>
            <p:ph idx="1" type="body"/>
          </p:nvPr>
        </p:nvSpPr>
        <p:spPr>
          <a:xfrm>
            <a:off y="4386262" x="1470661"/>
            <a:ext cy="4154399" cx="11765399"/>
          </a:xfrm>
          <a:prstGeom prst="rect">
            <a:avLst/>
          </a:prstGeom>
          <a:noFill/>
          <a:ln>
            <a:noFill/>
          </a:ln>
        </p:spPr>
        <p:txBody>
          <a:bodyPr bIns="67700" rIns="135425" lIns="135425" tIns="67700" anchor="t" anchorCtr="0">
            <a:noAutofit/>
          </a:bodyPr>
          <a:lstStyle/>
          <a:p>
            <a:pPr rtl="0" lvl="0">
              <a:buNone/>
            </a:pPr>
            <a:r>
              <a:rPr sz="1800" lang="en-US"/>
              <a:t>Existing Systems:</a:t>
            </a:r>
          </a:p>
          <a:p>
            <a:pPr rtl="0" lvl="0">
              <a:buNone/>
            </a:pPr>
            <a:r>
              <a:rPr sz="1800" lang="en-US"/>
              <a:t>Mechanical</a:t>
            </a:r>
          </a:p>
          <a:p>
            <a:r>
              <a:t/>
            </a:r>
          </a:p>
          <a:p>
            <a:r>
              <a:t/>
            </a:r>
          </a:p>
          <a:p>
            <a:r>
              <a:t/>
            </a:r>
          </a:p>
        </p:txBody>
      </p:sp>
      <p:sp>
        <p:nvSpPr>
          <p:cNvPr id="188" name="Shape 188"/>
          <p:cNvSpPr txBox="1"/>
          <p:nvPr>
            <p:ph idx="12" type="sldNum"/>
          </p:nvPr>
        </p:nvSpPr>
        <p:spPr>
          <a:xfrm>
            <a:off y="8769368" x="8330342"/>
            <a:ext cy="461999" cx="6372900"/>
          </a:xfrm>
          <a:prstGeom prst="rect">
            <a:avLst/>
          </a:prstGeom>
          <a:noFill/>
          <a:ln>
            <a:noFill/>
          </a:ln>
        </p:spPr>
        <p:txBody>
          <a:bodyPr bIns="67700" rIns="135425" lIns="135425" tIns="677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None/>
            </a:pPr>
            <a:r>
              <a:rPr lang="en-US"/>
              <a:t> 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01" name="Shape 20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02" name="Shape 202"/>
          <p:cNvSpPr/>
          <p:nvPr>
            <p:ph idx="2" type="sldImg"/>
          </p:nvPr>
        </p:nvSpPr>
        <p:spPr>
          <a:xfrm>
            <a:off y="695325" x="438150"/>
            <a:ext cy="3457500" cx="13830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203" name="Shape 203"/>
          <p:cNvSpPr txBox="1"/>
          <p:nvPr>
            <p:ph idx="1" type="body"/>
          </p:nvPr>
        </p:nvSpPr>
        <p:spPr>
          <a:xfrm>
            <a:off y="4386262" x="1470661"/>
            <a:ext cy="4154399" cx="11765399"/>
          </a:xfrm>
          <a:prstGeom prst="rect">
            <a:avLst/>
          </a:prstGeom>
          <a:noFill/>
          <a:ln>
            <a:noFill/>
          </a:ln>
        </p:spPr>
        <p:txBody>
          <a:bodyPr bIns="67700" rIns="135425" lIns="135425" tIns="67700" anchor="t" anchorCtr="0">
            <a:noAutofit/>
          </a:bodyPr>
          <a:lstStyle/>
          <a:p>
            <a:pPr rtl="0" lvl="0">
              <a:buNone/>
            </a:pPr>
            <a:r>
              <a:rPr sz="1800" lang="en-US"/>
              <a:t>Statistics of 201 Rouse</a:t>
            </a:r>
          </a:p>
          <a:p>
            <a:pPr rtl="0" lvl="0">
              <a:buNone/>
            </a:pPr>
            <a:r>
              <a:rPr sz="1800" lang="en-US"/>
              <a:t>Size </a:t>
            </a:r>
          </a:p>
          <a:p>
            <a:pPr rtl="0" lvl="0">
              <a:buNone/>
            </a:pPr>
            <a:r>
              <a:rPr sz="1800" lang="en-US"/>
              <a:t>Function</a:t>
            </a:r>
          </a:p>
          <a:p>
            <a:pPr rtl="0" lvl="0">
              <a:buNone/>
            </a:pPr>
            <a:r>
              <a:rPr sz="1800" lang="en-US"/>
              <a:t>Stories</a:t>
            </a:r>
          </a:p>
          <a:p>
            <a:pPr rtl="0" lvl="0">
              <a:buNone/>
            </a:pPr>
            <a:r>
              <a:rPr sz="1800" lang="en-US"/>
              <a:t>Occupant</a:t>
            </a:r>
          </a:p>
          <a:p>
            <a:pPr rtl="0" lvl="0">
              <a:buNone/>
            </a:pPr>
            <a:r>
              <a:rPr sz="1800" lang="en-US"/>
              <a:t>Construction Dates</a:t>
            </a:r>
          </a:p>
          <a:p>
            <a:r>
              <a:t/>
            </a:r>
          </a:p>
          <a:p>
            <a:r>
              <a:t/>
            </a:r>
          </a:p>
        </p:txBody>
      </p:sp>
      <p:sp>
        <p:nvSpPr>
          <p:cNvPr id="204" name="Shape 204"/>
          <p:cNvSpPr txBox="1"/>
          <p:nvPr>
            <p:ph idx="12" type="sldNum"/>
          </p:nvPr>
        </p:nvSpPr>
        <p:spPr>
          <a:xfrm>
            <a:off y="8769368" x="8330342"/>
            <a:ext cy="461999" cx="6372900"/>
          </a:xfrm>
          <a:prstGeom prst="rect">
            <a:avLst/>
          </a:prstGeom>
          <a:noFill/>
          <a:ln>
            <a:noFill/>
          </a:ln>
        </p:spPr>
        <p:txBody>
          <a:bodyPr bIns="67700" rIns="135425" lIns="135425" tIns="677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None/>
            </a:pPr>
            <a:r>
              <a:rPr lang="en-US"/>
              <a:t> 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17" name="Shape 21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18" name="Shape 218"/>
          <p:cNvSpPr/>
          <p:nvPr>
            <p:ph idx="2" type="sldImg"/>
          </p:nvPr>
        </p:nvSpPr>
        <p:spPr>
          <a:xfrm>
            <a:off y="695325" x="438150"/>
            <a:ext cy="3457500" cx="13830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219" name="Shape 219"/>
          <p:cNvSpPr txBox="1"/>
          <p:nvPr>
            <p:ph idx="1" type="body"/>
          </p:nvPr>
        </p:nvSpPr>
        <p:spPr>
          <a:xfrm>
            <a:off y="4386262" x="1470661"/>
            <a:ext cy="4154399" cx="11765399"/>
          </a:xfrm>
          <a:prstGeom prst="rect">
            <a:avLst/>
          </a:prstGeom>
          <a:noFill/>
          <a:ln>
            <a:noFill/>
          </a:ln>
        </p:spPr>
        <p:txBody>
          <a:bodyPr bIns="67700" rIns="135425" lIns="135425" tIns="67700" anchor="t" anchorCtr="0">
            <a:noAutofit/>
          </a:bodyPr>
          <a:lstStyle/>
          <a:p>
            <a:pPr rtl="0" lvl="0">
              <a:buNone/>
            </a:pPr>
            <a:r>
              <a:rPr sz="1800" lang="en-US"/>
              <a:t>Statistics of 201 Rouse</a:t>
            </a:r>
          </a:p>
          <a:p>
            <a:pPr rtl="0" lvl="0">
              <a:buNone/>
            </a:pPr>
            <a:r>
              <a:rPr sz="1800" lang="en-US"/>
              <a:t>Size </a:t>
            </a:r>
          </a:p>
          <a:p>
            <a:pPr rtl="0" lvl="0">
              <a:buNone/>
            </a:pPr>
            <a:r>
              <a:rPr sz="1800" lang="en-US"/>
              <a:t>Function</a:t>
            </a:r>
          </a:p>
          <a:p>
            <a:pPr rtl="0" lvl="0">
              <a:buNone/>
            </a:pPr>
            <a:r>
              <a:rPr sz="1800" lang="en-US"/>
              <a:t>Stories</a:t>
            </a:r>
          </a:p>
          <a:p>
            <a:pPr rtl="0" lvl="0">
              <a:buNone/>
            </a:pPr>
            <a:r>
              <a:rPr sz="1800" lang="en-US"/>
              <a:t>Occupant</a:t>
            </a:r>
          </a:p>
          <a:p>
            <a:pPr rtl="0" lvl="0">
              <a:buNone/>
            </a:pPr>
            <a:r>
              <a:rPr sz="1800" lang="en-US"/>
              <a:t>Construction Dates</a:t>
            </a:r>
          </a:p>
          <a:p>
            <a:r>
              <a:t/>
            </a:r>
          </a:p>
          <a:p>
            <a:r>
              <a:t/>
            </a:r>
          </a:p>
        </p:txBody>
      </p:sp>
      <p:sp>
        <p:nvSpPr>
          <p:cNvPr id="220" name="Shape 220"/>
          <p:cNvSpPr txBox="1"/>
          <p:nvPr>
            <p:ph idx="12" type="sldNum"/>
          </p:nvPr>
        </p:nvSpPr>
        <p:spPr>
          <a:xfrm>
            <a:off y="8769368" x="8330342"/>
            <a:ext cy="461999" cx="6372900"/>
          </a:xfrm>
          <a:prstGeom prst="rect">
            <a:avLst/>
          </a:prstGeom>
          <a:noFill/>
          <a:ln>
            <a:noFill/>
          </a:ln>
        </p:spPr>
        <p:txBody>
          <a:bodyPr bIns="67700" rIns="135425" lIns="135425" tIns="677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None/>
            </a:pPr>
            <a:r>
              <a:rPr lang="en-US"/>
              <a:t> 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33" name="Shape 23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34" name="Shape 234"/>
          <p:cNvSpPr/>
          <p:nvPr>
            <p:ph idx="2" type="sldImg"/>
          </p:nvPr>
        </p:nvSpPr>
        <p:spPr>
          <a:xfrm>
            <a:off y="695325" x="438150"/>
            <a:ext cy="3457500" cx="13830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235" name="Shape 235"/>
          <p:cNvSpPr txBox="1"/>
          <p:nvPr>
            <p:ph idx="1" type="body"/>
          </p:nvPr>
        </p:nvSpPr>
        <p:spPr>
          <a:xfrm>
            <a:off y="4386262" x="1470661"/>
            <a:ext cy="4154399" cx="11765399"/>
          </a:xfrm>
          <a:prstGeom prst="rect">
            <a:avLst/>
          </a:prstGeom>
          <a:noFill/>
          <a:ln>
            <a:noFill/>
          </a:ln>
        </p:spPr>
        <p:txBody>
          <a:bodyPr bIns="67700" rIns="135425" lIns="135425" tIns="67700" anchor="t" anchorCtr="0">
            <a:noAutofit/>
          </a:bodyPr>
          <a:lstStyle/>
          <a:p>
            <a:pPr rtl="0" lvl="0">
              <a:buNone/>
            </a:pPr>
            <a:r>
              <a:rPr sz="1800" lang="en-US"/>
              <a:t>building performance slide 2</a:t>
            </a:r>
          </a:p>
          <a:p>
            <a:pPr rtl="0" lvl="0">
              <a:buNone/>
            </a:pPr>
            <a:r>
              <a:rPr sz="1800" lang="en-US"/>
              <a:t>mechanical % of utility use</a:t>
            </a:r>
          </a:p>
          <a:p>
            <a:r>
              <a:t/>
            </a:r>
          </a:p>
          <a:p>
            <a:r>
              <a:t/>
            </a:r>
          </a:p>
        </p:txBody>
      </p:sp>
      <p:sp>
        <p:nvSpPr>
          <p:cNvPr id="236" name="Shape 236"/>
          <p:cNvSpPr txBox="1"/>
          <p:nvPr>
            <p:ph idx="12" type="sldNum"/>
          </p:nvPr>
        </p:nvSpPr>
        <p:spPr>
          <a:xfrm>
            <a:off y="8769368" x="8330342"/>
            <a:ext cy="461999" cx="6372900"/>
          </a:xfrm>
          <a:prstGeom prst="rect">
            <a:avLst/>
          </a:prstGeom>
          <a:noFill/>
          <a:ln>
            <a:noFill/>
          </a:ln>
        </p:spPr>
        <p:txBody>
          <a:bodyPr bIns="67700" rIns="135425" lIns="135425" tIns="677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None/>
            </a:pPr>
            <a:r>
              <a:rPr lang="en-US"/>
              <a:t> 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10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11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2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3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4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5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6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7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8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9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16" name="Shape 1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7" name="Shape 17"/>
          <p:cNvSpPr txBox="1"/>
          <p:nvPr/>
        </p:nvSpPr>
        <p:spPr>
          <a:xfrm>
            <a:off y="3159760" x="5486400"/>
            <a:ext cy="1034128" cx="1371599"/>
          </a:xfrm>
          <a:prstGeom prst="rect">
            <a:avLst/>
          </a:prstGeom>
          <a:noFill/>
          <a:ln>
            <a:noFill/>
          </a:ln>
        </p:spPr>
        <p:txBody>
          <a:bodyPr bIns="9125" rIns="0" lIns="0" tIns="9125" anchor="ctr" anchorCtr="0">
            <a:noAutofit/>
          </a:bodyPr>
          <a:lstStyle/>
          <a:p/>
        </p:txBody>
      </p:sp>
      <p:sp>
        <p:nvSpPr>
          <p:cNvPr id="18" name="Shape 18"/>
          <p:cNvSpPr txBox="1"/>
          <p:nvPr>
            <p:ph type="ctrTitle"/>
          </p:nvPr>
        </p:nvSpPr>
        <p:spPr>
          <a:xfrm>
            <a:off y="1219200" x="2331719"/>
            <a:ext cy="2152649" cx="22631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l" rtl="0" marR="0" indent="0" marL="0">
              <a:spcBef>
                <a:spcPts val="0"/>
              </a:spcBef>
              <a:buClr>
                <a:schemeClr val="lt1"/>
              </a:buClr>
              <a:buFont typeface="Times New Roman"/>
              <a:buNone/>
              <a:defRPr/>
            </a:lvl1pPr>
            <a:lvl2pPr algn="l" rtl="0" marR="0" indent="0" marL="0">
              <a:defRPr/>
            </a:lvl2pPr>
            <a:lvl3pPr algn="l" rtl="0" marR="0" indent="0" marL="0">
              <a:defRPr/>
            </a:lvl3pPr>
            <a:lvl4pPr algn="l" rtl="0" marR="0" indent="0" marL="0">
              <a:defRPr/>
            </a:lvl4pPr>
            <a:lvl5pPr algn="l" rtl="0" marR="0" indent="0" marL="0">
              <a:defRPr/>
            </a:lvl5pPr>
            <a:lvl6pPr algn="l" rtl="0" marR="0" indent="0" marL="0">
              <a:defRPr/>
            </a:lvl6pPr>
            <a:lvl7pPr algn="l" rtl="0" marR="0" indent="0" marL="0">
              <a:defRPr/>
            </a:lvl7pPr>
            <a:lvl8pPr algn="l" rtl="0" marR="0" indent="0" marL="0">
              <a:defRPr/>
            </a:lvl8pPr>
            <a:lvl9pPr algn="l" rtl="0" marR="0" indent="0" marL="0"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1" type="subTitle"/>
          </p:nvPr>
        </p:nvSpPr>
        <p:spPr>
          <a:xfrm>
            <a:off y="3375491" x="6400800"/>
            <a:ext cy="685799" cx="18516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l" rtl="0" marR="0" indent="0" marL="0">
              <a:spcBef>
                <a:spcPts val="42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  <a:defRPr/>
            </a:lvl1pPr>
            <a:lvl2pPr algn="ctr" rtl="0" marR="0" indent="0" marL="457200">
              <a:spcBef>
                <a:spcPts val="380"/>
              </a:spcBef>
              <a:buClr>
                <a:schemeClr val="lt1"/>
              </a:buClr>
              <a:buFont typeface="Times New Roman"/>
              <a:buNone/>
              <a:defRPr/>
            </a:lvl2pPr>
            <a:lvl3pPr algn="ctr" rtl="0" marR="0" indent="0" marL="914400">
              <a:spcBef>
                <a:spcPts val="340"/>
              </a:spcBef>
              <a:buClr>
                <a:schemeClr val="lt1"/>
              </a:buClr>
              <a:buFont typeface="Times New Roman"/>
              <a:buNone/>
              <a:defRPr/>
            </a:lvl3pPr>
            <a:lvl4pPr algn="ctr" rtl="0" marR="0" indent="0" marL="1371600">
              <a:spcBef>
                <a:spcPts val="320"/>
              </a:spcBef>
              <a:buClr>
                <a:schemeClr val="lt1"/>
              </a:buClr>
              <a:buFont typeface="Times New Roman"/>
              <a:buNone/>
              <a:defRPr/>
            </a:lvl4pPr>
            <a:lvl5pPr algn="ctr" rtl="0" marR="0" indent="0" marL="1828800">
              <a:spcBef>
                <a:spcPts val="300"/>
              </a:spcBef>
              <a:buClr>
                <a:schemeClr val="lt1"/>
              </a:buClr>
              <a:buFont typeface="Times New Roman"/>
              <a:buNone/>
              <a:defRPr/>
            </a:lvl5pPr>
            <a:lvl6pPr algn="ctr" rtl="0" marR="0" indent="0" marL="2286000">
              <a:spcBef>
                <a:spcPts val="280"/>
              </a:spcBef>
              <a:buClr>
                <a:schemeClr val="lt1"/>
              </a:buClr>
              <a:buFont typeface="Times New Roman"/>
              <a:buNone/>
              <a:defRPr/>
            </a:lvl6pPr>
            <a:lvl7pPr algn="ctr" rtl="0" marR="0" indent="0" marL="2743200">
              <a:spcBef>
                <a:spcPts val="280"/>
              </a:spcBef>
              <a:buClr>
                <a:schemeClr val="lt1"/>
              </a:buClr>
              <a:buFont typeface="Times New Roman"/>
              <a:buNone/>
              <a:defRPr/>
            </a:lvl7pPr>
            <a:lvl8pPr algn="ctr" rtl="0" marR="0" indent="0" marL="3200400">
              <a:spcBef>
                <a:spcPts val="280"/>
              </a:spcBef>
              <a:buClr>
                <a:schemeClr val="lt1"/>
              </a:buClr>
              <a:buFont typeface="Times New Roman"/>
              <a:buNone/>
              <a:defRPr/>
            </a:lvl8pPr>
            <a:lvl9pPr algn="ctr" rtl="0" marR="0" indent="0" marL="3657600">
              <a:spcBef>
                <a:spcPts val="280"/>
              </a:spcBef>
              <a:buClr>
                <a:schemeClr val="lt1"/>
              </a:buClr>
              <a:buFont typeface="Times New Roman"/>
              <a:buNone/>
              <a:defRPr/>
            </a:lvl9pPr>
          </a:lstStyle>
          <a:p/>
        </p:txBody>
      </p:sp>
      <p:sp>
        <p:nvSpPr>
          <p:cNvPr id="20" name="Shape 20"/>
          <p:cNvSpPr txBox="1"/>
          <p:nvPr>
            <p:ph idx="10" type="dt"/>
          </p:nvPr>
        </p:nvSpPr>
        <p:spPr>
          <a:xfrm>
            <a:off y="6154739" x="18516600"/>
            <a:ext cy="365125" cx="64007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r" rtl="0" marR="0" indent="0" marL="0">
              <a:defRPr/>
            </a:lvl1pPr>
            <a:lvl2pPr algn="l" rtl="0" marR="0" indent="0" marL="457200">
              <a:defRPr/>
            </a:lvl2pPr>
            <a:lvl3pPr algn="l" rtl="0" marR="0" indent="0" marL="914400">
              <a:defRPr/>
            </a:lvl3pPr>
            <a:lvl4pPr algn="l" rtl="0" marR="0" indent="0" marL="1371600">
              <a:defRPr/>
            </a:lvl4pPr>
            <a:lvl5pPr algn="l" rtl="0" marR="0" indent="0" marL="1828800">
              <a:defRPr/>
            </a:lvl5pPr>
            <a:lvl6pPr algn="l" rtl="0" marR="0" indent="0" marL="2286000">
              <a:defRPr/>
            </a:lvl6pPr>
            <a:lvl7pPr algn="l" rtl="0" marR="0" indent="0" marL="2743200">
              <a:defRPr/>
            </a:lvl7pPr>
            <a:lvl8pPr algn="l" rtl="0" marR="0" indent="0" marL="3200400">
              <a:defRPr/>
            </a:lvl8pPr>
            <a:lvl9pPr algn="l" rtl="0" marR="0" indent="0" marL="3657600">
              <a:defRPr/>
            </a:lvl9pPr>
          </a:lstStyle>
          <a:p/>
        </p:txBody>
      </p:sp>
      <p:sp>
        <p:nvSpPr>
          <p:cNvPr id="21" name="Shape 21"/>
          <p:cNvSpPr txBox="1"/>
          <p:nvPr>
            <p:ph idx="12" type="sldNum"/>
          </p:nvPr>
        </p:nvSpPr>
        <p:spPr>
          <a:xfrm>
            <a:off y="5842000" x="2468880"/>
            <a:ext cy="304799" cx="64007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l" rtl="0" marR="0" indent="0" marL="0">
              <a:defRPr/>
            </a:lvl1pPr>
            <a:lvl2pPr algn="l" rtl="0" marR="0" indent="0" marL="457200">
              <a:defRPr/>
            </a:lvl2pPr>
            <a:lvl3pPr algn="l" rtl="0" marR="0" indent="0" marL="914400">
              <a:defRPr/>
            </a:lvl3pPr>
            <a:lvl4pPr algn="l" rtl="0" marR="0" indent="0" marL="1371600">
              <a:defRPr/>
            </a:lvl4pPr>
            <a:lvl5pPr algn="l" rtl="0" marR="0" indent="0" marL="1828800">
              <a:defRPr/>
            </a:lvl5pPr>
            <a:lvl6pPr algn="l" rtl="0" marR="0" indent="0" marL="2286000">
              <a:defRPr/>
            </a:lvl6pPr>
            <a:lvl7pPr algn="l" rtl="0" marR="0" indent="0" marL="2743200">
              <a:defRPr/>
            </a:lvl7pPr>
            <a:lvl8pPr algn="l" rtl="0" marR="0" indent="0" marL="3200400">
              <a:defRPr/>
            </a:lvl8pPr>
            <a:lvl9pPr algn="l" rtl="0" marR="0" indent="0" marL="3657600"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1" type="ftr"/>
          </p:nvPr>
        </p:nvSpPr>
        <p:spPr>
          <a:xfrm>
            <a:off y="6154739" x="2468880"/>
            <a:ext cy="365125" cx="137160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marR="0" indent="0" marL="0">
              <a:defRPr/>
            </a:lvl1pPr>
            <a:lvl2pPr algn="l" rtl="0" marR="0" indent="0" marL="457200">
              <a:defRPr/>
            </a:lvl2pPr>
            <a:lvl3pPr algn="l" rtl="0" marR="0" indent="0" marL="914400">
              <a:defRPr/>
            </a:lvl3pPr>
            <a:lvl4pPr algn="l" rtl="0" marR="0" indent="0" marL="1371600">
              <a:defRPr/>
            </a:lvl4pPr>
            <a:lvl5pPr algn="l" rtl="0" marR="0" indent="0" marL="1828800">
              <a:defRPr/>
            </a:lvl5pPr>
            <a:lvl6pPr algn="l" rtl="0" marR="0" indent="0" marL="2286000">
              <a:defRPr/>
            </a:lvl6pPr>
            <a:lvl7pPr algn="l" rtl="0" marR="0" indent="0" marL="2743200">
              <a:defRPr/>
            </a:lvl7pPr>
            <a:lvl8pPr algn="l" rtl="0" marR="0" indent="0" marL="3200400">
              <a:defRPr/>
            </a:lvl8pPr>
            <a:lvl9pPr algn="l" rtl="0" marR="0" indent="0" marL="3657600">
              <a:defRPr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x">
  <p:cSld name="Title and Vertical Text">
    <p:spTree>
      <p:nvGrpSpPr>
        <p:cNvPr id="85" name="Shape 8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6" name="Shape 86"/>
          <p:cNvSpPr txBox="1"/>
          <p:nvPr>
            <p:ph type="title"/>
          </p:nvPr>
        </p:nvSpPr>
        <p:spPr>
          <a:xfrm>
            <a:off y="4876800" x="2331719"/>
            <a:ext cy="914400" cx="22631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l" rtl="0">
              <a:spcBef>
                <a:spcPts val="0"/>
              </a:spcBef>
              <a:buClr>
                <a:schemeClr val="lt1"/>
              </a:buClr>
              <a:buFont typeface="Times New Roman"/>
              <a:buNone/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/>
        </p:txBody>
      </p:sp>
      <p:sp>
        <p:nvSpPr>
          <p:cNvPr id="87" name="Shape 87"/>
          <p:cNvSpPr txBox="1"/>
          <p:nvPr>
            <p:ph idx="1" type="body"/>
          </p:nvPr>
        </p:nvSpPr>
        <p:spPr>
          <a:xfrm rot="5400000">
            <a:off y="-6248398" x="13335000"/>
            <a:ext cy="17373600" cx="35051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indent="-181610" marL="274320">
              <a:spcBef>
                <a:spcPts val="42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Char char="❧"/>
              <a:defRPr/>
            </a:lvl1pPr>
            <a:lvl2pPr algn="l" rtl="0" indent="-186690" marL="640080">
              <a:spcBef>
                <a:spcPts val="380"/>
              </a:spcBef>
              <a:buClr>
                <a:schemeClr val="lt1"/>
              </a:buClr>
              <a:buFont typeface="Times New Roman"/>
              <a:buChar char="❧"/>
              <a:defRPr/>
            </a:lvl2pPr>
            <a:lvl3pPr algn="l" rtl="0" indent="-191769" marL="1005839">
              <a:spcBef>
                <a:spcPts val="340"/>
              </a:spcBef>
              <a:buClr>
                <a:schemeClr val="lt1"/>
              </a:buClr>
              <a:buFont typeface="Times New Roman"/>
              <a:buChar char="•"/>
              <a:defRPr/>
            </a:lvl3pPr>
            <a:lvl4pPr algn="l" rtl="0" indent="-205739" marL="1371600">
              <a:spcBef>
                <a:spcPts val="320"/>
              </a:spcBef>
              <a:buClr>
                <a:schemeClr val="lt1"/>
              </a:buClr>
              <a:buFont typeface="Times New Roman"/>
              <a:buChar char="❧"/>
              <a:defRPr/>
            </a:lvl4pPr>
            <a:lvl5pPr algn="l" rtl="0" indent="-204470" marL="1645920">
              <a:spcBef>
                <a:spcPts val="300"/>
              </a:spcBef>
              <a:buClr>
                <a:schemeClr val="lt1"/>
              </a:buClr>
              <a:buFont typeface="Times New Roman"/>
              <a:buChar char="❧"/>
              <a:defRPr/>
            </a:lvl5pPr>
            <a:lvl6pPr algn="l" rtl="0" indent="-210820" marL="1965960">
              <a:spcBef>
                <a:spcPts val="280"/>
              </a:spcBef>
              <a:buClr>
                <a:schemeClr val="lt1"/>
              </a:buClr>
              <a:buFont typeface="Times New Roman"/>
              <a:buChar char="❧"/>
              <a:defRPr/>
            </a:lvl6pPr>
            <a:lvl7pPr algn="l" rtl="0" indent="-205739" marL="2240280">
              <a:spcBef>
                <a:spcPts val="280"/>
              </a:spcBef>
              <a:buClr>
                <a:schemeClr val="lt1"/>
              </a:buClr>
              <a:buFont typeface="Times New Roman"/>
              <a:buChar char="•"/>
              <a:defRPr/>
            </a:lvl7pPr>
            <a:lvl8pPr algn="l" rtl="0" indent="-213360" marL="2514600">
              <a:spcBef>
                <a:spcPts val="280"/>
              </a:spcBef>
              <a:buClr>
                <a:schemeClr val="lt1"/>
              </a:buClr>
              <a:buFont typeface="Times New Roman"/>
              <a:buChar char="❧"/>
              <a:defRPr/>
            </a:lvl8pPr>
            <a:lvl9pPr algn="l" rtl="0" indent="-203200" marL="2834640">
              <a:spcBef>
                <a:spcPts val="280"/>
              </a:spcBef>
              <a:buClr>
                <a:schemeClr val="lt1"/>
              </a:buClr>
              <a:buFont typeface="Times New Roman"/>
              <a:buChar char="❧"/>
              <a:defRPr/>
            </a:lvl9pPr>
          </a:lstStyle>
          <a:p/>
        </p:txBody>
      </p:sp>
      <p:sp>
        <p:nvSpPr>
          <p:cNvPr id="88" name="Shape 88"/>
          <p:cNvSpPr txBox="1"/>
          <p:nvPr>
            <p:ph idx="10" type="dt"/>
          </p:nvPr>
        </p:nvSpPr>
        <p:spPr>
          <a:xfrm>
            <a:off y="6154739" x="18516600"/>
            <a:ext cy="365125" cx="64007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r" rtl="0" marR="0" indent="0" marL="0">
              <a:defRPr/>
            </a:lvl1pPr>
            <a:lvl2pPr algn="l" rtl="0" marR="0" indent="0" marL="457200">
              <a:defRPr/>
            </a:lvl2pPr>
            <a:lvl3pPr algn="l" rtl="0" marR="0" indent="0" marL="914400">
              <a:defRPr/>
            </a:lvl3pPr>
            <a:lvl4pPr algn="l" rtl="0" marR="0" indent="0" marL="1371600">
              <a:defRPr/>
            </a:lvl4pPr>
            <a:lvl5pPr algn="l" rtl="0" marR="0" indent="0" marL="1828800">
              <a:defRPr/>
            </a:lvl5pPr>
            <a:lvl6pPr algn="l" rtl="0" marR="0" indent="0" marL="2286000">
              <a:defRPr/>
            </a:lvl6pPr>
            <a:lvl7pPr algn="l" rtl="0" marR="0" indent="0" marL="2743200">
              <a:defRPr/>
            </a:lvl7pPr>
            <a:lvl8pPr algn="l" rtl="0" marR="0" indent="0" marL="3200400">
              <a:defRPr/>
            </a:lvl8pPr>
            <a:lvl9pPr algn="l" rtl="0" marR="0" indent="0" marL="3657600">
              <a:defRPr/>
            </a:lvl9pPr>
          </a:lstStyle>
          <a:p/>
        </p:txBody>
      </p:sp>
      <p:sp>
        <p:nvSpPr>
          <p:cNvPr id="89" name="Shape 89"/>
          <p:cNvSpPr txBox="1"/>
          <p:nvPr>
            <p:ph idx="11" type="ftr"/>
          </p:nvPr>
        </p:nvSpPr>
        <p:spPr>
          <a:xfrm>
            <a:off y="6154739" x="2468880"/>
            <a:ext cy="365125" cx="137160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marR="0" indent="0" marL="0">
              <a:defRPr/>
            </a:lvl1pPr>
            <a:lvl2pPr algn="l" rtl="0" marR="0" indent="0" marL="457200">
              <a:defRPr/>
            </a:lvl2pPr>
            <a:lvl3pPr algn="l" rtl="0" marR="0" indent="0" marL="914400">
              <a:defRPr/>
            </a:lvl3pPr>
            <a:lvl4pPr algn="l" rtl="0" marR="0" indent="0" marL="1371600">
              <a:defRPr/>
            </a:lvl4pPr>
            <a:lvl5pPr algn="l" rtl="0" marR="0" indent="0" marL="1828800">
              <a:defRPr/>
            </a:lvl5pPr>
            <a:lvl6pPr algn="l" rtl="0" marR="0" indent="0" marL="2286000">
              <a:defRPr/>
            </a:lvl6pPr>
            <a:lvl7pPr algn="l" rtl="0" marR="0" indent="0" marL="2743200">
              <a:defRPr/>
            </a:lvl7pPr>
            <a:lvl8pPr algn="l" rtl="0" marR="0" indent="0" marL="3200400">
              <a:defRPr/>
            </a:lvl8pPr>
            <a:lvl9pPr algn="l" rtl="0" marR="0" indent="0" marL="3657600">
              <a:defRPr/>
            </a:lvl9pPr>
          </a:lstStyle>
          <a:p/>
        </p:txBody>
      </p:sp>
      <p:sp>
        <p:nvSpPr>
          <p:cNvPr id="90" name="Shape 90"/>
          <p:cNvSpPr txBox="1"/>
          <p:nvPr>
            <p:ph idx="12" type="sldNum"/>
          </p:nvPr>
        </p:nvSpPr>
        <p:spPr>
          <a:xfrm>
            <a:off y="5842000" x="2468880"/>
            <a:ext cy="304799" cx="64007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l" rtl="0" marR="0" indent="0" marL="0">
              <a:defRPr/>
            </a:lvl1pPr>
            <a:lvl2pPr algn="l" rtl="0" marR="0" indent="0" marL="457200">
              <a:defRPr/>
            </a:lvl2pPr>
            <a:lvl3pPr algn="l" rtl="0" marR="0" indent="0" marL="914400">
              <a:defRPr/>
            </a:lvl3pPr>
            <a:lvl4pPr algn="l" rtl="0" marR="0" indent="0" marL="1371600">
              <a:defRPr/>
            </a:lvl4pPr>
            <a:lvl5pPr algn="l" rtl="0" marR="0" indent="0" marL="1828800">
              <a:defRPr/>
            </a:lvl5pPr>
            <a:lvl6pPr algn="l" rtl="0" marR="0" indent="0" marL="2286000">
              <a:defRPr/>
            </a:lvl6pPr>
            <a:lvl7pPr algn="l" rtl="0" marR="0" indent="0" marL="2743200">
              <a:defRPr/>
            </a:lvl7pPr>
            <a:lvl8pPr algn="l" rtl="0" marR="0" indent="0" marL="3200400">
              <a:defRPr/>
            </a:lvl8pPr>
            <a:lvl9pPr algn="l" rtl="0" marR="0" indent="0" marL="3657600"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itleAndTx">
  <p:cSld name="Vertical Title and Text">
    <p:spTree>
      <p:nvGrpSpPr>
        <p:cNvPr id="91" name="Shape 9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2" name="Shape 92"/>
          <p:cNvSpPr txBox="1"/>
          <p:nvPr>
            <p:ph type="title"/>
          </p:nvPr>
        </p:nvSpPr>
        <p:spPr>
          <a:xfrm rot="5400000">
            <a:off y="1" x="2438399"/>
            <a:ext cy="6400799" cx="5181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l" rtl="0">
              <a:spcBef>
                <a:spcPts val="0"/>
              </a:spcBef>
              <a:buClr>
                <a:schemeClr val="lt1"/>
              </a:buClr>
              <a:buFont typeface="Times New Roman"/>
              <a:buNone/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/>
        </p:txBody>
      </p:sp>
      <p:sp>
        <p:nvSpPr>
          <p:cNvPr id="93" name="Shape 93"/>
          <p:cNvSpPr txBox="1"/>
          <p:nvPr>
            <p:ph idx="1" type="body"/>
          </p:nvPr>
        </p:nvSpPr>
        <p:spPr>
          <a:xfrm rot="5400000">
            <a:off y="-4571999" x="13944599"/>
            <a:ext cy="15087600" cx="45720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indent="-181610" marL="274320">
              <a:spcBef>
                <a:spcPts val="42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Char char="❧"/>
              <a:defRPr/>
            </a:lvl1pPr>
            <a:lvl2pPr algn="l" rtl="0" indent="-186690" marL="640080">
              <a:spcBef>
                <a:spcPts val="380"/>
              </a:spcBef>
              <a:buClr>
                <a:schemeClr val="lt1"/>
              </a:buClr>
              <a:buFont typeface="Times New Roman"/>
              <a:buChar char="❧"/>
              <a:defRPr/>
            </a:lvl2pPr>
            <a:lvl3pPr algn="l" rtl="0" indent="-191769" marL="1005839">
              <a:spcBef>
                <a:spcPts val="340"/>
              </a:spcBef>
              <a:buClr>
                <a:schemeClr val="lt1"/>
              </a:buClr>
              <a:buFont typeface="Times New Roman"/>
              <a:buChar char="•"/>
              <a:defRPr/>
            </a:lvl3pPr>
            <a:lvl4pPr algn="l" rtl="0" indent="-205739" marL="1371600">
              <a:spcBef>
                <a:spcPts val="320"/>
              </a:spcBef>
              <a:buClr>
                <a:schemeClr val="lt1"/>
              </a:buClr>
              <a:buFont typeface="Times New Roman"/>
              <a:buChar char="❧"/>
              <a:defRPr/>
            </a:lvl4pPr>
            <a:lvl5pPr algn="l" rtl="0" indent="-204470" marL="1645920">
              <a:spcBef>
                <a:spcPts val="300"/>
              </a:spcBef>
              <a:buClr>
                <a:schemeClr val="lt1"/>
              </a:buClr>
              <a:buFont typeface="Times New Roman"/>
              <a:buChar char="❧"/>
              <a:defRPr/>
            </a:lvl5pPr>
            <a:lvl6pPr algn="l" rtl="0" indent="-210820" marL="1965960">
              <a:spcBef>
                <a:spcPts val="280"/>
              </a:spcBef>
              <a:buClr>
                <a:schemeClr val="lt1"/>
              </a:buClr>
              <a:buFont typeface="Times New Roman"/>
              <a:buChar char="❧"/>
              <a:defRPr/>
            </a:lvl6pPr>
            <a:lvl7pPr algn="l" rtl="0" indent="-205739" marL="2240280">
              <a:spcBef>
                <a:spcPts val="280"/>
              </a:spcBef>
              <a:buClr>
                <a:schemeClr val="lt1"/>
              </a:buClr>
              <a:buFont typeface="Times New Roman"/>
              <a:buChar char="•"/>
              <a:defRPr/>
            </a:lvl7pPr>
            <a:lvl8pPr algn="l" rtl="0" indent="-213360" marL="2514600">
              <a:spcBef>
                <a:spcPts val="280"/>
              </a:spcBef>
              <a:buClr>
                <a:schemeClr val="lt1"/>
              </a:buClr>
              <a:buFont typeface="Times New Roman"/>
              <a:buChar char="❧"/>
              <a:defRPr/>
            </a:lvl8pPr>
            <a:lvl9pPr algn="l" rtl="0" indent="-203200" marL="2834640">
              <a:spcBef>
                <a:spcPts val="280"/>
              </a:spcBef>
              <a:buClr>
                <a:schemeClr val="lt1"/>
              </a:buClr>
              <a:buFont typeface="Times New Roman"/>
              <a:buChar char="❧"/>
              <a:defRPr/>
            </a:lvl9pPr>
          </a:lstStyle>
          <a:p/>
        </p:txBody>
      </p:sp>
      <p:sp>
        <p:nvSpPr>
          <p:cNvPr id="94" name="Shape 94"/>
          <p:cNvSpPr txBox="1"/>
          <p:nvPr>
            <p:ph idx="10" type="dt"/>
          </p:nvPr>
        </p:nvSpPr>
        <p:spPr>
          <a:xfrm>
            <a:off y="6154739" x="18516600"/>
            <a:ext cy="365125" cx="64007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r" rtl="0" marR="0" indent="0" marL="0">
              <a:defRPr/>
            </a:lvl1pPr>
            <a:lvl2pPr algn="l" rtl="0" marR="0" indent="0" marL="457200">
              <a:defRPr/>
            </a:lvl2pPr>
            <a:lvl3pPr algn="l" rtl="0" marR="0" indent="0" marL="914400">
              <a:defRPr/>
            </a:lvl3pPr>
            <a:lvl4pPr algn="l" rtl="0" marR="0" indent="0" marL="1371600">
              <a:defRPr/>
            </a:lvl4pPr>
            <a:lvl5pPr algn="l" rtl="0" marR="0" indent="0" marL="1828800">
              <a:defRPr/>
            </a:lvl5pPr>
            <a:lvl6pPr algn="l" rtl="0" marR="0" indent="0" marL="2286000">
              <a:defRPr/>
            </a:lvl6pPr>
            <a:lvl7pPr algn="l" rtl="0" marR="0" indent="0" marL="2743200">
              <a:defRPr/>
            </a:lvl7pPr>
            <a:lvl8pPr algn="l" rtl="0" marR="0" indent="0" marL="3200400">
              <a:defRPr/>
            </a:lvl8pPr>
            <a:lvl9pPr algn="l" rtl="0" marR="0" indent="0" marL="3657600">
              <a:defRPr/>
            </a:lvl9pPr>
          </a:lstStyle>
          <a:p/>
        </p:txBody>
      </p:sp>
      <p:sp>
        <p:nvSpPr>
          <p:cNvPr id="95" name="Shape 95"/>
          <p:cNvSpPr txBox="1"/>
          <p:nvPr>
            <p:ph idx="11" type="ftr"/>
          </p:nvPr>
        </p:nvSpPr>
        <p:spPr>
          <a:xfrm>
            <a:off y="6154739" x="2468880"/>
            <a:ext cy="365125" cx="137160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marR="0" indent="0" marL="0">
              <a:defRPr/>
            </a:lvl1pPr>
            <a:lvl2pPr algn="l" rtl="0" marR="0" indent="0" marL="457200">
              <a:defRPr/>
            </a:lvl2pPr>
            <a:lvl3pPr algn="l" rtl="0" marR="0" indent="0" marL="914400">
              <a:defRPr/>
            </a:lvl3pPr>
            <a:lvl4pPr algn="l" rtl="0" marR="0" indent="0" marL="1371600">
              <a:defRPr/>
            </a:lvl4pPr>
            <a:lvl5pPr algn="l" rtl="0" marR="0" indent="0" marL="1828800">
              <a:defRPr/>
            </a:lvl5pPr>
            <a:lvl6pPr algn="l" rtl="0" marR="0" indent="0" marL="2286000">
              <a:defRPr/>
            </a:lvl6pPr>
            <a:lvl7pPr algn="l" rtl="0" marR="0" indent="0" marL="2743200">
              <a:defRPr/>
            </a:lvl7pPr>
            <a:lvl8pPr algn="l" rtl="0" marR="0" indent="0" marL="3200400">
              <a:defRPr/>
            </a:lvl8pPr>
            <a:lvl9pPr algn="l" rtl="0" marR="0" indent="0" marL="3657600">
              <a:defRPr/>
            </a:lvl9pPr>
          </a:lstStyle>
          <a:p/>
        </p:txBody>
      </p:sp>
      <p:sp>
        <p:nvSpPr>
          <p:cNvPr id="96" name="Shape 96"/>
          <p:cNvSpPr txBox="1"/>
          <p:nvPr>
            <p:ph idx="12" type="sldNum"/>
          </p:nvPr>
        </p:nvSpPr>
        <p:spPr>
          <a:xfrm>
            <a:off y="5842000" x="2468880"/>
            <a:ext cy="304799" cx="64007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l" rtl="0" marR="0" indent="0" marL="0">
              <a:defRPr/>
            </a:lvl1pPr>
            <a:lvl2pPr algn="l" rtl="0" marR="0" indent="0" marL="457200">
              <a:defRPr/>
            </a:lvl2pPr>
            <a:lvl3pPr algn="l" rtl="0" marR="0" indent="0" marL="914400">
              <a:defRPr/>
            </a:lvl3pPr>
            <a:lvl4pPr algn="l" rtl="0" marR="0" indent="0" marL="1371600">
              <a:defRPr/>
            </a:lvl4pPr>
            <a:lvl5pPr algn="l" rtl="0" marR="0" indent="0" marL="1828800">
              <a:defRPr/>
            </a:lvl5pPr>
            <a:lvl6pPr algn="l" rtl="0" marR="0" indent="0" marL="2286000">
              <a:defRPr/>
            </a:lvl6pPr>
            <a:lvl7pPr algn="l" rtl="0" marR="0" indent="0" marL="2743200">
              <a:defRPr/>
            </a:lvl7pPr>
            <a:lvl8pPr algn="l" rtl="0" marR="0" indent="0" marL="3200400">
              <a:defRPr/>
            </a:lvl8pPr>
            <a:lvl9pPr algn="l" rtl="0" marR="0" indent="0" marL="3657600"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">
  <p:cSld name="Title and Content">
    <p:spTree>
      <p:nvGrpSpPr>
        <p:cNvPr id="23" name="Shape 2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4" name="Shape 24"/>
          <p:cNvSpPr txBox="1"/>
          <p:nvPr>
            <p:ph idx="1" type="body"/>
          </p:nvPr>
        </p:nvSpPr>
        <p:spPr>
          <a:xfrm>
            <a:off y="685802" x="6400800"/>
            <a:ext cy="3657598" cx="182880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l" rtl="0" indent="-181610" marL="274320">
              <a:spcBef>
                <a:spcPts val="42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Char char="❧"/>
              <a:defRPr/>
            </a:lvl1pPr>
            <a:lvl2pPr algn="l" rtl="0" indent="-186690" marL="640080">
              <a:spcBef>
                <a:spcPts val="380"/>
              </a:spcBef>
              <a:buClr>
                <a:schemeClr val="lt1"/>
              </a:buClr>
              <a:buFont typeface="Times New Roman"/>
              <a:buChar char="❧"/>
              <a:defRPr/>
            </a:lvl2pPr>
            <a:lvl3pPr algn="l" rtl="0" indent="-191769" marL="1005839">
              <a:spcBef>
                <a:spcPts val="340"/>
              </a:spcBef>
              <a:buClr>
                <a:schemeClr val="lt1"/>
              </a:buClr>
              <a:buFont typeface="Times New Roman"/>
              <a:buChar char="•"/>
              <a:defRPr/>
            </a:lvl3pPr>
            <a:lvl4pPr algn="l" rtl="0" indent="-205739" marL="1371600">
              <a:spcBef>
                <a:spcPts val="320"/>
              </a:spcBef>
              <a:buClr>
                <a:schemeClr val="lt1"/>
              </a:buClr>
              <a:buFont typeface="Times New Roman"/>
              <a:buChar char="❧"/>
              <a:defRPr/>
            </a:lvl4pPr>
            <a:lvl5pPr algn="l" rtl="0" indent="-204470" marL="1645920">
              <a:spcBef>
                <a:spcPts val="300"/>
              </a:spcBef>
              <a:buClr>
                <a:schemeClr val="lt1"/>
              </a:buClr>
              <a:buFont typeface="Times New Roman"/>
              <a:buChar char="❧"/>
              <a:defRPr/>
            </a:lvl5pPr>
            <a:lvl6pPr algn="l" rtl="0" indent="-210820" marL="1965960">
              <a:spcBef>
                <a:spcPts val="280"/>
              </a:spcBef>
              <a:buClr>
                <a:schemeClr val="lt1"/>
              </a:buClr>
              <a:buFont typeface="Times New Roman"/>
              <a:buChar char="❧"/>
              <a:defRPr/>
            </a:lvl6pPr>
            <a:lvl7pPr algn="l" rtl="0" indent="-205739" marL="2240280">
              <a:spcBef>
                <a:spcPts val="280"/>
              </a:spcBef>
              <a:buClr>
                <a:schemeClr val="lt1"/>
              </a:buClr>
              <a:buFont typeface="Times New Roman"/>
              <a:buChar char="•"/>
              <a:defRPr/>
            </a:lvl7pPr>
            <a:lvl8pPr algn="l" rtl="0" indent="-213360" marL="2514600">
              <a:spcBef>
                <a:spcPts val="280"/>
              </a:spcBef>
              <a:buClr>
                <a:schemeClr val="lt1"/>
              </a:buClr>
              <a:buFont typeface="Times New Roman"/>
              <a:buChar char="❧"/>
              <a:defRPr/>
            </a:lvl8pPr>
            <a:lvl9pPr algn="l" rtl="0" indent="-203200" marL="2834640">
              <a:spcBef>
                <a:spcPts val="280"/>
              </a:spcBef>
              <a:buClr>
                <a:schemeClr val="lt1"/>
              </a:buClr>
              <a:buFont typeface="Times New Roman"/>
              <a:buChar char="❧"/>
              <a:defRPr/>
            </a:lvl9pPr>
          </a:lstStyle>
          <a:p/>
        </p:txBody>
      </p:sp>
      <p:sp>
        <p:nvSpPr>
          <p:cNvPr id="25" name="Shape 25"/>
          <p:cNvSpPr txBox="1"/>
          <p:nvPr>
            <p:ph type="title"/>
          </p:nvPr>
        </p:nvSpPr>
        <p:spPr>
          <a:xfrm>
            <a:off y="4876800" x="2331719"/>
            <a:ext cy="914400" cx="22631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l" rtl="0">
              <a:spcBef>
                <a:spcPts val="0"/>
              </a:spcBef>
              <a:buClr>
                <a:schemeClr val="lt1"/>
              </a:buClr>
              <a:buFont typeface="Times New Roman"/>
              <a:buNone/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/>
        </p:txBody>
      </p:sp>
      <p:sp>
        <p:nvSpPr>
          <p:cNvPr id="26" name="Shape 26"/>
          <p:cNvSpPr txBox="1"/>
          <p:nvPr>
            <p:ph idx="10" type="dt"/>
          </p:nvPr>
        </p:nvSpPr>
        <p:spPr>
          <a:xfrm>
            <a:off y="6154739" x="18516600"/>
            <a:ext cy="365125" cx="64007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r" rtl="0" marR="0" indent="0" marL="0">
              <a:defRPr/>
            </a:lvl1pPr>
            <a:lvl2pPr algn="l" rtl="0" marR="0" indent="0" marL="457200">
              <a:defRPr/>
            </a:lvl2pPr>
            <a:lvl3pPr algn="l" rtl="0" marR="0" indent="0" marL="914400">
              <a:defRPr/>
            </a:lvl3pPr>
            <a:lvl4pPr algn="l" rtl="0" marR="0" indent="0" marL="1371600">
              <a:defRPr/>
            </a:lvl4pPr>
            <a:lvl5pPr algn="l" rtl="0" marR="0" indent="0" marL="1828800">
              <a:defRPr/>
            </a:lvl5pPr>
            <a:lvl6pPr algn="l" rtl="0" marR="0" indent="0" marL="2286000">
              <a:defRPr/>
            </a:lvl6pPr>
            <a:lvl7pPr algn="l" rtl="0" marR="0" indent="0" marL="2743200">
              <a:defRPr/>
            </a:lvl7pPr>
            <a:lvl8pPr algn="l" rtl="0" marR="0" indent="0" marL="3200400">
              <a:defRPr/>
            </a:lvl8pPr>
            <a:lvl9pPr algn="l" rtl="0" marR="0" indent="0" marL="3657600">
              <a:defRPr/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y="5842000" x="2468880"/>
            <a:ext cy="304799" cx="64007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l" rtl="0" marR="0" indent="0" marL="0">
              <a:defRPr/>
            </a:lvl1pPr>
            <a:lvl2pPr algn="l" rtl="0" marR="0" indent="0" marL="457200">
              <a:defRPr/>
            </a:lvl2pPr>
            <a:lvl3pPr algn="l" rtl="0" marR="0" indent="0" marL="914400">
              <a:defRPr/>
            </a:lvl3pPr>
            <a:lvl4pPr algn="l" rtl="0" marR="0" indent="0" marL="1371600">
              <a:defRPr/>
            </a:lvl4pPr>
            <a:lvl5pPr algn="l" rtl="0" marR="0" indent="0" marL="1828800">
              <a:defRPr/>
            </a:lvl5pPr>
            <a:lvl6pPr algn="l" rtl="0" marR="0" indent="0" marL="2286000">
              <a:defRPr/>
            </a:lvl6pPr>
            <a:lvl7pPr algn="l" rtl="0" marR="0" indent="0" marL="2743200">
              <a:defRPr/>
            </a:lvl7pPr>
            <a:lvl8pPr algn="l" rtl="0" marR="0" indent="0" marL="3200400">
              <a:defRPr/>
            </a:lvl8pPr>
            <a:lvl9pPr algn="l" rtl="0" marR="0" indent="0" marL="3657600">
              <a:defRPr/>
            </a:lvl9pPr>
          </a:lstStyle>
          <a:p/>
        </p:txBody>
      </p:sp>
      <p:sp>
        <p:nvSpPr>
          <p:cNvPr id="28" name="Shape 28"/>
          <p:cNvSpPr txBox="1"/>
          <p:nvPr>
            <p:ph idx="11" type="ftr"/>
          </p:nvPr>
        </p:nvSpPr>
        <p:spPr>
          <a:xfrm>
            <a:off y="6154739" x="2468880"/>
            <a:ext cy="365125" cx="137160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marR="0" indent="0" marL="0">
              <a:defRPr/>
            </a:lvl1pPr>
            <a:lvl2pPr algn="l" rtl="0" marR="0" indent="0" marL="457200">
              <a:defRPr/>
            </a:lvl2pPr>
            <a:lvl3pPr algn="l" rtl="0" marR="0" indent="0" marL="914400">
              <a:defRPr/>
            </a:lvl3pPr>
            <a:lvl4pPr algn="l" rtl="0" marR="0" indent="0" marL="1371600">
              <a:defRPr/>
            </a:lvl4pPr>
            <a:lvl5pPr algn="l" rtl="0" marR="0" indent="0" marL="1828800">
              <a:defRPr/>
            </a:lvl5pPr>
            <a:lvl6pPr algn="l" rtl="0" marR="0" indent="0" marL="2286000">
              <a:defRPr/>
            </a:lvl6pPr>
            <a:lvl7pPr algn="l" rtl="0" marR="0" indent="0" marL="2743200">
              <a:defRPr/>
            </a:lvl7pPr>
            <a:lvl8pPr algn="l" rtl="0" marR="0" indent="0" marL="3200400">
              <a:defRPr/>
            </a:lvl8pPr>
            <a:lvl9pPr algn="l" rtl="0" marR="0" indent="0" marL="3657600"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29" name="Shape 2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0" name="Shape 30"/>
          <p:cNvSpPr txBox="1"/>
          <p:nvPr/>
        </p:nvSpPr>
        <p:spPr>
          <a:xfrm>
            <a:off y="4074498" x="12801600"/>
            <a:ext cy="1015662" cx="1371599"/>
          </a:xfrm>
          <a:prstGeom prst="rect">
            <a:avLst/>
          </a:prstGeom>
          <a:noFill/>
          <a:ln>
            <a:noFill/>
          </a:ln>
        </p:spPr>
        <p:txBody>
          <a:bodyPr bIns="0" rIns="0" lIns="0" tIns="0" anchor="t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strike="noStrike" u="none" b="0" cap="none" baseline="0" sz="6600" lang="en-US" i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{</a:t>
            </a:r>
          </a:p>
        </p:txBody>
      </p:sp>
      <p:sp>
        <p:nvSpPr>
          <p:cNvPr id="31" name="Shape 31"/>
          <p:cNvSpPr txBox="1"/>
          <p:nvPr>
            <p:ph idx="1" type="body"/>
          </p:nvPr>
        </p:nvSpPr>
        <p:spPr>
          <a:xfrm>
            <a:off y="4267367" x="13716000"/>
            <a:ext cy="731519" cx="11201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rtl="0" indent="0" marL="0">
              <a:buClr>
                <a:schemeClr val="lt1"/>
              </a:buClr>
              <a:buFont typeface="Times New Roman"/>
              <a:buNone/>
              <a:defRPr/>
            </a:lvl1pPr>
            <a:lvl2pPr rtl="0" indent="0" marL="457200">
              <a:buClr>
                <a:schemeClr val="lt1"/>
              </a:buClr>
              <a:buFont typeface="Times New Roman"/>
              <a:buNone/>
              <a:defRPr/>
            </a:lvl2pPr>
            <a:lvl3pPr rtl="0" indent="0" marL="914400">
              <a:buClr>
                <a:schemeClr val="lt1"/>
              </a:buClr>
              <a:buFont typeface="Times New Roman"/>
              <a:buNone/>
              <a:defRPr/>
            </a:lvl3pPr>
            <a:lvl4pPr rtl="0" indent="0" marL="1371600">
              <a:buClr>
                <a:schemeClr val="lt1"/>
              </a:buClr>
              <a:buFont typeface="Times New Roman"/>
              <a:buNone/>
              <a:defRPr/>
            </a:lvl4pPr>
            <a:lvl5pPr rtl="0" indent="0" marL="1828800">
              <a:buClr>
                <a:schemeClr val="lt1"/>
              </a:buClr>
              <a:buFont typeface="Times New Roman"/>
              <a:buNone/>
              <a:defRPr/>
            </a:lvl5pPr>
            <a:lvl6pPr rtl="0" indent="0" marL="2286000">
              <a:buClr>
                <a:schemeClr val="lt1"/>
              </a:buClr>
              <a:buFont typeface="Times New Roman"/>
              <a:buNone/>
              <a:defRPr/>
            </a:lvl6pPr>
            <a:lvl7pPr rtl="0" indent="0" marL="2743200">
              <a:buClr>
                <a:schemeClr val="lt1"/>
              </a:buClr>
              <a:buFont typeface="Times New Roman"/>
              <a:buNone/>
              <a:defRPr/>
            </a:lvl7pPr>
            <a:lvl8pPr rtl="0" indent="0" marL="3200400">
              <a:buClr>
                <a:schemeClr val="lt1"/>
              </a:buClr>
              <a:buFont typeface="Times New Roman"/>
              <a:buNone/>
              <a:defRPr/>
            </a:lvl8pPr>
            <a:lvl9pPr rtl="0" indent="0" marL="3657600">
              <a:buClr>
                <a:schemeClr val="lt1"/>
              </a:buClr>
              <a:buFont typeface="Times New Roman"/>
              <a:buNone/>
              <a:defRPr/>
            </a:lvl9pPr>
          </a:lstStyle>
          <a:p/>
        </p:txBody>
      </p:sp>
      <p:sp>
        <p:nvSpPr>
          <p:cNvPr id="32" name="Shape 32"/>
          <p:cNvSpPr txBox="1"/>
          <p:nvPr>
            <p:ph idx="10" type="dt"/>
          </p:nvPr>
        </p:nvSpPr>
        <p:spPr>
          <a:xfrm>
            <a:off y="6154739" x="18516600"/>
            <a:ext cy="365125" cx="64007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r" rtl="0" marR="0" indent="0" marL="0">
              <a:defRPr/>
            </a:lvl1pPr>
            <a:lvl2pPr algn="l" rtl="0" marR="0" indent="0" marL="457200">
              <a:defRPr/>
            </a:lvl2pPr>
            <a:lvl3pPr algn="l" rtl="0" marR="0" indent="0" marL="914400">
              <a:defRPr/>
            </a:lvl3pPr>
            <a:lvl4pPr algn="l" rtl="0" marR="0" indent="0" marL="1371600">
              <a:defRPr/>
            </a:lvl4pPr>
            <a:lvl5pPr algn="l" rtl="0" marR="0" indent="0" marL="1828800">
              <a:defRPr/>
            </a:lvl5pPr>
            <a:lvl6pPr algn="l" rtl="0" marR="0" indent="0" marL="2286000">
              <a:defRPr/>
            </a:lvl6pPr>
            <a:lvl7pPr algn="l" rtl="0" marR="0" indent="0" marL="2743200">
              <a:defRPr/>
            </a:lvl7pPr>
            <a:lvl8pPr algn="l" rtl="0" marR="0" indent="0" marL="3200400">
              <a:defRPr/>
            </a:lvl8pPr>
            <a:lvl9pPr algn="l" rtl="0" marR="0" indent="0" marL="3657600">
              <a:defRPr/>
            </a:lvl9pPr>
          </a:lstStyle>
          <a:p/>
        </p:txBody>
      </p:sp>
      <p:sp>
        <p:nvSpPr>
          <p:cNvPr id="33" name="Shape 33"/>
          <p:cNvSpPr txBox="1"/>
          <p:nvPr>
            <p:ph idx="12" type="sldNum"/>
          </p:nvPr>
        </p:nvSpPr>
        <p:spPr>
          <a:xfrm>
            <a:off y="5842000" x="2468880"/>
            <a:ext cy="304799" cx="64007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l" rtl="0" marR="0" indent="0" marL="0">
              <a:defRPr/>
            </a:lvl1pPr>
            <a:lvl2pPr algn="l" rtl="0" marR="0" indent="0" marL="457200">
              <a:defRPr/>
            </a:lvl2pPr>
            <a:lvl3pPr algn="l" rtl="0" marR="0" indent="0" marL="914400">
              <a:defRPr/>
            </a:lvl3pPr>
            <a:lvl4pPr algn="l" rtl="0" marR="0" indent="0" marL="1371600">
              <a:defRPr/>
            </a:lvl4pPr>
            <a:lvl5pPr algn="l" rtl="0" marR="0" indent="0" marL="1828800">
              <a:defRPr/>
            </a:lvl5pPr>
            <a:lvl6pPr algn="l" rtl="0" marR="0" indent="0" marL="2286000">
              <a:defRPr/>
            </a:lvl6pPr>
            <a:lvl7pPr algn="l" rtl="0" marR="0" indent="0" marL="2743200">
              <a:defRPr/>
            </a:lvl7pPr>
            <a:lvl8pPr algn="l" rtl="0" marR="0" indent="0" marL="3200400">
              <a:defRPr/>
            </a:lvl8pPr>
            <a:lvl9pPr algn="l" rtl="0" marR="0" indent="0" marL="3657600">
              <a:defRPr/>
            </a:lvl9pPr>
          </a:lstStyle>
          <a:p/>
        </p:txBody>
      </p:sp>
      <p:sp>
        <p:nvSpPr>
          <p:cNvPr id="34" name="Shape 34"/>
          <p:cNvSpPr txBox="1"/>
          <p:nvPr>
            <p:ph idx="11" type="ftr"/>
          </p:nvPr>
        </p:nvSpPr>
        <p:spPr>
          <a:xfrm>
            <a:off y="6154739" x="2468880"/>
            <a:ext cy="365125" cx="137160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marR="0" indent="0" marL="0">
              <a:defRPr/>
            </a:lvl1pPr>
            <a:lvl2pPr algn="l" rtl="0" marR="0" indent="0" marL="457200">
              <a:defRPr/>
            </a:lvl2pPr>
            <a:lvl3pPr algn="l" rtl="0" marR="0" indent="0" marL="914400">
              <a:defRPr/>
            </a:lvl3pPr>
            <a:lvl4pPr algn="l" rtl="0" marR="0" indent="0" marL="1371600">
              <a:defRPr/>
            </a:lvl4pPr>
            <a:lvl5pPr algn="l" rtl="0" marR="0" indent="0" marL="1828800">
              <a:defRPr/>
            </a:lvl5pPr>
            <a:lvl6pPr algn="l" rtl="0" marR="0" indent="0" marL="2286000">
              <a:defRPr/>
            </a:lvl6pPr>
            <a:lvl7pPr algn="l" rtl="0" marR="0" indent="0" marL="2743200">
              <a:defRPr/>
            </a:lvl7pPr>
            <a:lvl8pPr algn="l" rtl="0" marR="0" indent="0" marL="3200400">
              <a:defRPr/>
            </a:lvl8pPr>
            <a:lvl9pPr algn="l" rtl="0" marR="0" indent="0" marL="3657600">
              <a:defRPr/>
            </a:lvl9pPr>
          </a:lstStyle>
          <a:p/>
        </p:txBody>
      </p:sp>
      <p:sp>
        <p:nvSpPr>
          <p:cNvPr id="35" name="Shape 35"/>
          <p:cNvSpPr txBox="1"/>
          <p:nvPr>
            <p:ph type="title"/>
          </p:nvPr>
        </p:nvSpPr>
        <p:spPr>
          <a:xfrm>
            <a:off y="1905000" x="6858000"/>
            <a:ext cy="2350007" cx="1810511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l" rtl="0" marL="0">
              <a:spcBef>
                <a:spcPts val="0"/>
              </a:spcBef>
              <a:buClr>
                <a:schemeClr val="lt1"/>
              </a:buClr>
              <a:buFont typeface="Times New Roman"/>
              <a:buNone/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Obj">
  <p:cSld name="Two Content">
    <p:spTree>
      <p:nvGrpSpPr>
        <p:cNvPr id="36" name="Shape 3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7" name="Shape 37"/>
          <p:cNvSpPr txBox="1"/>
          <p:nvPr>
            <p:ph idx="10" type="dt"/>
          </p:nvPr>
        </p:nvSpPr>
        <p:spPr>
          <a:xfrm>
            <a:off y="6154739" x="18516600"/>
            <a:ext cy="365125" cx="64007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r" rtl="0" marR="0" indent="0" marL="0">
              <a:defRPr/>
            </a:lvl1pPr>
            <a:lvl2pPr algn="l" rtl="0" marR="0" indent="0" marL="457200">
              <a:defRPr/>
            </a:lvl2pPr>
            <a:lvl3pPr algn="l" rtl="0" marR="0" indent="0" marL="914400">
              <a:defRPr/>
            </a:lvl3pPr>
            <a:lvl4pPr algn="l" rtl="0" marR="0" indent="0" marL="1371600">
              <a:defRPr/>
            </a:lvl4pPr>
            <a:lvl5pPr algn="l" rtl="0" marR="0" indent="0" marL="1828800">
              <a:defRPr/>
            </a:lvl5pPr>
            <a:lvl6pPr algn="l" rtl="0" marR="0" indent="0" marL="2286000">
              <a:defRPr/>
            </a:lvl6pPr>
            <a:lvl7pPr algn="l" rtl="0" marR="0" indent="0" marL="2743200">
              <a:defRPr/>
            </a:lvl7pPr>
            <a:lvl8pPr algn="l" rtl="0" marR="0" indent="0" marL="3200400">
              <a:defRPr/>
            </a:lvl8pPr>
            <a:lvl9pPr algn="l" rtl="0" marR="0" indent="0" marL="3657600">
              <a:defRPr/>
            </a:lvl9pPr>
          </a:lstStyle>
          <a:p/>
        </p:txBody>
      </p:sp>
      <p:sp>
        <p:nvSpPr>
          <p:cNvPr id="38" name="Shape 38"/>
          <p:cNvSpPr txBox="1"/>
          <p:nvPr>
            <p:ph idx="12" type="sldNum"/>
          </p:nvPr>
        </p:nvSpPr>
        <p:spPr>
          <a:xfrm>
            <a:off y="5842000" x="2468880"/>
            <a:ext cy="304799" cx="64007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l" rtl="0" marR="0" indent="0" marL="0">
              <a:defRPr/>
            </a:lvl1pPr>
            <a:lvl2pPr algn="l" rtl="0" marR="0" indent="0" marL="457200">
              <a:defRPr/>
            </a:lvl2pPr>
            <a:lvl3pPr algn="l" rtl="0" marR="0" indent="0" marL="914400">
              <a:defRPr/>
            </a:lvl3pPr>
            <a:lvl4pPr algn="l" rtl="0" marR="0" indent="0" marL="1371600">
              <a:defRPr/>
            </a:lvl4pPr>
            <a:lvl5pPr algn="l" rtl="0" marR="0" indent="0" marL="1828800">
              <a:defRPr/>
            </a:lvl5pPr>
            <a:lvl6pPr algn="l" rtl="0" marR="0" indent="0" marL="2286000">
              <a:defRPr/>
            </a:lvl6pPr>
            <a:lvl7pPr algn="l" rtl="0" marR="0" indent="0" marL="2743200">
              <a:defRPr/>
            </a:lvl7pPr>
            <a:lvl8pPr algn="l" rtl="0" marR="0" indent="0" marL="3200400">
              <a:defRPr/>
            </a:lvl8pPr>
            <a:lvl9pPr algn="l" rtl="0" marR="0" indent="0" marL="3657600">
              <a:defRPr/>
            </a:lvl9pPr>
          </a:lstStyle>
          <a:p/>
        </p:txBody>
      </p:sp>
      <p:sp>
        <p:nvSpPr>
          <p:cNvPr id="39" name="Shape 39"/>
          <p:cNvSpPr txBox="1"/>
          <p:nvPr>
            <p:ph idx="11" type="ftr"/>
          </p:nvPr>
        </p:nvSpPr>
        <p:spPr>
          <a:xfrm>
            <a:off y="6154739" x="2468880"/>
            <a:ext cy="365125" cx="137160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marR="0" indent="0" marL="0">
              <a:defRPr/>
            </a:lvl1pPr>
            <a:lvl2pPr algn="l" rtl="0" marR="0" indent="0" marL="457200">
              <a:defRPr/>
            </a:lvl2pPr>
            <a:lvl3pPr algn="l" rtl="0" marR="0" indent="0" marL="914400">
              <a:defRPr/>
            </a:lvl3pPr>
            <a:lvl4pPr algn="l" rtl="0" marR="0" indent="0" marL="1371600">
              <a:defRPr/>
            </a:lvl4pPr>
            <a:lvl5pPr algn="l" rtl="0" marR="0" indent="0" marL="1828800">
              <a:defRPr/>
            </a:lvl5pPr>
            <a:lvl6pPr algn="l" rtl="0" marR="0" indent="0" marL="2286000">
              <a:defRPr/>
            </a:lvl6pPr>
            <a:lvl7pPr algn="l" rtl="0" marR="0" indent="0" marL="2743200">
              <a:defRPr/>
            </a:lvl7pPr>
            <a:lvl8pPr algn="l" rtl="0" marR="0" indent="0" marL="3200400">
              <a:defRPr/>
            </a:lvl8pPr>
            <a:lvl9pPr algn="l" rtl="0" marR="0" indent="0" marL="3657600">
              <a:defRPr/>
            </a:lvl9pPr>
          </a:lstStyle>
          <a:p/>
        </p:txBody>
      </p:sp>
      <p:sp>
        <p:nvSpPr>
          <p:cNvPr id="40" name="Shape 40"/>
          <p:cNvSpPr txBox="1"/>
          <p:nvPr>
            <p:ph type="title"/>
          </p:nvPr>
        </p:nvSpPr>
        <p:spPr>
          <a:xfrm>
            <a:off y="4876800" x="2331719"/>
            <a:ext cy="914400" cx="22631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l" rtl="0">
              <a:spcBef>
                <a:spcPts val="0"/>
              </a:spcBef>
              <a:buClr>
                <a:schemeClr val="lt1"/>
              </a:buClr>
              <a:buFont typeface="Times New Roman"/>
              <a:buNone/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/>
        </p:txBody>
      </p:sp>
      <p:sp>
        <p:nvSpPr>
          <p:cNvPr id="41" name="Shape 41"/>
          <p:cNvSpPr txBox="1"/>
          <p:nvPr>
            <p:ph idx="1" type="body"/>
          </p:nvPr>
        </p:nvSpPr>
        <p:spPr>
          <a:xfrm>
            <a:off y="658368" x="4032503"/>
            <a:ext cy="3429000" cx="9820655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l" rtl="0" indent="-181610" marL="274320">
              <a:spcBef>
                <a:spcPts val="42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Char char="❧"/>
              <a:defRPr/>
            </a:lvl1pPr>
            <a:lvl2pPr algn="l" rtl="0" indent="-186690" marL="640080">
              <a:spcBef>
                <a:spcPts val="380"/>
              </a:spcBef>
              <a:buClr>
                <a:schemeClr val="lt1"/>
              </a:buClr>
              <a:buFont typeface="Times New Roman"/>
              <a:buChar char="❧"/>
              <a:defRPr/>
            </a:lvl2pPr>
            <a:lvl3pPr algn="l" rtl="0" indent="-191769" marL="1005839">
              <a:spcBef>
                <a:spcPts val="340"/>
              </a:spcBef>
              <a:buClr>
                <a:schemeClr val="lt1"/>
              </a:buClr>
              <a:buFont typeface="Times New Roman"/>
              <a:buChar char="•"/>
              <a:defRPr/>
            </a:lvl3pPr>
            <a:lvl4pPr algn="l" rtl="0" indent="-205739" marL="1371600">
              <a:spcBef>
                <a:spcPts val="320"/>
              </a:spcBef>
              <a:buClr>
                <a:schemeClr val="lt1"/>
              </a:buClr>
              <a:buFont typeface="Times New Roman"/>
              <a:buChar char="❧"/>
              <a:defRPr/>
            </a:lvl4pPr>
            <a:lvl5pPr algn="l" rtl="0" indent="-204470" marL="1645920">
              <a:spcBef>
                <a:spcPts val="300"/>
              </a:spcBef>
              <a:buClr>
                <a:schemeClr val="lt1"/>
              </a:buClr>
              <a:buFont typeface="Times New Roman"/>
              <a:buChar char="❧"/>
              <a:defRPr/>
            </a:lvl5pPr>
            <a:lvl6pPr algn="l" rtl="0" indent="-210820" marL="1965960">
              <a:spcBef>
                <a:spcPts val="280"/>
              </a:spcBef>
              <a:buClr>
                <a:schemeClr val="lt1"/>
              </a:buClr>
              <a:buFont typeface="Times New Roman"/>
              <a:buChar char="❧"/>
              <a:defRPr/>
            </a:lvl6pPr>
            <a:lvl7pPr algn="l" rtl="0" indent="-205739" marL="2240280">
              <a:spcBef>
                <a:spcPts val="280"/>
              </a:spcBef>
              <a:buClr>
                <a:schemeClr val="lt1"/>
              </a:buClr>
              <a:buFont typeface="Times New Roman"/>
              <a:buChar char="•"/>
              <a:defRPr/>
            </a:lvl7pPr>
            <a:lvl8pPr algn="l" rtl="0" indent="-213360" marL="2514600">
              <a:spcBef>
                <a:spcPts val="280"/>
              </a:spcBef>
              <a:buClr>
                <a:schemeClr val="lt1"/>
              </a:buClr>
              <a:buFont typeface="Times New Roman"/>
              <a:buChar char="❧"/>
              <a:defRPr/>
            </a:lvl8pPr>
            <a:lvl9pPr algn="l" rtl="0" indent="-203200" marL="2834640">
              <a:spcBef>
                <a:spcPts val="280"/>
              </a:spcBef>
              <a:buClr>
                <a:schemeClr val="lt1"/>
              </a:buClr>
              <a:buFont typeface="Times New Roman"/>
              <a:buChar char="❧"/>
              <a:defRPr/>
            </a:lvl9pPr>
          </a:lstStyle>
          <a:p/>
        </p:txBody>
      </p:sp>
      <p:sp>
        <p:nvSpPr>
          <p:cNvPr id="42" name="Shape 42"/>
          <p:cNvSpPr txBox="1"/>
          <p:nvPr>
            <p:ph idx="2" type="body"/>
          </p:nvPr>
        </p:nvSpPr>
        <p:spPr>
          <a:xfrm>
            <a:off y="658368" x="15087600"/>
            <a:ext cy="3432175" cx="9820655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l" rtl="0" indent="-181610" marL="274320">
              <a:spcBef>
                <a:spcPts val="42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Char char="❧"/>
              <a:defRPr/>
            </a:lvl1pPr>
            <a:lvl2pPr algn="l" rtl="0" indent="-186690" marL="640080">
              <a:spcBef>
                <a:spcPts val="380"/>
              </a:spcBef>
              <a:buClr>
                <a:schemeClr val="lt1"/>
              </a:buClr>
              <a:buFont typeface="Times New Roman"/>
              <a:buChar char="❧"/>
              <a:defRPr/>
            </a:lvl2pPr>
            <a:lvl3pPr algn="l" rtl="0" indent="-191769" marL="1005839">
              <a:spcBef>
                <a:spcPts val="340"/>
              </a:spcBef>
              <a:buClr>
                <a:schemeClr val="lt1"/>
              </a:buClr>
              <a:buFont typeface="Times New Roman"/>
              <a:buChar char="•"/>
              <a:defRPr/>
            </a:lvl3pPr>
            <a:lvl4pPr algn="l" rtl="0" indent="-205739" marL="1371600">
              <a:spcBef>
                <a:spcPts val="320"/>
              </a:spcBef>
              <a:buClr>
                <a:schemeClr val="lt1"/>
              </a:buClr>
              <a:buFont typeface="Times New Roman"/>
              <a:buChar char="❧"/>
              <a:defRPr/>
            </a:lvl4pPr>
            <a:lvl5pPr algn="l" rtl="0" indent="-204470" marL="1645920">
              <a:spcBef>
                <a:spcPts val="300"/>
              </a:spcBef>
              <a:buClr>
                <a:schemeClr val="lt1"/>
              </a:buClr>
              <a:buFont typeface="Times New Roman"/>
              <a:buChar char="❧"/>
              <a:defRPr/>
            </a:lvl5pPr>
            <a:lvl6pPr algn="l" rtl="0" indent="-210820" marL="1965960">
              <a:spcBef>
                <a:spcPts val="280"/>
              </a:spcBef>
              <a:buClr>
                <a:schemeClr val="lt1"/>
              </a:buClr>
              <a:buFont typeface="Times New Roman"/>
              <a:buChar char="❧"/>
              <a:defRPr/>
            </a:lvl6pPr>
            <a:lvl7pPr algn="l" rtl="0" indent="-205739" marL="2240280">
              <a:spcBef>
                <a:spcPts val="280"/>
              </a:spcBef>
              <a:buClr>
                <a:schemeClr val="lt1"/>
              </a:buClr>
              <a:buFont typeface="Times New Roman"/>
              <a:buChar char="•"/>
              <a:defRPr/>
            </a:lvl7pPr>
            <a:lvl8pPr algn="l" rtl="0" indent="-213360" marL="2514600">
              <a:spcBef>
                <a:spcPts val="280"/>
              </a:spcBef>
              <a:buClr>
                <a:schemeClr val="lt1"/>
              </a:buClr>
              <a:buFont typeface="Times New Roman"/>
              <a:buChar char="❧"/>
              <a:defRPr/>
            </a:lvl8pPr>
            <a:lvl9pPr algn="l" rtl="0" indent="-203200" marL="2834640">
              <a:spcBef>
                <a:spcPts val="280"/>
              </a:spcBef>
              <a:buClr>
                <a:schemeClr val="lt1"/>
              </a:buClr>
              <a:buFont typeface="Times New Roman"/>
              <a:buChar char="❧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TxTwoObj">
  <p:cSld name="Comparison">
    <p:spTree>
      <p:nvGrpSpPr>
        <p:cNvPr id="43" name="Shape 4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4" name="Shape 44"/>
          <p:cNvSpPr txBox="1"/>
          <p:nvPr>
            <p:ph idx="1" type="body"/>
          </p:nvPr>
        </p:nvSpPr>
        <p:spPr>
          <a:xfrm>
            <a:off y="661975" x="4023360"/>
            <a:ext cy="639762" cx="9820655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rtl="0" indent="0" marL="0">
              <a:buFont typeface="Times New Roman"/>
              <a:buNone/>
              <a:defRPr/>
            </a:lvl1pPr>
            <a:lvl2pPr rtl="0" indent="0" marL="457200">
              <a:buFont typeface="Times New Roman"/>
              <a:buNone/>
              <a:defRPr/>
            </a:lvl2pPr>
            <a:lvl3pPr rtl="0" indent="0" marL="914400">
              <a:buFont typeface="Times New Roman"/>
              <a:buNone/>
              <a:defRPr/>
            </a:lvl3pPr>
            <a:lvl4pPr rtl="0" indent="0" marL="1371600">
              <a:buFont typeface="Times New Roman"/>
              <a:buNone/>
              <a:defRPr/>
            </a:lvl4pPr>
            <a:lvl5pPr rtl="0" indent="0" marL="1828800">
              <a:buFont typeface="Times New Roman"/>
              <a:buNone/>
              <a:defRPr/>
            </a:lvl5pPr>
            <a:lvl6pPr rtl="0" indent="0" marL="2286000">
              <a:buFont typeface="Times New Roman"/>
              <a:buNone/>
              <a:defRPr/>
            </a:lvl6pPr>
            <a:lvl7pPr rtl="0" indent="0" marL="2743200">
              <a:buFont typeface="Times New Roman"/>
              <a:buNone/>
              <a:defRPr/>
            </a:lvl7pPr>
            <a:lvl8pPr rtl="0" indent="0" marL="3200400">
              <a:buFont typeface="Times New Roman"/>
              <a:buNone/>
              <a:defRPr/>
            </a:lvl8pPr>
            <a:lvl9pPr rtl="0" indent="0" marL="3657600">
              <a:buFont typeface="Times New Roman"/>
              <a:buNone/>
              <a:defRPr/>
            </a:lvl9pPr>
          </a:lstStyle>
          <a:p/>
        </p:txBody>
      </p:sp>
      <p:sp>
        <p:nvSpPr>
          <p:cNvPr id="45" name="Shape 45"/>
          <p:cNvSpPr txBox="1"/>
          <p:nvPr>
            <p:ph idx="2" type="body"/>
          </p:nvPr>
        </p:nvSpPr>
        <p:spPr>
          <a:xfrm>
            <a:off y="1371600" x="4032503"/>
            <a:ext cy="2743199" cx="98297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/>
        </p:txBody>
      </p:sp>
      <p:sp>
        <p:nvSpPr>
          <p:cNvPr id="46" name="Shape 46"/>
          <p:cNvSpPr txBox="1"/>
          <p:nvPr>
            <p:ph idx="3" type="body"/>
          </p:nvPr>
        </p:nvSpPr>
        <p:spPr>
          <a:xfrm>
            <a:off y="661975" x="15087600"/>
            <a:ext cy="639762" cx="9820655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rtl="0" indent="0" marL="0">
              <a:buFont typeface="Times New Roman"/>
              <a:buNone/>
              <a:defRPr/>
            </a:lvl1pPr>
            <a:lvl2pPr rtl="0" indent="0" marL="457200">
              <a:buFont typeface="Times New Roman"/>
              <a:buNone/>
              <a:defRPr/>
            </a:lvl2pPr>
            <a:lvl3pPr rtl="0" indent="0" marL="914400">
              <a:buFont typeface="Times New Roman"/>
              <a:buNone/>
              <a:defRPr/>
            </a:lvl3pPr>
            <a:lvl4pPr rtl="0" indent="0" marL="1371600">
              <a:buFont typeface="Times New Roman"/>
              <a:buNone/>
              <a:defRPr/>
            </a:lvl4pPr>
            <a:lvl5pPr rtl="0" indent="0" marL="1828800">
              <a:buFont typeface="Times New Roman"/>
              <a:buNone/>
              <a:defRPr/>
            </a:lvl5pPr>
            <a:lvl6pPr rtl="0" indent="0" marL="2286000">
              <a:buFont typeface="Times New Roman"/>
              <a:buNone/>
              <a:defRPr/>
            </a:lvl6pPr>
            <a:lvl7pPr rtl="0" indent="0" marL="2743200">
              <a:buFont typeface="Times New Roman"/>
              <a:buNone/>
              <a:defRPr/>
            </a:lvl7pPr>
            <a:lvl8pPr rtl="0" indent="0" marL="3200400">
              <a:buFont typeface="Times New Roman"/>
              <a:buNone/>
              <a:defRPr/>
            </a:lvl8pPr>
            <a:lvl9pPr rtl="0" indent="0" marL="3657600">
              <a:buFont typeface="Times New Roman"/>
              <a:buNone/>
              <a:defRPr/>
            </a:lvl9pPr>
          </a:lstStyle>
          <a:p/>
        </p:txBody>
      </p:sp>
      <p:sp>
        <p:nvSpPr>
          <p:cNvPr id="47" name="Shape 47"/>
          <p:cNvSpPr txBox="1"/>
          <p:nvPr>
            <p:ph idx="4" type="body"/>
          </p:nvPr>
        </p:nvSpPr>
        <p:spPr>
          <a:xfrm>
            <a:off y="1371600" x="15087600"/>
            <a:ext cy="2743199" cx="9820655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/>
        </p:txBody>
      </p:sp>
      <p:sp>
        <p:nvSpPr>
          <p:cNvPr id="48" name="Shape 48"/>
          <p:cNvSpPr txBox="1"/>
          <p:nvPr/>
        </p:nvSpPr>
        <p:spPr>
          <a:xfrm>
            <a:off y="520191" x="3169919"/>
            <a:ext cy="923329" cx="1371599"/>
          </a:xfrm>
          <a:prstGeom prst="rect">
            <a:avLst/>
          </a:prstGeom>
          <a:noFill/>
          <a:ln>
            <a:noFill/>
          </a:ln>
        </p:spPr>
        <p:txBody>
          <a:bodyPr bIns="0" rIns="0" lIns="0" tIns="0" anchor="t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strike="noStrike" u="none" b="0" cap="none" baseline="0" sz="6000" lang="en-US" i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{</a:t>
            </a:r>
          </a:p>
        </p:txBody>
      </p:sp>
      <p:sp>
        <p:nvSpPr>
          <p:cNvPr id="49" name="Shape 49"/>
          <p:cNvSpPr txBox="1"/>
          <p:nvPr/>
        </p:nvSpPr>
        <p:spPr>
          <a:xfrm>
            <a:off y="520191" x="14340840"/>
            <a:ext cy="923329" cx="1371599"/>
          </a:xfrm>
          <a:prstGeom prst="rect">
            <a:avLst/>
          </a:prstGeom>
          <a:noFill/>
          <a:ln>
            <a:noFill/>
          </a:ln>
        </p:spPr>
        <p:txBody>
          <a:bodyPr bIns="0" rIns="0" lIns="0" tIns="0" anchor="t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strike="noStrike" u="none" b="0" cap="none" baseline="0" sz="6000" lang="en-US" i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{</a:t>
            </a:r>
          </a:p>
        </p:txBody>
      </p:sp>
      <p:sp>
        <p:nvSpPr>
          <p:cNvPr id="50" name="Shape 50"/>
          <p:cNvSpPr txBox="1"/>
          <p:nvPr>
            <p:ph type="title"/>
          </p:nvPr>
        </p:nvSpPr>
        <p:spPr>
          <a:xfrm>
            <a:off y="4876800" x="2331719"/>
            <a:ext cy="914400" cx="22631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l" rtl="0">
              <a:spcBef>
                <a:spcPts val="0"/>
              </a:spcBef>
              <a:buClr>
                <a:schemeClr val="lt1"/>
              </a:buClr>
              <a:buFont typeface="Times New Roman"/>
              <a:buNone/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/>
        </p:txBody>
      </p:sp>
      <p:sp>
        <p:nvSpPr>
          <p:cNvPr id="51" name="Shape 51"/>
          <p:cNvSpPr txBox="1"/>
          <p:nvPr>
            <p:ph idx="10" type="dt"/>
          </p:nvPr>
        </p:nvSpPr>
        <p:spPr>
          <a:xfrm>
            <a:off y="6154739" x="18516600"/>
            <a:ext cy="365125" cx="64007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r" rtl="0" marR="0" indent="0" marL="0">
              <a:defRPr/>
            </a:lvl1pPr>
            <a:lvl2pPr algn="l" rtl="0" marR="0" indent="0" marL="457200">
              <a:defRPr/>
            </a:lvl2pPr>
            <a:lvl3pPr algn="l" rtl="0" marR="0" indent="0" marL="914400">
              <a:defRPr/>
            </a:lvl3pPr>
            <a:lvl4pPr algn="l" rtl="0" marR="0" indent="0" marL="1371600">
              <a:defRPr/>
            </a:lvl4pPr>
            <a:lvl5pPr algn="l" rtl="0" marR="0" indent="0" marL="1828800">
              <a:defRPr/>
            </a:lvl5pPr>
            <a:lvl6pPr algn="l" rtl="0" marR="0" indent="0" marL="2286000">
              <a:defRPr/>
            </a:lvl6pPr>
            <a:lvl7pPr algn="l" rtl="0" marR="0" indent="0" marL="2743200">
              <a:defRPr/>
            </a:lvl7pPr>
            <a:lvl8pPr algn="l" rtl="0" marR="0" indent="0" marL="3200400">
              <a:defRPr/>
            </a:lvl8pPr>
            <a:lvl9pPr algn="l" rtl="0" marR="0" indent="0" marL="3657600">
              <a:defRPr/>
            </a:lvl9pPr>
          </a:lstStyle>
          <a:p/>
        </p:txBody>
      </p:sp>
      <p:sp>
        <p:nvSpPr>
          <p:cNvPr id="52" name="Shape 52"/>
          <p:cNvSpPr txBox="1"/>
          <p:nvPr>
            <p:ph idx="12" type="sldNum"/>
          </p:nvPr>
        </p:nvSpPr>
        <p:spPr>
          <a:xfrm>
            <a:off y="5842000" x="2468880"/>
            <a:ext cy="304799" cx="64007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l" rtl="0" marR="0" indent="0" marL="0">
              <a:defRPr/>
            </a:lvl1pPr>
            <a:lvl2pPr algn="l" rtl="0" marR="0" indent="0" marL="457200">
              <a:defRPr/>
            </a:lvl2pPr>
            <a:lvl3pPr algn="l" rtl="0" marR="0" indent="0" marL="914400">
              <a:defRPr/>
            </a:lvl3pPr>
            <a:lvl4pPr algn="l" rtl="0" marR="0" indent="0" marL="1371600">
              <a:defRPr/>
            </a:lvl4pPr>
            <a:lvl5pPr algn="l" rtl="0" marR="0" indent="0" marL="1828800">
              <a:defRPr/>
            </a:lvl5pPr>
            <a:lvl6pPr algn="l" rtl="0" marR="0" indent="0" marL="2286000">
              <a:defRPr/>
            </a:lvl6pPr>
            <a:lvl7pPr algn="l" rtl="0" marR="0" indent="0" marL="2743200">
              <a:defRPr/>
            </a:lvl7pPr>
            <a:lvl8pPr algn="l" rtl="0" marR="0" indent="0" marL="3200400">
              <a:defRPr/>
            </a:lvl8pPr>
            <a:lvl9pPr algn="l" rtl="0" marR="0" indent="0" marL="3657600">
              <a:defRPr/>
            </a:lvl9pPr>
          </a:lstStyle>
          <a:p/>
        </p:txBody>
      </p:sp>
      <p:sp>
        <p:nvSpPr>
          <p:cNvPr id="53" name="Shape 53"/>
          <p:cNvSpPr txBox="1"/>
          <p:nvPr>
            <p:ph idx="11" type="ftr"/>
          </p:nvPr>
        </p:nvSpPr>
        <p:spPr>
          <a:xfrm>
            <a:off y="6154739" x="2468880"/>
            <a:ext cy="365125" cx="137160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marR="0" indent="0" marL="0">
              <a:defRPr/>
            </a:lvl1pPr>
            <a:lvl2pPr algn="l" rtl="0" marR="0" indent="0" marL="457200">
              <a:defRPr/>
            </a:lvl2pPr>
            <a:lvl3pPr algn="l" rtl="0" marR="0" indent="0" marL="914400">
              <a:defRPr/>
            </a:lvl3pPr>
            <a:lvl4pPr algn="l" rtl="0" marR="0" indent="0" marL="1371600">
              <a:defRPr/>
            </a:lvl4pPr>
            <a:lvl5pPr algn="l" rtl="0" marR="0" indent="0" marL="1828800">
              <a:defRPr/>
            </a:lvl5pPr>
            <a:lvl6pPr algn="l" rtl="0" marR="0" indent="0" marL="2286000">
              <a:defRPr/>
            </a:lvl6pPr>
            <a:lvl7pPr algn="l" rtl="0" marR="0" indent="0" marL="2743200">
              <a:defRPr/>
            </a:lvl7pPr>
            <a:lvl8pPr algn="l" rtl="0" marR="0" indent="0" marL="3200400">
              <a:defRPr/>
            </a:lvl8pPr>
            <a:lvl9pPr algn="l" rtl="0" marR="0" indent="0" marL="3657600"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54" name="Shape 5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5" name="Shape 55"/>
          <p:cNvSpPr txBox="1"/>
          <p:nvPr>
            <p:ph type="title"/>
          </p:nvPr>
        </p:nvSpPr>
        <p:spPr>
          <a:xfrm>
            <a:off y="4876800" x="2331719"/>
            <a:ext cy="914400" cx="22631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l" rtl="0">
              <a:spcBef>
                <a:spcPts val="0"/>
              </a:spcBef>
              <a:buClr>
                <a:schemeClr val="lt1"/>
              </a:buClr>
              <a:buFont typeface="Times New Roman"/>
              <a:buNone/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/>
        </p:txBody>
      </p:sp>
      <p:sp>
        <p:nvSpPr>
          <p:cNvPr id="56" name="Shape 56"/>
          <p:cNvSpPr txBox="1"/>
          <p:nvPr>
            <p:ph idx="10" type="dt"/>
          </p:nvPr>
        </p:nvSpPr>
        <p:spPr>
          <a:xfrm>
            <a:off y="6154739" x="18516600"/>
            <a:ext cy="365125" cx="64007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r" rtl="0" marR="0" indent="0" marL="0">
              <a:defRPr/>
            </a:lvl1pPr>
            <a:lvl2pPr algn="l" rtl="0" marR="0" indent="0" marL="457200">
              <a:defRPr/>
            </a:lvl2pPr>
            <a:lvl3pPr algn="l" rtl="0" marR="0" indent="0" marL="914400">
              <a:defRPr/>
            </a:lvl3pPr>
            <a:lvl4pPr algn="l" rtl="0" marR="0" indent="0" marL="1371600">
              <a:defRPr/>
            </a:lvl4pPr>
            <a:lvl5pPr algn="l" rtl="0" marR="0" indent="0" marL="1828800">
              <a:defRPr/>
            </a:lvl5pPr>
            <a:lvl6pPr algn="l" rtl="0" marR="0" indent="0" marL="2286000">
              <a:defRPr/>
            </a:lvl6pPr>
            <a:lvl7pPr algn="l" rtl="0" marR="0" indent="0" marL="2743200">
              <a:defRPr/>
            </a:lvl7pPr>
            <a:lvl8pPr algn="l" rtl="0" marR="0" indent="0" marL="3200400">
              <a:defRPr/>
            </a:lvl8pPr>
            <a:lvl9pPr algn="l" rtl="0" marR="0" indent="0" marL="3657600">
              <a:defRPr/>
            </a:lvl9pPr>
          </a:lstStyle>
          <a:p/>
        </p:txBody>
      </p:sp>
      <p:sp>
        <p:nvSpPr>
          <p:cNvPr id="57" name="Shape 57"/>
          <p:cNvSpPr txBox="1"/>
          <p:nvPr>
            <p:ph idx="12" type="sldNum"/>
          </p:nvPr>
        </p:nvSpPr>
        <p:spPr>
          <a:xfrm>
            <a:off y="5842000" x="2468880"/>
            <a:ext cy="304799" cx="64007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l" rtl="0" marR="0" indent="0" marL="0">
              <a:defRPr/>
            </a:lvl1pPr>
            <a:lvl2pPr algn="l" rtl="0" marR="0" indent="0" marL="457200">
              <a:defRPr/>
            </a:lvl2pPr>
            <a:lvl3pPr algn="l" rtl="0" marR="0" indent="0" marL="914400">
              <a:defRPr/>
            </a:lvl3pPr>
            <a:lvl4pPr algn="l" rtl="0" marR="0" indent="0" marL="1371600">
              <a:defRPr/>
            </a:lvl4pPr>
            <a:lvl5pPr algn="l" rtl="0" marR="0" indent="0" marL="1828800">
              <a:defRPr/>
            </a:lvl5pPr>
            <a:lvl6pPr algn="l" rtl="0" marR="0" indent="0" marL="2286000">
              <a:defRPr/>
            </a:lvl6pPr>
            <a:lvl7pPr algn="l" rtl="0" marR="0" indent="0" marL="2743200">
              <a:defRPr/>
            </a:lvl7pPr>
            <a:lvl8pPr algn="l" rtl="0" marR="0" indent="0" marL="3200400">
              <a:defRPr/>
            </a:lvl8pPr>
            <a:lvl9pPr algn="l" rtl="0" marR="0" indent="0" marL="3657600">
              <a:defRPr/>
            </a:lvl9pPr>
          </a:lstStyle>
          <a:p/>
        </p:txBody>
      </p:sp>
      <p:sp>
        <p:nvSpPr>
          <p:cNvPr id="58" name="Shape 58"/>
          <p:cNvSpPr txBox="1"/>
          <p:nvPr>
            <p:ph idx="11" type="ftr"/>
          </p:nvPr>
        </p:nvSpPr>
        <p:spPr>
          <a:xfrm>
            <a:off y="6154739" x="2468880"/>
            <a:ext cy="365125" cx="137160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marR="0" indent="0" marL="0">
              <a:defRPr/>
            </a:lvl1pPr>
            <a:lvl2pPr algn="l" rtl="0" marR="0" indent="0" marL="457200">
              <a:defRPr/>
            </a:lvl2pPr>
            <a:lvl3pPr algn="l" rtl="0" marR="0" indent="0" marL="914400">
              <a:defRPr/>
            </a:lvl3pPr>
            <a:lvl4pPr algn="l" rtl="0" marR="0" indent="0" marL="1371600">
              <a:defRPr/>
            </a:lvl4pPr>
            <a:lvl5pPr algn="l" rtl="0" marR="0" indent="0" marL="1828800">
              <a:defRPr/>
            </a:lvl5pPr>
            <a:lvl6pPr algn="l" rtl="0" marR="0" indent="0" marL="2286000">
              <a:defRPr/>
            </a:lvl6pPr>
            <a:lvl7pPr algn="l" rtl="0" marR="0" indent="0" marL="2743200">
              <a:defRPr/>
            </a:lvl7pPr>
            <a:lvl8pPr algn="l" rtl="0" marR="0" indent="0" marL="3200400">
              <a:defRPr/>
            </a:lvl8pPr>
            <a:lvl9pPr algn="l" rtl="0" marR="0" indent="0" marL="3657600"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59" name="Shape 5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0" name="Shape 60"/>
          <p:cNvSpPr txBox="1"/>
          <p:nvPr>
            <p:ph idx="10" type="dt"/>
          </p:nvPr>
        </p:nvSpPr>
        <p:spPr>
          <a:xfrm>
            <a:off y="6154739" x="18516600"/>
            <a:ext cy="365125" cx="64007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r" rtl="0" marR="0" indent="0" marL="0">
              <a:defRPr/>
            </a:lvl1pPr>
            <a:lvl2pPr algn="l" rtl="0" marR="0" indent="0" marL="457200">
              <a:defRPr/>
            </a:lvl2pPr>
            <a:lvl3pPr algn="l" rtl="0" marR="0" indent="0" marL="914400">
              <a:defRPr/>
            </a:lvl3pPr>
            <a:lvl4pPr algn="l" rtl="0" marR="0" indent="0" marL="1371600">
              <a:defRPr/>
            </a:lvl4pPr>
            <a:lvl5pPr algn="l" rtl="0" marR="0" indent="0" marL="1828800">
              <a:defRPr/>
            </a:lvl5pPr>
            <a:lvl6pPr algn="l" rtl="0" marR="0" indent="0" marL="2286000">
              <a:defRPr/>
            </a:lvl6pPr>
            <a:lvl7pPr algn="l" rtl="0" marR="0" indent="0" marL="2743200">
              <a:defRPr/>
            </a:lvl7pPr>
            <a:lvl8pPr algn="l" rtl="0" marR="0" indent="0" marL="3200400">
              <a:defRPr/>
            </a:lvl8pPr>
            <a:lvl9pPr algn="l" rtl="0" marR="0" indent="0" marL="3657600">
              <a:defRPr/>
            </a:lvl9pPr>
          </a:lstStyle>
          <a:p/>
        </p:txBody>
      </p:sp>
      <p:sp>
        <p:nvSpPr>
          <p:cNvPr id="61" name="Shape 61"/>
          <p:cNvSpPr txBox="1"/>
          <p:nvPr>
            <p:ph idx="12" type="sldNum"/>
          </p:nvPr>
        </p:nvSpPr>
        <p:spPr>
          <a:xfrm>
            <a:off y="5842000" x="2468880"/>
            <a:ext cy="304799" cx="64007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l" rtl="0" marR="0" indent="0" marL="0">
              <a:defRPr/>
            </a:lvl1pPr>
            <a:lvl2pPr algn="l" rtl="0" marR="0" indent="0" marL="457200">
              <a:defRPr/>
            </a:lvl2pPr>
            <a:lvl3pPr algn="l" rtl="0" marR="0" indent="0" marL="914400">
              <a:defRPr/>
            </a:lvl3pPr>
            <a:lvl4pPr algn="l" rtl="0" marR="0" indent="0" marL="1371600">
              <a:defRPr/>
            </a:lvl4pPr>
            <a:lvl5pPr algn="l" rtl="0" marR="0" indent="0" marL="1828800">
              <a:defRPr/>
            </a:lvl5pPr>
            <a:lvl6pPr algn="l" rtl="0" marR="0" indent="0" marL="2286000">
              <a:defRPr/>
            </a:lvl6pPr>
            <a:lvl7pPr algn="l" rtl="0" marR="0" indent="0" marL="2743200">
              <a:defRPr/>
            </a:lvl7pPr>
            <a:lvl8pPr algn="l" rtl="0" marR="0" indent="0" marL="3200400">
              <a:defRPr/>
            </a:lvl8pPr>
            <a:lvl9pPr algn="l" rtl="0" marR="0" indent="0" marL="3657600">
              <a:defRPr/>
            </a:lvl9pPr>
          </a:lstStyle>
          <a:p/>
        </p:txBody>
      </p:sp>
      <p:sp>
        <p:nvSpPr>
          <p:cNvPr id="62" name="Shape 62"/>
          <p:cNvSpPr txBox="1"/>
          <p:nvPr>
            <p:ph idx="11" type="ftr"/>
          </p:nvPr>
        </p:nvSpPr>
        <p:spPr>
          <a:xfrm>
            <a:off y="6154739" x="2468880"/>
            <a:ext cy="365125" cx="137160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marR="0" indent="0" marL="0">
              <a:defRPr/>
            </a:lvl1pPr>
            <a:lvl2pPr algn="l" rtl="0" marR="0" indent="0" marL="457200">
              <a:defRPr/>
            </a:lvl2pPr>
            <a:lvl3pPr algn="l" rtl="0" marR="0" indent="0" marL="914400">
              <a:defRPr/>
            </a:lvl3pPr>
            <a:lvl4pPr algn="l" rtl="0" marR="0" indent="0" marL="1371600">
              <a:defRPr/>
            </a:lvl4pPr>
            <a:lvl5pPr algn="l" rtl="0" marR="0" indent="0" marL="1828800">
              <a:defRPr/>
            </a:lvl5pPr>
            <a:lvl6pPr algn="l" rtl="0" marR="0" indent="0" marL="2286000">
              <a:defRPr/>
            </a:lvl6pPr>
            <a:lvl7pPr algn="l" rtl="0" marR="0" indent="0" marL="2743200">
              <a:defRPr/>
            </a:lvl7pPr>
            <a:lvl8pPr algn="l" rtl="0" marR="0" indent="0" marL="3200400">
              <a:defRPr/>
            </a:lvl8pPr>
            <a:lvl9pPr algn="l" rtl="0" marR="0" indent="0" marL="3657600">
              <a:defRPr/>
            </a:lvl9pPr>
          </a:lstStyle>
          <a:p/>
        </p:txBody>
      </p:sp>
      <p:cxnSp>
        <p:nvCxnSpPr>
          <p:cNvPr id="63" name="Shape 63"/>
          <p:cNvCxnSpPr/>
          <p:nvPr/>
        </p:nvCxnSpPr>
        <p:spPr>
          <a:xfrm>
            <a:off y="905600" x="8973450"/>
            <a:ext cy="4988999" cx="0"/>
          </a:xfrm>
          <a:prstGeom prst="straightConnector1">
            <a:avLst/>
          </a:prstGeom>
          <a:noFill/>
          <a:ln w="22225" cap="flat">
            <a:solidFill>
              <a:srgbClr val="DF7366"/>
            </a:solidFill>
            <a:prstDash val="solid"/>
            <a:round/>
            <a:headEnd w="med" len="med" type="none"/>
            <a:tailEnd w="med" len="med" type="none"/>
          </a:ln>
        </p:spPr>
      </p:cxnSp>
      <p:cxnSp>
        <p:nvCxnSpPr>
          <p:cNvPr id="64" name="Shape 64"/>
          <p:cNvCxnSpPr/>
          <p:nvPr/>
        </p:nvCxnSpPr>
        <p:spPr>
          <a:xfrm>
            <a:off y="4815935" x="8821050"/>
            <a:ext cy="2042100" cx="0"/>
          </a:xfrm>
          <a:prstGeom prst="straightConnector1">
            <a:avLst/>
          </a:prstGeom>
          <a:noFill/>
          <a:ln w="22225" cap="flat">
            <a:solidFill>
              <a:srgbClr val="DF7366"/>
            </a:solidFill>
            <a:prstDash val="solid"/>
            <a:round/>
            <a:headEnd w="med" len="med" type="none"/>
            <a:tailEnd w="med" len="med" type="none"/>
          </a:ln>
        </p:spPr>
      </p:cxnSp>
      <p:cxnSp>
        <p:nvCxnSpPr>
          <p:cNvPr id="65" name="Shape 65"/>
          <p:cNvCxnSpPr/>
          <p:nvPr/>
        </p:nvCxnSpPr>
        <p:spPr>
          <a:xfrm>
            <a:off y="-14" x="9144000"/>
            <a:ext cy="2042100" cx="0"/>
          </a:xfrm>
          <a:prstGeom prst="straightConnector1">
            <a:avLst/>
          </a:prstGeom>
          <a:noFill/>
          <a:ln w="22225" cap="flat">
            <a:solidFill>
              <a:srgbClr val="DF7366"/>
            </a:solidFill>
            <a:prstDash val="solid"/>
            <a:round/>
            <a:headEnd w="med" len="med" type="none"/>
            <a:tailEnd w="med" len="med" type="none"/>
          </a:ln>
        </p:spPr>
      </p:cxnSp>
      <p:cxnSp>
        <p:nvCxnSpPr>
          <p:cNvPr id="66" name="Shape 66"/>
          <p:cNvCxnSpPr/>
          <p:nvPr/>
        </p:nvCxnSpPr>
        <p:spPr>
          <a:xfrm>
            <a:off y="905600" x="18440400"/>
            <a:ext cy="4988999" cx="0"/>
          </a:xfrm>
          <a:prstGeom prst="straightConnector1">
            <a:avLst/>
          </a:prstGeom>
          <a:noFill/>
          <a:ln w="22225" cap="flat">
            <a:solidFill>
              <a:srgbClr val="DF7366"/>
            </a:solidFill>
            <a:prstDash val="solid"/>
            <a:round/>
            <a:headEnd w="med" len="med" type="none"/>
            <a:tailEnd w="med" len="med" type="none"/>
          </a:ln>
        </p:spPr>
      </p:cxnSp>
      <p:cxnSp>
        <p:nvCxnSpPr>
          <p:cNvPr id="67" name="Shape 67"/>
          <p:cNvCxnSpPr/>
          <p:nvPr/>
        </p:nvCxnSpPr>
        <p:spPr>
          <a:xfrm>
            <a:off y="10" x="18288000"/>
            <a:ext cy="2042100" cx="0"/>
          </a:xfrm>
          <a:prstGeom prst="straightConnector1">
            <a:avLst/>
          </a:prstGeom>
          <a:noFill/>
          <a:ln w="22225" cap="flat">
            <a:solidFill>
              <a:srgbClr val="DF7366"/>
            </a:solidFill>
            <a:prstDash val="solid"/>
            <a:round/>
            <a:headEnd w="med" len="med" type="none"/>
            <a:tailEnd w="med" len="med" type="none"/>
          </a:ln>
        </p:spPr>
      </p:cxnSp>
      <p:cxnSp>
        <p:nvCxnSpPr>
          <p:cNvPr id="68" name="Shape 68"/>
          <p:cNvCxnSpPr/>
          <p:nvPr/>
        </p:nvCxnSpPr>
        <p:spPr>
          <a:xfrm>
            <a:off y="4815935" x="18610950"/>
            <a:ext cy="2042100" cx="0"/>
          </a:xfrm>
          <a:prstGeom prst="straightConnector1">
            <a:avLst/>
          </a:prstGeom>
          <a:noFill/>
          <a:ln w="22225" cap="flat">
            <a:solidFill>
              <a:srgbClr val="DF7366"/>
            </a:solidFill>
            <a:prstDash val="solid"/>
            <a:round/>
            <a:headEnd w="med" len="med" type="none"/>
            <a:tailEnd w="med" len="med" type="none"/>
          </a:ln>
        </p:spPr>
      </p:cxn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Tx">
  <p:cSld name="Content with Caption">
    <p:spTree>
      <p:nvGrpSpPr>
        <p:cNvPr id="69" name="Shape 6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0" name="Shape 70"/>
          <p:cNvSpPr txBox="1"/>
          <p:nvPr/>
        </p:nvSpPr>
        <p:spPr>
          <a:xfrm>
            <a:off y="1774588" x="15986759"/>
            <a:ext cy="1231106" cx="1371599"/>
          </a:xfrm>
          <a:prstGeom prst="rect">
            <a:avLst/>
          </a:prstGeom>
          <a:noFill/>
          <a:ln>
            <a:noFill/>
          </a:ln>
        </p:spPr>
        <p:txBody>
          <a:bodyPr bIns="0" rIns="0" lIns="0" tIns="0" anchor="t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strike="noStrike" u="none" b="0" cap="none" baseline="0" sz="8000" lang="en-US" i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{</a:t>
            </a:r>
          </a:p>
        </p:txBody>
      </p:sp>
      <p:sp>
        <p:nvSpPr>
          <p:cNvPr id="71" name="Shape 71"/>
          <p:cNvSpPr txBox="1"/>
          <p:nvPr>
            <p:ph idx="1" type="body"/>
          </p:nvPr>
        </p:nvSpPr>
        <p:spPr>
          <a:xfrm>
            <a:off y="685800" x="2514600"/>
            <a:ext cy="3429000" cx="130302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/>
        </p:txBody>
      </p:sp>
      <p:sp>
        <p:nvSpPr>
          <p:cNvPr id="72" name="Shape 72"/>
          <p:cNvSpPr txBox="1"/>
          <p:nvPr>
            <p:ph idx="2" type="body"/>
          </p:nvPr>
        </p:nvSpPr>
        <p:spPr>
          <a:xfrm>
            <a:off y="685800" x="17145000"/>
            <a:ext cy="3429000" cx="7772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rtl="0" indent="0" marL="0">
              <a:buFont typeface="Times New Roman"/>
              <a:buNone/>
              <a:defRPr/>
            </a:lvl1pPr>
            <a:lvl2pPr rtl="0" indent="0" marL="457200">
              <a:buFont typeface="Times New Roman"/>
              <a:buNone/>
              <a:defRPr/>
            </a:lvl2pPr>
            <a:lvl3pPr rtl="0" indent="0" marL="914400">
              <a:buFont typeface="Times New Roman"/>
              <a:buNone/>
              <a:defRPr/>
            </a:lvl3pPr>
            <a:lvl4pPr rtl="0" indent="0" marL="1371600">
              <a:buFont typeface="Times New Roman"/>
              <a:buNone/>
              <a:defRPr/>
            </a:lvl4pPr>
            <a:lvl5pPr rtl="0" indent="0" marL="1828800">
              <a:buFont typeface="Times New Roman"/>
              <a:buNone/>
              <a:defRPr/>
            </a:lvl5pPr>
            <a:lvl6pPr rtl="0" indent="0" marL="2286000">
              <a:buFont typeface="Times New Roman"/>
              <a:buNone/>
              <a:defRPr/>
            </a:lvl6pPr>
            <a:lvl7pPr rtl="0" indent="0" marL="2743200">
              <a:buFont typeface="Times New Roman"/>
              <a:buNone/>
              <a:defRPr/>
            </a:lvl7pPr>
            <a:lvl8pPr rtl="0" indent="0" marL="3200400">
              <a:buFont typeface="Times New Roman"/>
              <a:buNone/>
              <a:defRPr/>
            </a:lvl8pPr>
            <a:lvl9pPr rtl="0" indent="0" marL="3657600">
              <a:buFont typeface="Times New Roman"/>
              <a:buNone/>
              <a:defRPr/>
            </a:lvl9pPr>
          </a:lstStyle>
          <a:p/>
        </p:txBody>
      </p:sp>
      <p:sp>
        <p:nvSpPr>
          <p:cNvPr id="73" name="Shape 73"/>
          <p:cNvSpPr txBox="1"/>
          <p:nvPr>
            <p:ph idx="10" type="dt"/>
          </p:nvPr>
        </p:nvSpPr>
        <p:spPr>
          <a:xfrm>
            <a:off y="6154739" x="18516600"/>
            <a:ext cy="365125" cx="64007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r" rtl="0" marR="0" indent="0" marL="0">
              <a:defRPr/>
            </a:lvl1pPr>
            <a:lvl2pPr algn="l" rtl="0" marR="0" indent="0" marL="457200">
              <a:defRPr/>
            </a:lvl2pPr>
            <a:lvl3pPr algn="l" rtl="0" marR="0" indent="0" marL="914400">
              <a:defRPr/>
            </a:lvl3pPr>
            <a:lvl4pPr algn="l" rtl="0" marR="0" indent="0" marL="1371600">
              <a:defRPr/>
            </a:lvl4pPr>
            <a:lvl5pPr algn="l" rtl="0" marR="0" indent="0" marL="1828800">
              <a:defRPr/>
            </a:lvl5pPr>
            <a:lvl6pPr algn="l" rtl="0" marR="0" indent="0" marL="2286000">
              <a:defRPr/>
            </a:lvl6pPr>
            <a:lvl7pPr algn="l" rtl="0" marR="0" indent="0" marL="2743200">
              <a:defRPr/>
            </a:lvl7pPr>
            <a:lvl8pPr algn="l" rtl="0" marR="0" indent="0" marL="3200400">
              <a:defRPr/>
            </a:lvl8pPr>
            <a:lvl9pPr algn="l" rtl="0" marR="0" indent="0" marL="3657600">
              <a:defRPr/>
            </a:lvl9pPr>
          </a:lstStyle>
          <a:p/>
        </p:txBody>
      </p:sp>
      <p:sp>
        <p:nvSpPr>
          <p:cNvPr id="74" name="Shape 74"/>
          <p:cNvSpPr txBox="1"/>
          <p:nvPr>
            <p:ph idx="12" type="sldNum"/>
          </p:nvPr>
        </p:nvSpPr>
        <p:spPr>
          <a:xfrm>
            <a:off y="5842000" x="2468880"/>
            <a:ext cy="304799" cx="64007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l" rtl="0" marR="0" indent="0" marL="0">
              <a:defRPr/>
            </a:lvl1pPr>
            <a:lvl2pPr algn="l" rtl="0" marR="0" indent="0" marL="457200">
              <a:defRPr/>
            </a:lvl2pPr>
            <a:lvl3pPr algn="l" rtl="0" marR="0" indent="0" marL="914400">
              <a:defRPr/>
            </a:lvl3pPr>
            <a:lvl4pPr algn="l" rtl="0" marR="0" indent="0" marL="1371600">
              <a:defRPr/>
            </a:lvl4pPr>
            <a:lvl5pPr algn="l" rtl="0" marR="0" indent="0" marL="1828800">
              <a:defRPr/>
            </a:lvl5pPr>
            <a:lvl6pPr algn="l" rtl="0" marR="0" indent="0" marL="2286000">
              <a:defRPr/>
            </a:lvl6pPr>
            <a:lvl7pPr algn="l" rtl="0" marR="0" indent="0" marL="2743200">
              <a:defRPr/>
            </a:lvl7pPr>
            <a:lvl8pPr algn="l" rtl="0" marR="0" indent="0" marL="3200400">
              <a:defRPr/>
            </a:lvl8pPr>
            <a:lvl9pPr algn="l" rtl="0" marR="0" indent="0" marL="3657600">
              <a:defRPr/>
            </a:lvl9pPr>
          </a:lstStyle>
          <a:p/>
        </p:txBody>
      </p:sp>
      <p:sp>
        <p:nvSpPr>
          <p:cNvPr id="75" name="Shape 75"/>
          <p:cNvSpPr txBox="1"/>
          <p:nvPr>
            <p:ph idx="11" type="ftr"/>
          </p:nvPr>
        </p:nvSpPr>
        <p:spPr>
          <a:xfrm>
            <a:off y="6154739" x="2468880"/>
            <a:ext cy="365125" cx="137160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marR="0" indent="0" marL="0">
              <a:defRPr/>
            </a:lvl1pPr>
            <a:lvl2pPr algn="l" rtl="0" marR="0" indent="0" marL="457200">
              <a:defRPr/>
            </a:lvl2pPr>
            <a:lvl3pPr algn="l" rtl="0" marR="0" indent="0" marL="914400">
              <a:defRPr/>
            </a:lvl3pPr>
            <a:lvl4pPr algn="l" rtl="0" marR="0" indent="0" marL="1371600">
              <a:defRPr/>
            </a:lvl4pPr>
            <a:lvl5pPr algn="l" rtl="0" marR="0" indent="0" marL="1828800">
              <a:defRPr/>
            </a:lvl5pPr>
            <a:lvl6pPr algn="l" rtl="0" marR="0" indent="0" marL="2286000">
              <a:defRPr/>
            </a:lvl6pPr>
            <a:lvl7pPr algn="l" rtl="0" marR="0" indent="0" marL="2743200">
              <a:defRPr/>
            </a:lvl7pPr>
            <a:lvl8pPr algn="l" rtl="0" marR="0" indent="0" marL="3200400">
              <a:defRPr/>
            </a:lvl8pPr>
            <a:lvl9pPr algn="l" rtl="0" marR="0" indent="0" marL="3657600">
              <a:defRPr/>
            </a:lvl9pPr>
          </a:lstStyle>
          <a:p/>
        </p:txBody>
      </p:sp>
      <p:sp>
        <p:nvSpPr>
          <p:cNvPr id="76" name="Shape 76"/>
          <p:cNvSpPr txBox="1"/>
          <p:nvPr>
            <p:ph type="title"/>
          </p:nvPr>
        </p:nvSpPr>
        <p:spPr>
          <a:xfrm>
            <a:off y="4876800" x="2331719"/>
            <a:ext cy="914400" cx="22631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l" rtl="0">
              <a:spcBef>
                <a:spcPts val="0"/>
              </a:spcBef>
              <a:buClr>
                <a:schemeClr val="lt1"/>
              </a:buClr>
              <a:buFont typeface="Times New Roman"/>
              <a:buNone/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picTx">
  <p:cSld name="Picture with Caption">
    <p:spTree>
      <p:nvGrpSpPr>
        <p:cNvPr id="77" name="Shape 7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8" name="Shape 78"/>
          <p:cNvSpPr/>
          <p:nvPr>
            <p:ph idx="2" type="pic"/>
          </p:nvPr>
        </p:nvSpPr>
        <p:spPr>
          <a:xfrm>
            <a:off y="612775" x="3657600"/>
            <a:ext cy="2546984" cx="20116799"/>
          </a:xfrm>
          <a:prstGeom prst="rect">
            <a:avLst/>
          </a:prstGeom>
          <a:noFill/>
          <a:ln>
            <a:noFill/>
          </a:ln>
        </p:spPr>
      </p:sp>
      <p:sp>
        <p:nvSpPr>
          <p:cNvPr id="79" name="Shape 79"/>
          <p:cNvSpPr txBox="1"/>
          <p:nvPr>
            <p:ph idx="1" type="body"/>
          </p:nvPr>
        </p:nvSpPr>
        <p:spPr>
          <a:xfrm>
            <a:off y="3453046" x="8229600"/>
            <a:ext cy="720804" cx="15087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rtl="0" indent="0" marL="0">
              <a:buFont typeface="Times New Roman"/>
              <a:buNone/>
              <a:defRPr/>
            </a:lvl1pPr>
            <a:lvl2pPr rtl="0" indent="0" marL="457200">
              <a:buFont typeface="Times New Roman"/>
              <a:buNone/>
              <a:defRPr/>
            </a:lvl2pPr>
            <a:lvl3pPr rtl="0" indent="0" marL="914400">
              <a:buFont typeface="Times New Roman"/>
              <a:buNone/>
              <a:defRPr/>
            </a:lvl3pPr>
            <a:lvl4pPr rtl="0" indent="0" marL="1371600">
              <a:buFont typeface="Times New Roman"/>
              <a:buNone/>
              <a:defRPr/>
            </a:lvl4pPr>
            <a:lvl5pPr rtl="0" indent="0" marL="1828800">
              <a:buFont typeface="Times New Roman"/>
              <a:buNone/>
              <a:defRPr/>
            </a:lvl5pPr>
            <a:lvl6pPr rtl="0" indent="0" marL="2286000">
              <a:buFont typeface="Times New Roman"/>
              <a:buNone/>
              <a:defRPr/>
            </a:lvl6pPr>
            <a:lvl7pPr rtl="0" indent="0" marL="2743200">
              <a:buFont typeface="Times New Roman"/>
              <a:buNone/>
              <a:defRPr/>
            </a:lvl7pPr>
            <a:lvl8pPr rtl="0" indent="0" marL="3200400">
              <a:buFont typeface="Times New Roman"/>
              <a:buNone/>
              <a:defRPr/>
            </a:lvl8pPr>
            <a:lvl9pPr rtl="0" indent="0" marL="3657600">
              <a:buFont typeface="Times New Roman"/>
              <a:buNone/>
              <a:defRPr/>
            </a:lvl9pPr>
          </a:lstStyle>
          <a:p/>
        </p:txBody>
      </p:sp>
      <p:sp>
        <p:nvSpPr>
          <p:cNvPr id="80" name="Shape 80"/>
          <p:cNvSpPr txBox="1"/>
          <p:nvPr/>
        </p:nvSpPr>
        <p:spPr>
          <a:xfrm>
            <a:off y="3331464" x="7306056"/>
            <a:ext cy="923329" cx="1371599"/>
          </a:xfrm>
          <a:prstGeom prst="rect">
            <a:avLst/>
          </a:prstGeom>
          <a:noFill/>
          <a:ln>
            <a:noFill/>
          </a:ln>
        </p:spPr>
        <p:txBody>
          <a:bodyPr bIns="0" rIns="0" lIns="0" tIns="0" anchor="t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strike="noStrike" u="none" b="0" cap="none" baseline="0" sz="6000" lang="en-US" i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{</a:t>
            </a:r>
          </a:p>
        </p:txBody>
      </p:sp>
      <p:sp>
        <p:nvSpPr>
          <p:cNvPr id="81" name="Shape 81"/>
          <p:cNvSpPr txBox="1"/>
          <p:nvPr>
            <p:ph type="title"/>
          </p:nvPr>
        </p:nvSpPr>
        <p:spPr>
          <a:xfrm>
            <a:off y="4876800" x="2331719"/>
            <a:ext cy="914400" cx="22631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l" rtl="0">
              <a:spcBef>
                <a:spcPts val="0"/>
              </a:spcBef>
              <a:buClr>
                <a:schemeClr val="lt1"/>
              </a:buClr>
              <a:buFont typeface="Times New Roman"/>
              <a:buNone/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/>
        </p:txBody>
      </p:sp>
      <p:sp>
        <p:nvSpPr>
          <p:cNvPr id="82" name="Shape 82"/>
          <p:cNvSpPr txBox="1"/>
          <p:nvPr>
            <p:ph idx="10" type="dt"/>
          </p:nvPr>
        </p:nvSpPr>
        <p:spPr>
          <a:xfrm>
            <a:off y="6154739" x="18516600"/>
            <a:ext cy="365125" cx="64007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r" rtl="0" marR="0" indent="0" marL="0">
              <a:defRPr/>
            </a:lvl1pPr>
            <a:lvl2pPr algn="l" rtl="0" marR="0" indent="0" marL="457200">
              <a:defRPr/>
            </a:lvl2pPr>
            <a:lvl3pPr algn="l" rtl="0" marR="0" indent="0" marL="914400">
              <a:defRPr/>
            </a:lvl3pPr>
            <a:lvl4pPr algn="l" rtl="0" marR="0" indent="0" marL="1371600">
              <a:defRPr/>
            </a:lvl4pPr>
            <a:lvl5pPr algn="l" rtl="0" marR="0" indent="0" marL="1828800">
              <a:defRPr/>
            </a:lvl5pPr>
            <a:lvl6pPr algn="l" rtl="0" marR="0" indent="0" marL="2286000">
              <a:defRPr/>
            </a:lvl6pPr>
            <a:lvl7pPr algn="l" rtl="0" marR="0" indent="0" marL="2743200">
              <a:defRPr/>
            </a:lvl7pPr>
            <a:lvl8pPr algn="l" rtl="0" marR="0" indent="0" marL="3200400">
              <a:defRPr/>
            </a:lvl8pPr>
            <a:lvl9pPr algn="l" rtl="0" marR="0" indent="0" marL="3657600">
              <a:defRPr/>
            </a:lvl9pPr>
          </a:lstStyle>
          <a:p/>
        </p:txBody>
      </p:sp>
      <p:sp>
        <p:nvSpPr>
          <p:cNvPr id="83" name="Shape 83"/>
          <p:cNvSpPr txBox="1"/>
          <p:nvPr>
            <p:ph idx="12" type="sldNum"/>
          </p:nvPr>
        </p:nvSpPr>
        <p:spPr>
          <a:xfrm>
            <a:off y="5842000" x="2468880"/>
            <a:ext cy="304799" cx="64007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l" rtl="0" marR="0" indent="0" marL="0">
              <a:defRPr/>
            </a:lvl1pPr>
            <a:lvl2pPr algn="l" rtl="0" marR="0" indent="0" marL="457200">
              <a:defRPr/>
            </a:lvl2pPr>
            <a:lvl3pPr algn="l" rtl="0" marR="0" indent="0" marL="914400">
              <a:defRPr/>
            </a:lvl3pPr>
            <a:lvl4pPr algn="l" rtl="0" marR="0" indent="0" marL="1371600">
              <a:defRPr/>
            </a:lvl4pPr>
            <a:lvl5pPr algn="l" rtl="0" marR="0" indent="0" marL="1828800">
              <a:defRPr/>
            </a:lvl5pPr>
            <a:lvl6pPr algn="l" rtl="0" marR="0" indent="0" marL="2286000">
              <a:defRPr/>
            </a:lvl6pPr>
            <a:lvl7pPr algn="l" rtl="0" marR="0" indent="0" marL="2743200">
              <a:defRPr/>
            </a:lvl7pPr>
            <a:lvl8pPr algn="l" rtl="0" marR="0" indent="0" marL="3200400">
              <a:defRPr/>
            </a:lvl8pPr>
            <a:lvl9pPr algn="l" rtl="0" marR="0" indent="0" marL="3657600">
              <a:defRPr/>
            </a:lvl9pPr>
          </a:lstStyle>
          <a:p/>
        </p:txBody>
      </p:sp>
      <p:sp>
        <p:nvSpPr>
          <p:cNvPr id="84" name="Shape 84"/>
          <p:cNvSpPr txBox="1"/>
          <p:nvPr>
            <p:ph idx="11" type="ftr"/>
          </p:nvPr>
        </p:nvSpPr>
        <p:spPr>
          <a:xfrm>
            <a:off y="6154739" x="2468880"/>
            <a:ext cy="365125" cx="137160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marR="0" indent="0" marL="0">
              <a:defRPr/>
            </a:lvl1pPr>
            <a:lvl2pPr algn="l" rtl="0" marR="0" indent="0" marL="457200">
              <a:defRPr/>
            </a:lvl2pPr>
            <a:lvl3pPr algn="l" rtl="0" marR="0" indent="0" marL="914400">
              <a:defRPr/>
            </a:lvl3pPr>
            <a:lvl4pPr algn="l" rtl="0" marR="0" indent="0" marL="1371600">
              <a:defRPr/>
            </a:lvl4pPr>
            <a:lvl5pPr algn="l" rtl="0" marR="0" indent="0" marL="1828800">
              <a:defRPr/>
            </a:lvl5pPr>
            <a:lvl6pPr algn="l" rtl="0" marR="0" indent="0" marL="2286000">
              <a:defRPr/>
            </a:lvl6pPr>
            <a:lvl7pPr algn="l" rtl="0" marR="0" indent="0" marL="2743200">
              <a:defRPr/>
            </a:lvl7pPr>
            <a:lvl8pPr algn="l" rtl="0" marR="0" indent="0" marL="3200400">
              <a:defRPr/>
            </a:lvl8pPr>
            <a:lvl9pPr algn="l" rtl="0" marR="0" indent="0" marL="3657600"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Target="../theme/theme3.xml" Type="http://schemas.openxmlformats.org/officeDocument/2006/relationships/theme" Id="rId12"/><Relationship Target="../slideLayouts/slideLayout2.xml" Type="http://schemas.openxmlformats.org/officeDocument/2006/relationships/slideLayout" Id="rId2"/><Relationship Target="../slideLayouts/slideLayout1.xml" Type="http://schemas.openxmlformats.org/officeDocument/2006/relationships/slideLayout" Id="rId1"/><Relationship Target="../slideLayouts/slideLayout10.xml" Type="http://schemas.openxmlformats.org/officeDocument/2006/relationships/slideLayout" Id="rId10"/><Relationship Target="../slideLayouts/slideLayout4.xml" Type="http://schemas.openxmlformats.org/officeDocument/2006/relationships/slideLayout" Id="rId4"/><Relationship Target="../slideLayouts/slideLayout11.xml" Type="http://schemas.openxmlformats.org/officeDocument/2006/relationships/slideLayout" Id="rId11"/><Relationship Target="../slideLayouts/slideLayout3.xml" Type="http://schemas.openxmlformats.org/officeDocument/2006/relationships/slideLayout" Id="rId3"/><Relationship Target="../slideLayouts/slideLayout9.xml" Type="http://schemas.openxmlformats.org/officeDocument/2006/relationships/slideLayout" Id="rId9"/><Relationship Target="../slideLayouts/slideLayout6.xml" Type="http://schemas.openxmlformats.org/officeDocument/2006/relationships/slideLayout" Id="rId6"/><Relationship Target="../slideLayouts/slideLayout5.xml" Type="http://schemas.openxmlformats.org/officeDocument/2006/relationships/slideLayout" Id="rId5"/><Relationship Target="../slideLayouts/slideLayout8.xml" Type="http://schemas.openxmlformats.org/officeDocument/2006/relationships/slideLayout" Id="rId8"/><Relationship Target="../slideLayouts/slideLayout7.xml" Type="http://schemas.openxmlformats.org/officeDocument/2006/relationships/slideLayout" Id="rId7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2B252C"/>
        </a:solidFill>
      </p:bgPr>
    </p:bg>
    <p:spTree>
      <p:nvGrpSpPr>
        <p:cNvPr id="8" name="Shape 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" name="Shape 9"/>
          <p:cNvSpPr/>
          <p:nvPr/>
        </p:nvSpPr>
        <p:spPr>
          <a:xfrm>
            <a:off y="0" x="0"/>
            <a:ext cy="6858000" cx="27432000"/>
          </a:xfrm>
          <a:prstGeom prst="rect">
            <a:avLst/>
          </a:prstGeom>
          <a:gradFill>
            <a:gsLst>
              <a:gs pos="0">
                <a:srgbClr val="4F4651">
                  <a:alpha val="35686"/>
                </a:srgbClr>
              </a:gs>
              <a:gs pos="100000">
                <a:srgbClr val="242852">
                  <a:alpha val="9803"/>
                </a:srgbClr>
              </a:gs>
            </a:gsLst>
            <a:lin ang="5400000" scaled="0"/>
          </a:gra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sp>
        <p:nvSpPr>
          <p:cNvPr id="10" name="Shape 10"/>
          <p:cNvSpPr/>
          <p:nvPr/>
        </p:nvSpPr>
        <p:spPr>
          <a:xfrm rot="-1875725">
            <a:off y="1038441" x="4119662"/>
            <a:ext cy="5706986" cx="21721859"/>
          </a:xfrm>
          <a:prstGeom prst="ellipse">
            <a:avLst/>
          </a:prstGeom>
          <a:gradFill>
            <a:gsLst>
              <a:gs pos="0">
                <a:srgbClr val="C3BCC5">
                  <a:alpha val="6666"/>
                </a:srgbClr>
              </a:gs>
              <a:gs pos="58000">
                <a:srgbClr val="242852">
                  <a:alpha val="0"/>
                </a:srgbClr>
              </a:gs>
              <a:gs pos="100000">
                <a:srgbClr val="242852">
                  <a:alpha val="0"/>
                </a:srgbClr>
              </a:gs>
            </a:gsLst>
            <a:path path="circle">
              <a:fillToRect t="50%" b="50%" r="50%" l="50%"/>
            </a:path>
            <a:tileRect/>
          </a:gra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sp>
        <p:nvSpPr>
          <p:cNvPr id="11" name="Shape 11"/>
          <p:cNvSpPr/>
          <p:nvPr/>
        </p:nvSpPr>
        <p:spPr>
          <a:xfrm rot="-3943089">
            <a:off y="-3314583" x="4715838"/>
            <a:ext cy="13441376" cx="5538471"/>
          </a:xfrm>
          <a:prstGeom prst="ellipse">
            <a:avLst/>
          </a:prstGeom>
          <a:gradFill>
            <a:gsLst>
              <a:gs pos="0">
                <a:srgbClr val="C3BCC5">
                  <a:alpha val="7843"/>
                </a:srgbClr>
              </a:gs>
              <a:gs pos="58000">
                <a:srgbClr val="242852">
                  <a:alpha val="0"/>
                </a:srgbClr>
              </a:gs>
              <a:gs pos="100000">
                <a:srgbClr val="242852">
                  <a:alpha val="0"/>
                </a:srgbClr>
              </a:gs>
            </a:gsLst>
            <a:path path="circle">
              <a:fillToRect t="50%" b="50%" r="50%" l="50%"/>
            </a:path>
            <a:tileRect/>
          </a:gra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sp>
        <p:nvSpPr>
          <p:cNvPr id="12" name="Shape 12"/>
          <p:cNvSpPr/>
          <p:nvPr/>
        </p:nvSpPr>
        <p:spPr>
          <a:xfrm rot="-1875724">
            <a:off y="116854" x="9833865"/>
            <a:ext cy="4754756" cx="19438086"/>
          </a:xfrm>
          <a:prstGeom prst="ellipse">
            <a:avLst/>
          </a:prstGeom>
          <a:gradFill>
            <a:gsLst>
              <a:gs pos="0">
                <a:srgbClr val="C3BCC5">
                  <a:alpha val="7843"/>
                </a:srgbClr>
              </a:gs>
              <a:gs pos="58000">
                <a:srgbClr val="242852">
                  <a:alpha val="0"/>
                </a:srgbClr>
              </a:gs>
              <a:gs pos="100000">
                <a:srgbClr val="242852">
                  <a:alpha val="0"/>
                </a:srgbClr>
              </a:gs>
            </a:gsLst>
            <a:path path="circle">
              <a:fillToRect t="50%" b="50%" r="50%" l="50%"/>
            </a:path>
            <a:tileRect/>
          </a:gra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sp>
        <p:nvSpPr>
          <p:cNvPr id="13" name="Shape 13"/>
          <p:cNvSpPr txBox="1"/>
          <p:nvPr/>
        </p:nvSpPr>
        <p:spPr>
          <a:xfrm>
            <a:off y="6387400" x="0"/>
            <a:ext cy="460800" cx="91440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algn="ctr" rtl="0" lvl="0">
              <a:buNone/>
            </a:pPr>
            <a:r>
              <a:rPr sz="2400" lang="en-US">
                <a:solidFill>
                  <a:srgbClr val="F3F3F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nicholas w. mattise | mechanical option</a:t>
            </a:r>
          </a:p>
        </p:txBody>
      </p:sp>
      <p:sp>
        <p:nvSpPr>
          <p:cNvPr id="14" name="Shape 14"/>
          <p:cNvSpPr txBox="1"/>
          <p:nvPr/>
        </p:nvSpPr>
        <p:spPr>
          <a:xfrm>
            <a:off y="6387400" x="9144000"/>
            <a:ext cy="460800" cx="91440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algn="ctr" rtl="0" lvl="0">
              <a:buNone/>
            </a:pPr>
            <a:r>
              <a:rPr sz="2400" lang="en-US">
                <a:solidFill>
                  <a:srgbClr val="F3F3F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thesis final presentation | april 15, 2014</a:t>
            </a:r>
          </a:p>
        </p:txBody>
      </p:sp>
      <p:sp>
        <p:nvSpPr>
          <p:cNvPr id="15" name="Shape 15"/>
          <p:cNvSpPr txBox="1"/>
          <p:nvPr/>
        </p:nvSpPr>
        <p:spPr>
          <a:xfrm>
            <a:off y="6387400" x="18288000"/>
            <a:ext cy="460800" cx="91440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algn="ctr" rtl="0" lvl="0">
              <a:buNone/>
            </a:pPr>
            <a:r>
              <a:rPr sz="2400" lang="en-US">
                <a:solidFill>
                  <a:srgbClr val="F3F3F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penn state | ae 482</a:t>
            </a:r>
          </a:p>
        </p:txBody>
      </p:sp>
    </p:spTree>
  </p:cSld>
  <p:clrMap accent2="accent2" accent3="accent3" accent4="accent4" accent5="accent5" accent6="accent6" hlink="hlink" tx2="lt2" tx1="dk1" bg2="dk2" bg1="lt1" folHlink="folHlink" accent1="accent1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txStyles>
    <p:title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Target="../notesSlides/notesSlide1.xml" Type="http://schemas.openxmlformats.org/officeDocument/2006/relationships/notesSlide" Id="rId2"/><Relationship Target="../slideLayouts/slideLayout1.xml" Type="http://schemas.openxmlformats.org/officeDocument/2006/relationships/slideLayout" Id="rId1"/><Relationship Target="../media/image01.png" Type="http://schemas.openxmlformats.org/officeDocument/2006/relationships/image" Id="rId4"/><Relationship Target="../media/image04.png" Type="http://schemas.openxmlformats.org/officeDocument/2006/relationships/image" Id="rId3"/><Relationship Target="../media/image00.png" Type="http://schemas.openxmlformats.org/officeDocument/2006/relationships/image" Id="rId5"/></Relationships>
</file>

<file path=ppt/slides/_rels/slide10.xml.rels><?xml version="1.0" encoding="UTF-8" standalone="yes"?><Relationships xmlns="http://schemas.openxmlformats.org/package/2006/relationships"><Relationship Target="../notesSlides/notesSlide10.xml" Type="http://schemas.openxmlformats.org/officeDocument/2006/relationships/notesSlide" Id="rId2"/><Relationship Target="../slideLayouts/slideLayout7.xml" Type="http://schemas.openxmlformats.org/officeDocument/2006/relationships/slideLayout" Id="rId1"/><Relationship Target="../media/image10.png" Type="http://schemas.openxmlformats.org/officeDocument/2006/relationships/image" Id="rId3"/></Relationships>
</file>

<file path=ppt/slides/_rels/slide11.xml.rels><?xml version="1.0" encoding="UTF-8" standalone="yes"?><Relationships xmlns="http://schemas.openxmlformats.org/package/2006/relationships"><Relationship Target="../notesSlides/notesSlide11.xml" Type="http://schemas.openxmlformats.org/officeDocument/2006/relationships/notesSlide" Id="rId2"/><Relationship Target="../slideLayouts/slideLayout7.xml" Type="http://schemas.openxmlformats.org/officeDocument/2006/relationships/slideLayout" Id="rId1"/></Relationships>
</file>

<file path=ppt/slides/_rels/slide12.xml.rels><?xml version="1.0" encoding="UTF-8" standalone="yes"?><Relationships xmlns="http://schemas.openxmlformats.org/package/2006/relationships"><Relationship Target="../notesSlides/notesSlide12.xml" Type="http://schemas.openxmlformats.org/officeDocument/2006/relationships/notesSlide" Id="rId2"/><Relationship Target="../slideLayouts/slideLayout7.xml" Type="http://schemas.openxmlformats.org/officeDocument/2006/relationships/slideLayout" Id="rId1"/><Relationship Target="../media/image17.png" Type="http://schemas.openxmlformats.org/officeDocument/2006/relationships/image" Id="rId4"/><Relationship Target="../media/image09.png" Type="http://schemas.openxmlformats.org/officeDocument/2006/relationships/image" Id="rId3"/></Relationships>
</file>

<file path=ppt/slides/_rels/slide13.xml.rels><?xml version="1.0" encoding="UTF-8" standalone="yes"?><Relationships xmlns="http://schemas.openxmlformats.org/package/2006/relationships"><Relationship Target="../notesSlides/notesSlide13.xml" Type="http://schemas.openxmlformats.org/officeDocument/2006/relationships/notesSlide" Id="rId2"/><Relationship Target="../slideLayouts/slideLayout7.xml" Type="http://schemas.openxmlformats.org/officeDocument/2006/relationships/slideLayout" Id="rId1"/><Relationship Target="../media/image13.png" Type="http://schemas.openxmlformats.org/officeDocument/2006/relationships/image" Id="rId4"/><Relationship Target="../media/image16.png" Type="http://schemas.openxmlformats.org/officeDocument/2006/relationships/image" Id="rId3"/><Relationship Target="../media/image18.png" Type="http://schemas.openxmlformats.org/officeDocument/2006/relationships/image" Id="rId5"/></Relationships>
</file>

<file path=ppt/slides/_rels/slide14.xml.rels><?xml version="1.0" encoding="UTF-8" standalone="yes"?><Relationships xmlns="http://schemas.openxmlformats.org/package/2006/relationships"><Relationship Target="../notesSlides/notesSlide14.xml" Type="http://schemas.openxmlformats.org/officeDocument/2006/relationships/notesSlide" Id="rId2"/><Relationship Target="../slideLayouts/slideLayout7.xml" Type="http://schemas.openxmlformats.org/officeDocument/2006/relationships/slideLayout" Id="rId1"/><Relationship Target="../media/image15.png" Type="http://schemas.openxmlformats.org/officeDocument/2006/relationships/image" Id="rId3"/></Relationships>
</file>

<file path=ppt/slides/_rels/slide15.xml.rels><?xml version="1.0" encoding="UTF-8" standalone="yes"?><Relationships xmlns="http://schemas.openxmlformats.org/package/2006/relationships"><Relationship Target="../notesSlides/notesSlide15.xml" Type="http://schemas.openxmlformats.org/officeDocument/2006/relationships/notesSlide" Id="rId2"/><Relationship Target="../slideLayouts/slideLayout7.xml" Type="http://schemas.openxmlformats.org/officeDocument/2006/relationships/slideLayout" Id="rId1"/><Relationship Target="../media/image14.png" Type="http://schemas.openxmlformats.org/officeDocument/2006/relationships/image" Id="rId4"/><Relationship Target="../media/image39.png" Type="http://schemas.openxmlformats.org/officeDocument/2006/relationships/image" Id="rId3"/><Relationship Target="../media/image12.jpg" Type="http://schemas.openxmlformats.org/officeDocument/2006/relationships/image" Id="rId5"/></Relationships>
</file>

<file path=ppt/slides/_rels/slide16.xml.rels><?xml version="1.0" encoding="UTF-8" standalone="yes"?><Relationships xmlns="http://schemas.openxmlformats.org/package/2006/relationships"><Relationship Target="../notesSlides/notesSlide16.xml" Type="http://schemas.openxmlformats.org/officeDocument/2006/relationships/notesSlide" Id="rId2"/><Relationship Target="../slideLayouts/slideLayout7.xml" Type="http://schemas.openxmlformats.org/officeDocument/2006/relationships/slideLayout" Id="rId1"/></Relationships>
</file>

<file path=ppt/slides/_rels/slide17.xml.rels><?xml version="1.0" encoding="UTF-8" standalone="yes"?><Relationships xmlns="http://schemas.openxmlformats.org/package/2006/relationships"><Relationship Target="../notesSlides/notesSlide17.xml" Type="http://schemas.openxmlformats.org/officeDocument/2006/relationships/notesSlide" Id="rId2"/><Relationship Target="../slideLayouts/slideLayout7.xml" Type="http://schemas.openxmlformats.org/officeDocument/2006/relationships/slideLayout" Id="rId1"/><Relationship Target="../media/image41.png" Type="http://schemas.openxmlformats.org/officeDocument/2006/relationships/image" Id="rId3"/></Relationships>
</file>

<file path=ppt/slides/_rels/slide18.xml.rels><?xml version="1.0" encoding="UTF-8" standalone="yes"?><Relationships xmlns="http://schemas.openxmlformats.org/package/2006/relationships"><Relationship Target="../notesSlides/notesSlide18.xml" Type="http://schemas.openxmlformats.org/officeDocument/2006/relationships/notesSlide" Id="rId2"/><Relationship Target="../slideLayouts/slideLayout7.xml" Type="http://schemas.openxmlformats.org/officeDocument/2006/relationships/slideLayout" Id="rId1"/><Relationship Target="../media/image41.png" Type="http://schemas.openxmlformats.org/officeDocument/2006/relationships/image" Id="rId3"/></Relationships>
</file>

<file path=ppt/slides/_rels/slide19.xml.rels><?xml version="1.0" encoding="UTF-8" standalone="yes"?><Relationships xmlns="http://schemas.openxmlformats.org/package/2006/relationships"><Relationship Target="../notesSlides/notesSlide19.xml" Type="http://schemas.openxmlformats.org/officeDocument/2006/relationships/notesSlide" Id="rId2"/><Relationship Target="../slideLayouts/slideLayout7.xml" Type="http://schemas.openxmlformats.org/officeDocument/2006/relationships/slideLayout" Id="rId1"/><Relationship Target="../media/image41.png" Type="http://schemas.openxmlformats.org/officeDocument/2006/relationships/image" Id="rId3"/></Relationships>
</file>

<file path=ppt/slides/_rels/slide2.xml.rels><?xml version="1.0" encoding="UTF-8" standalone="yes"?><Relationships xmlns="http://schemas.openxmlformats.org/package/2006/relationships"><Relationship Target="../notesSlides/notesSlide2.xml" Type="http://schemas.openxmlformats.org/officeDocument/2006/relationships/notesSlide" Id="rId2"/><Relationship Target="../slideLayouts/slideLayout1.xml" Type="http://schemas.openxmlformats.org/officeDocument/2006/relationships/slideLayout" Id="rId1"/><Relationship Target="../media/image02.jpg" Type="http://schemas.openxmlformats.org/officeDocument/2006/relationships/image" Id="rId3"/></Relationships>
</file>

<file path=ppt/slides/_rels/slide20.xml.rels><?xml version="1.0" encoding="UTF-8" standalone="yes"?><Relationships xmlns="http://schemas.openxmlformats.org/package/2006/relationships"><Relationship Target="../notesSlides/notesSlide20.xml" Type="http://schemas.openxmlformats.org/officeDocument/2006/relationships/notesSlide" Id="rId2"/><Relationship Target="../slideLayouts/slideLayout7.xml" Type="http://schemas.openxmlformats.org/officeDocument/2006/relationships/slideLayout" Id="rId1"/><Relationship Target="../media/image29.png" Type="http://schemas.openxmlformats.org/officeDocument/2006/relationships/image" Id="rId4"/><Relationship Target="../media/image19.png" Type="http://schemas.openxmlformats.org/officeDocument/2006/relationships/image" Id="rId3"/></Relationships>
</file>

<file path=ppt/slides/_rels/slide21.xml.rels><?xml version="1.0" encoding="UTF-8" standalone="yes"?><Relationships xmlns="http://schemas.openxmlformats.org/package/2006/relationships"><Relationship Target="../notesSlides/notesSlide21.xml" Type="http://schemas.openxmlformats.org/officeDocument/2006/relationships/notesSlide" Id="rId2"/><Relationship Target="../slideLayouts/slideLayout7.xml" Type="http://schemas.openxmlformats.org/officeDocument/2006/relationships/slideLayout" Id="rId1"/><Relationship Target="../media/image22.png" Type="http://schemas.openxmlformats.org/officeDocument/2006/relationships/image" Id="rId3"/></Relationships>
</file>

<file path=ppt/slides/_rels/slide22.xml.rels><?xml version="1.0" encoding="UTF-8" standalone="yes"?><Relationships xmlns="http://schemas.openxmlformats.org/package/2006/relationships"><Relationship Target="../notesSlides/notesSlide22.xml" Type="http://schemas.openxmlformats.org/officeDocument/2006/relationships/notesSlide" Id="rId2"/><Relationship Target="../slideLayouts/slideLayout7.xml" Type="http://schemas.openxmlformats.org/officeDocument/2006/relationships/slideLayout" Id="rId1"/><Relationship Target="../media/image21.png" Type="http://schemas.openxmlformats.org/officeDocument/2006/relationships/image" Id="rId3"/></Relationships>
</file>

<file path=ppt/slides/_rels/slide23.xml.rels><?xml version="1.0" encoding="UTF-8" standalone="yes"?><Relationships xmlns="http://schemas.openxmlformats.org/package/2006/relationships"><Relationship Target="../notesSlides/notesSlide23.xml" Type="http://schemas.openxmlformats.org/officeDocument/2006/relationships/notesSlide" Id="rId2"/><Relationship Target="../slideLayouts/slideLayout7.xml" Type="http://schemas.openxmlformats.org/officeDocument/2006/relationships/slideLayout" Id="rId1"/><Relationship Target="../media/image30.png" Type="http://schemas.openxmlformats.org/officeDocument/2006/relationships/image" Id="rId3"/></Relationships>
</file>

<file path=ppt/slides/_rels/slide24.xml.rels><?xml version="1.0" encoding="UTF-8" standalone="yes"?><Relationships xmlns="http://schemas.openxmlformats.org/package/2006/relationships"><Relationship Target="../notesSlides/notesSlide24.xml" Type="http://schemas.openxmlformats.org/officeDocument/2006/relationships/notesSlide" Id="rId2"/><Relationship Target="../slideLayouts/slideLayout7.xml" Type="http://schemas.openxmlformats.org/officeDocument/2006/relationships/slideLayout" Id="rId1"/><Relationship Target="../media/image24.gif" Type="http://schemas.openxmlformats.org/officeDocument/2006/relationships/image" Id="rId3"/></Relationships>
</file>

<file path=ppt/slides/_rels/slide25.xml.rels><?xml version="1.0" encoding="UTF-8" standalone="yes"?><Relationships xmlns="http://schemas.openxmlformats.org/package/2006/relationships"><Relationship Target="../notesSlides/notesSlide25.xml" Type="http://schemas.openxmlformats.org/officeDocument/2006/relationships/notesSlide" Id="rId2"/><Relationship Target="../slideLayouts/slideLayout7.xml" Type="http://schemas.openxmlformats.org/officeDocument/2006/relationships/slideLayout" Id="rId1"/><Relationship Target="../media/image27.png" Type="http://schemas.openxmlformats.org/officeDocument/2006/relationships/image" Id="rId3"/></Relationships>
</file>

<file path=ppt/slides/_rels/slide26.xml.rels><?xml version="1.0" encoding="UTF-8" standalone="yes"?><Relationships xmlns="http://schemas.openxmlformats.org/package/2006/relationships"><Relationship Target="../notesSlides/notesSlide26.xml" Type="http://schemas.openxmlformats.org/officeDocument/2006/relationships/notesSlide" Id="rId2"/><Relationship Target="../slideLayouts/slideLayout7.xml" Type="http://schemas.openxmlformats.org/officeDocument/2006/relationships/slideLayout" Id="rId1"/><Relationship Target="../media/image26.png" Type="http://schemas.openxmlformats.org/officeDocument/2006/relationships/image" Id="rId4"/><Relationship Target="../media/image25.png" Type="http://schemas.openxmlformats.org/officeDocument/2006/relationships/image" Id="rId3"/></Relationships>
</file>

<file path=ppt/slides/_rels/slide27.xml.rels><?xml version="1.0" encoding="UTF-8" standalone="yes"?><Relationships xmlns="http://schemas.openxmlformats.org/package/2006/relationships"><Relationship Target="../notesSlides/notesSlide27.xml" Type="http://schemas.openxmlformats.org/officeDocument/2006/relationships/notesSlide" Id="rId2"/><Relationship Target="../slideLayouts/slideLayout7.xml" Type="http://schemas.openxmlformats.org/officeDocument/2006/relationships/slideLayout" Id="rId1"/></Relationships>
</file>

<file path=ppt/slides/_rels/slide28.xml.rels><?xml version="1.0" encoding="UTF-8" standalone="yes"?><Relationships xmlns="http://schemas.openxmlformats.org/package/2006/relationships"><Relationship Target="../notesSlides/notesSlide28.xml" Type="http://schemas.openxmlformats.org/officeDocument/2006/relationships/notesSlide" Id="rId2"/><Relationship Target="../slideLayouts/slideLayout7.xml" Type="http://schemas.openxmlformats.org/officeDocument/2006/relationships/slideLayout" Id="rId1"/><Relationship Target="../media/image33.png" Type="http://schemas.openxmlformats.org/officeDocument/2006/relationships/image" Id="rId4"/><Relationship Target="../media/image28.png" Type="http://schemas.openxmlformats.org/officeDocument/2006/relationships/image" Id="rId3"/></Relationships>
</file>

<file path=ppt/slides/_rels/slide29.xml.rels><?xml version="1.0" encoding="UTF-8" standalone="yes"?><Relationships xmlns="http://schemas.openxmlformats.org/package/2006/relationships"><Relationship Target="../notesSlides/notesSlide29.xml" Type="http://schemas.openxmlformats.org/officeDocument/2006/relationships/notesSlide" Id="rId2"/><Relationship Target="../slideLayouts/slideLayout7.xml" Type="http://schemas.openxmlformats.org/officeDocument/2006/relationships/slideLayout" Id="rId1"/><Relationship Target="../media/image32.png" Type="http://schemas.openxmlformats.org/officeDocument/2006/relationships/image" Id="rId4"/><Relationship Target="../media/image31.png" Type="http://schemas.openxmlformats.org/officeDocument/2006/relationships/image" Id="rId3"/></Relationships>
</file>

<file path=ppt/slides/_rels/slide3.xml.rels><?xml version="1.0" encoding="UTF-8" standalone="yes"?><Relationships xmlns="http://schemas.openxmlformats.org/package/2006/relationships"><Relationship Target="../notesSlides/notesSlide3.xml" Type="http://schemas.openxmlformats.org/officeDocument/2006/relationships/notesSlide" Id="rId2"/><Relationship Target="../slideLayouts/slideLayout7.xml" Type="http://schemas.openxmlformats.org/officeDocument/2006/relationships/slideLayout" Id="rId1"/><Relationship Target="../media/image11.png" Type="http://schemas.openxmlformats.org/officeDocument/2006/relationships/image" Id="rId4"/><Relationship Target="../media/image20.png" Type="http://schemas.openxmlformats.org/officeDocument/2006/relationships/image" Id="rId3"/><Relationship Target="../media/image23.png" Type="http://schemas.openxmlformats.org/officeDocument/2006/relationships/image" Id="rId5"/></Relationships>
</file>

<file path=ppt/slides/_rels/slide30.xml.rels><?xml version="1.0" encoding="UTF-8" standalone="yes"?><Relationships xmlns="http://schemas.openxmlformats.org/package/2006/relationships"><Relationship Target="../notesSlides/notesSlide30.xml" Type="http://schemas.openxmlformats.org/officeDocument/2006/relationships/notesSlide" Id="rId2"/><Relationship Target="../slideLayouts/slideLayout7.xml" Type="http://schemas.openxmlformats.org/officeDocument/2006/relationships/slideLayout" Id="rId1"/></Relationships>
</file>

<file path=ppt/slides/_rels/slide31.xml.rels><?xml version="1.0" encoding="UTF-8" standalone="yes"?><Relationships xmlns="http://schemas.openxmlformats.org/package/2006/relationships"><Relationship Target="../notesSlides/notesSlide31.xml" Type="http://schemas.openxmlformats.org/officeDocument/2006/relationships/notesSlide" Id="rId2"/><Relationship Target="../slideLayouts/slideLayout7.xml" Type="http://schemas.openxmlformats.org/officeDocument/2006/relationships/slideLayout" Id="rId1"/></Relationships>
</file>

<file path=ppt/slides/_rels/slide32.xml.rels><?xml version="1.0" encoding="UTF-8" standalone="yes"?><Relationships xmlns="http://schemas.openxmlformats.org/package/2006/relationships"><Relationship Target="../notesSlides/notesSlide32.xml" Type="http://schemas.openxmlformats.org/officeDocument/2006/relationships/notesSlide" Id="rId2"/><Relationship Target="../slideLayouts/slideLayout7.xml" Type="http://schemas.openxmlformats.org/officeDocument/2006/relationships/slideLayout" Id="rId1"/><Relationship Target="../media/image36.png" Type="http://schemas.openxmlformats.org/officeDocument/2006/relationships/image" Id="rId4"/><Relationship Target="../media/image35.png" Type="http://schemas.openxmlformats.org/officeDocument/2006/relationships/image" Id="rId3"/></Relationships>
</file>

<file path=ppt/slides/_rels/slide33.xml.rels><?xml version="1.0" encoding="UTF-8" standalone="yes"?><Relationships xmlns="http://schemas.openxmlformats.org/package/2006/relationships"><Relationship Target="../notesSlides/notesSlide33.xml" Type="http://schemas.openxmlformats.org/officeDocument/2006/relationships/notesSlide" Id="rId2"/><Relationship Target="../slideLayouts/slideLayout7.xml" Type="http://schemas.openxmlformats.org/officeDocument/2006/relationships/slideLayout" Id="rId1"/></Relationships>
</file>

<file path=ppt/slides/_rels/slide34.xml.rels><?xml version="1.0" encoding="UTF-8" standalone="yes"?><Relationships xmlns="http://schemas.openxmlformats.org/package/2006/relationships"><Relationship Target="../notesSlides/notesSlide34.xml" Type="http://schemas.openxmlformats.org/officeDocument/2006/relationships/notesSlide" Id="rId2"/><Relationship Target="../slideLayouts/slideLayout7.xml" Type="http://schemas.openxmlformats.org/officeDocument/2006/relationships/slideLayout" Id="rId1"/></Relationships>
</file>

<file path=ppt/slides/_rels/slide35.xml.rels><?xml version="1.0" encoding="UTF-8" standalone="yes"?><Relationships xmlns="http://schemas.openxmlformats.org/package/2006/relationships"><Relationship Target="../notesSlides/notesSlide35.xml" Type="http://schemas.openxmlformats.org/officeDocument/2006/relationships/notesSlide" Id="rId2"/><Relationship Target="../slideLayouts/slideLayout7.xml" Type="http://schemas.openxmlformats.org/officeDocument/2006/relationships/slideLayout" Id="rId1"/><Relationship Target="../media/image38.png" Type="http://schemas.openxmlformats.org/officeDocument/2006/relationships/image" Id="rId3"/></Relationships>
</file>

<file path=ppt/slides/_rels/slide36.xml.rels><?xml version="1.0" encoding="UTF-8" standalone="yes"?><Relationships xmlns="http://schemas.openxmlformats.org/package/2006/relationships"><Relationship Target="../notesSlides/notesSlide36.xml" Type="http://schemas.openxmlformats.org/officeDocument/2006/relationships/notesSlide" Id="rId2"/><Relationship Target="../slideLayouts/slideLayout7.xml" Type="http://schemas.openxmlformats.org/officeDocument/2006/relationships/slideLayout" Id="rId1"/><Relationship Target="../media/image37.jpg" Type="http://schemas.openxmlformats.org/officeDocument/2006/relationships/image" Id="rId3"/></Relationships>
</file>

<file path=ppt/slides/_rels/slide37.xml.rels><?xml version="1.0" encoding="UTF-8" standalone="yes"?><Relationships xmlns="http://schemas.openxmlformats.org/package/2006/relationships"><Relationship Target="../notesSlides/notesSlide37.xml" Type="http://schemas.openxmlformats.org/officeDocument/2006/relationships/notesSlide" Id="rId2"/><Relationship Target="../slideLayouts/slideLayout7.xml" Type="http://schemas.openxmlformats.org/officeDocument/2006/relationships/slideLayout" Id="rId1"/><Relationship Target="../media/image34.jpg" Type="http://schemas.openxmlformats.org/officeDocument/2006/relationships/image" Id="rId3"/></Relationships>
</file>

<file path=ppt/slides/_rels/slide38.xml.rels><?xml version="1.0" encoding="UTF-8" standalone="yes"?><Relationships xmlns="http://schemas.openxmlformats.org/package/2006/relationships"><Relationship Target="../notesSlides/notesSlide38.xml" Type="http://schemas.openxmlformats.org/officeDocument/2006/relationships/notesSlide" Id="rId2"/><Relationship Target="../slideLayouts/slideLayout7.xml" Type="http://schemas.openxmlformats.org/officeDocument/2006/relationships/slideLayout" Id="rId1"/><Relationship Target="../media/image40.png" Type="http://schemas.openxmlformats.org/officeDocument/2006/relationships/image" Id="rId3"/></Relationships>
</file>

<file path=ppt/slides/_rels/slide39.xml.rels><?xml version="1.0" encoding="UTF-8" standalone="yes"?><Relationships xmlns="http://schemas.openxmlformats.org/package/2006/relationships"><Relationship Target="../notesSlides/notesSlide39.xml" Type="http://schemas.openxmlformats.org/officeDocument/2006/relationships/notesSlide" Id="rId2"/><Relationship Target="../slideLayouts/slideLayout7.xml" Type="http://schemas.openxmlformats.org/officeDocument/2006/relationships/slideLayout" Id="rId1"/></Relationships>
</file>

<file path=ppt/slides/_rels/slide4.xml.rels><?xml version="1.0" encoding="UTF-8" standalone="yes"?><Relationships xmlns="http://schemas.openxmlformats.org/package/2006/relationships"><Relationship Target="../notesSlides/notesSlide4.xml" Type="http://schemas.openxmlformats.org/officeDocument/2006/relationships/notesSlide" Id="rId2"/><Relationship Target="../slideLayouts/slideLayout7.xml" Type="http://schemas.openxmlformats.org/officeDocument/2006/relationships/slideLayout" Id="rId1"/><Relationship Target="../media/image07.jpg" Type="http://schemas.openxmlformats.org/officeDocument/2006/relationships/image" Id="rId3"/></Relationships>
</file>

<file path=ppt/slides/_rels/slide5.xml.rels><?xml version="1.0" encoding="UTF-8" standalone="yes"?><Relationships xmlns="http://schemas.openxmlformats.org/package/2006/relationships"><Relationship Target="../notesSlides/notesSlide5.xml" Type="http://schemas.openxmlformats.org/officeDocument/2006/relationships/notesSlide" Id="rId2"/><Relationship Target="../slideLayouts/slideLayout7.xml" Type="http://schemas.openxmlformats.org/officeDocument/2006/relationships/slideLayout" Id="rId1"/><Relationship Target="../media/image02.jpg" Type="http://schemas.openxmlformats.org/officeDocument/2006/relationships/image" Id="rId3"/></Relationships>
</file>

<file path=ppt/slides/_rels/slide6.xml.rels><?xml version="1.0" encoding="UTF-8" standalone="yes"?><Relationships xmlns="http://schemas.openxmlformats.org/package/2006/relationships"><Relationship Target="../notesSlides/notesSlide6.xml" Type="http://schemas.openxmlformats.org/officeDocument/2006/relationships/notesSlide" Id="rId2"/><Relationship Target="../slideLayouts/slideLayout7.xml" Type="http://schemas.openxmlformats.org/officeDocument/2006/relationships/slideLayout" Id="rId1"/><Relationship Target="../media/image05.png" Type="http://schemas.openxmlformats.org/officeDocument/2006/relationships/image" Id="rId4"/><Relationship Target="../media/image03.png" Type="http://schemas.openxmlformats.org/officeDocument/2006/relationships/image" Id="rId3"/></Relationships>
</file>

<file path=ppt/slides/_rels/slide7.xml.rels><?xml version="1.0" encoding="UTF-8" standalone="yes"?><Relationships xmlns="http://schemas.openxmlformats.org/package/2006/relationships"><Relationship Target="../notesSlides/notesSlide7.xml" Type="http://schemas.openxmlformats.org/officeDocument/2006/relationships/notesSlide" Id="rId2"/><Relationship Target="../slideLayouts/slideLayout7.xml" Type="http://schemas.openxmlformats.org/officeDocument/2006/relationships/slideLayout" Id="rId1"/></Relationships>
</file>

<file path=ppt/slides/_rels/slide8.xml.rels><?xml version="1.0" encoding="UTF-8" standalone="yes"?><Relationships xmlns="http://schemas.openxmlformats.org/package/2006/relationships"><Relationship Target="../notesSlides/notesSlide8.xml" Type="http://schemas.openxmlformats.org/officeDocument/2006/relationships/notesSlide" Id="rId2"/><Relationship Target="../slideLayouts/slideLayout7.xml" Type="http://schemas.openxmlformats.org/officeDocument/2006/relationships/slideLayout" Id="rId1"/><Relationship Target="../media/image08.png" Type="http://schemas.openxmlformats.org/officeDocument/2006/relationships/image" Id="rId3"/></Relationships>
</file>

<file path=ppt/slides/_rels/slide9.xml.rels><?xml version="1.0" encoding="UTF-8" standalone="yes"?><Relationships xmlns="http://schemas.openxmlformats.org/package/2006/relationships"><Relationship Target="../notesSlides/notesSlide9.xml" Type="http://schemas.openxmlformats.org/officeDocument/2006/relationships/notesSlide" Id="rId2"/><Relationship Target="../slideLayouts/slideLayout7.xml" Type="http://schemas.openxmlformats.org/officeDocument/2006/relationships/slideLayout" Id="rId1"/><Relationship Target="../media/image06.png" Type="http://schemas.openxmlformats.org/officeDocument/2006/relationships/image" Id="rId3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7" name="Shape 9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8" name="Shape 98"/>
          <p:cNvSpPr/>
          <p:nvPr/>
        </p:nvSpPr>
        <p:spPr>
          <a:xfrm>
            <a:off y="576675" x="0"/>
            <a:ext cy="4154999" cx="91440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sz="8800" lang="en-US" i="1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mattise</a:t>
            </a:r>
          </a:p>
        </p:txBody>
      </p:sp>
      <p:sp>
        <p:nvSpPr>
          <p:cNvPr id="99" name="Shape 99"/>
          <p:cNvSpPr/>
          <p:nvPr/>
        </p:nvSpPr>
        <p:spPr>
          <a:xfrm>
            <a:off y="440725" x="18288000"/>
            <a:ext cy="4154999" cx="91440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sz="8800" lang="en-US" i="1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thesis</a:t>
            </a:r>
          </a:p>
        </p:txBody>
      </p:sp>
      <p:sp>
        <p:nvSpPr>
          <p:cNvPr id="100" name="Shape 100"/>
          <p:cNvSpPr/>
          <p:nvPr/>
        </p:nvSpPr>
        <p:spPr>
          <a:xfrm>
            <a:off y="3236425" x="3202200"/>
            <a:ext cy="2739600" cx="2739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bIns="91425" rIns="91425" lIns="91425" tIns="91425" anchor="ctr" anchorCtr="0">
            <a:noAutofit/>
          </a:bodyPr>
          <a:lstStyle/>
          <a:p/>
        </p:txBody>
      </p:sp>
      <p:pic>
        <p:nvPicPr>
          <p:cNvPr id="101" name="Shape 101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3206050" x="3152775"/>
            <a:ext cy="2800350" cx="2838450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Shape 102"/>
          <p:cNvSpPr/>
          <p:nvPr/>
        </p:nvSpPr>
        <p:spPr>
          <a:xfrm>
            <a:off y="576675" x="9144000"/>
            <a:ext cy="4154999" cx="91440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sz="8800" lang="en-US" i="1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senior</a:t>
            </a:r>
          </a:p>
        </p:txBody>
      </p:sp>
      <p:pic>
        <p:nvPicPr>
          <p:cNvPr id="103" name="Shape 103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y="3236425" x="21440775"/>
            <a:ext cy="2739599" cx="2739599"/>
          </a:xfrm>
          <a:prstGeom prst="rect">
            <a:avLst/>
          </a:prstGeom>
        </p:spPr>
      </p:pic>
      <p:pic>
        <p:nvPicPr>
          <p:cNvPr id="104" name="Shape 104"/>
          <p:cNvPicPr preferRelativeResize="0"/>
          <p:nvPr/>
        </p:nvPicPr>
        <p:blipFill>
          <a:blip r:embed="rId5"/>
          <a:stretch>
            <a:fillRect/>
          </a:stretch>
        </p:blipFill>
        <p:spPr>
          <a:xfrm>
            <a:off y="3756126" x="12296786"/>
            <a:ext cy="1700180" cx="2838449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37" name="Shape 23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38" name="Shape 238"/>
          <p:cNvSpPr/>
          <p:nvPr/>
        </p:nvSpPr>
        <p:spPr>
          <a:xfrm>
            <a:off y="414875" x="0"/>
            <a:ext cy="691499" cx="4482599"/>
          </a:xfrm>
          <a:prstGeom prst="rect">
            <a:avLst/>
          </a:prstGeom>
          <a:solidFill>
            <a:srgbClr val="F3F3F3"/>
          </a:solidFill>
          <a:ln w="19050" cap="flat">
            <a:solidFill>
              <a:srgbClr val="D9D9D9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 algn="ctr" rtl="0" lvl="0">
              <a:buNone/>
            </a:pPr>
            <a:r>
              <a:rPr sz="3000" lang="en-US">
                <a:latin typeface="Source Sans Pro"/>
                <a:ea typeface="Source Sans Pro"/>
                <a:cs typeface="Source Sans Pro"/>
                <a:sym typeface="Source Sans Pro"/>
              </a:rPr>
              <a:t>introduction</a:t>
            </a:r>
          </a:p>
        </p:txBody>
      </p:sp>
      <p:sp>
        <p:nvSpPr>
          <p:cNvPr id="239" name="Shape 239"/>
          <p:cNvSpPr/>
          <p:nvPr/>
        </p:nvSpPr>
        <p:spPr>
          <a:xfrm>
            <a:off y="1225900" x="2330700"/>
            <a:ext cy="2042100" cx="4482599"/>
          </a:xfrm>
          <a:prstGeom prst="rect">
            <a:avLst/>
          </a:prstGeom>
          <a:solidFill>
            <a:srgbClr val="F3F3F3"/>
          </a:solidFill>
          <a:ln w="19050" cap="flat">
            <a:solidFill>
              <a:srgbClr val="D9D9D9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 algn="ctr" rtl="0" lvl="0">
              <a:buNone/>
            </a:pPr>
            <a:r>
              <a:rPr sz="3000" lang="en-US">
                <a:latin typeface="Source Sans Pro"/>
                <a:ea typeface="Source Sans Pro"/>
                <a:cs typeface="Source Sans Pro"/>
                <a:sym typeface="Source Sans Pro"/>
              </a:rPr>
              <a:t>about 201 rouse</a:t>
            </a:r>
          </a:p>
          <a:p>
            <a:pPr algn="ctr" rtl="0" lvl="0">
              <a:buNone/>
            </a:pPr>
            <a:r>
              <a:rPr sz="2400" lang="en-US">
                <a:latin typeface="Source Sans Pro"/>
                <a:ea typeface="Source Sans Pro"/>
                <a:cs typeface="Source Sans Pro"/>
                <a:sym typeface="Source Sans Pro"/>
              </a:rPr>
              <a:t>location</a:t>
            </a:r>
          </a:p>
          <a:p>
            <a:pPr algn="ctr" rtl="0" lvl="0">
              <a:buNone/>
            </a:pPr>
            <a:r>
              <a:rPr sz="2400" lang="en-US">
                <a:latin typeface="Source Sans Pro"/>
                <a:ea typeface="Source Sans Pro"/>
                <a:cs typeface="Source Sans Pro"/>
                <a:sym typeface="Source Sans Pro"/>
              </a:rPr>
              <a:t>building statistics</a:t>
            </a:r>
          </a:p>
          <a:p>
            <a:pPr algn="ctr" rtl="0" lvl="0">
              <a:buNone/>
            </a:pPr>
            <a:r>
              <a:rPr sz="2400" lang="en-US">
                <a:latin typeface="Source Sans Pro"/>
                <a:ea typeface="Source Sans Pro"/>
                <a:cs typeface="Source Sans Pro"/>
                <a:sym typeface="Source Sans Pro"/>
              </a:rPr>
              <a:t>existing systems</a:t>
            </a:r>
          </a:p>
          <a:p>
            <a:pPr algn="ctr" rtl="0" lvl="0">
              <a:buNone/>
            </a:pPr>
            <a:r>
              <a:rPr sz="2400" lang="en-US">
                <a:latin typeface="Source Sans Pro"/>
                <a:ea typeface="Source Sans Pro"/>
                <a:cs typeface="Source Sans Pro"/>
                <a:sym typeface="Source Sans Pro"/>
              </a:rPr>
              <a:t>performance</a:t>
            </a:r>
          </a:p>
        </p:txBody>
      </p:sp>
      <p:sp>
        <p:nvSpPr>
          <p:cNvPr id="240" name="Shape 240"/>
          <p:cNvSpPr/>
          <p:nvPr/>
        </p:nvSpPr>
        <p:spPr>
          <a:xfrm>
            <a:off y="3387525" x="0"/>
            <a:ext cy="691499" cx="4482599"/>
          </a:xfrm>
          <a:prstGeom prst="rect">
            <a:avLst/>
          </a:prstGeom>
          <a:solidFill>
            <a:srgbClr val="F3F3F3"/>
          </a:solidFill>
          <a:ln w="19050" cap="flat">
            <a:solidFill>
              <a:srgbClr val="D9D9D9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 algn="ctr" rtl="0" lvl="0">
              <a:buNone/>
            </a:pPr>
            <a:r>
              <a:rPr sz="3000" lang="en-US">
                <a:latin typeface="Source Sans Pro"/>
                <a:ea typeface="Source Sans Pro"/>
                <a:cs typeface="Source Sans Pro"/>
                <a:sym typeface="Source Sans Pro"/>
              </a:rPr>
              <a:t>thesis proposal</a:t>
            </a:r>
          </a:p>
        </p:txBody>
      </p:sp>
      <p:sp>
        <p:nvSpPr>
          <p:cNvPr id="241" name="Shape 241"/>
          <p:cNvSpPr/>
          <p:nvPr/>
        </p:nvSpPr>
        <p:spPr>
          <a:xfrm>
            <a:off y="4198550" x="0"/>
            <a:ext cy="691499" cx="4482599"/>
          </a:xfrm>
          <a:prstGeom prst="rect">
            <a:avLst/>
          </a:prstGeom>
          <a:solidFill>
            <a:srgbClr val="F3F3F3"/>
          </a:solidFill>
          <a:ln w="19050" cap="flat">
            <a:solidFill>
              <a:srgbClr val="D9D9D9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 algn="ctr" rtl="0" lvl="0">
              <a:buNone/>
            </a:pPr>
            <a:r>
              <a:rPr sz="3000" lang="en-US">
                <a:latin typeface="Source Sans Pro"/>
                <a:ea typeface="Source Sans Pro"/>
                <a:cs typeface="Source Sans Pro"/>
                <a:sym typeface="Source Sans Pro"/>
              </a:rPr>
              <a:t>mechanical depth</a:t>
            </a:r>
          </a:p>
        </p:txBody>
      </p:sp>
      <p:sp>
        <p:nvSpPr>
          <p:cNvPr id="242" name="Shape 242"/>
          <p:cNvSpPr/>
          <p:nvPr/>
        </p:nvSpPr>
        <p:spPr>
          <a:xfrm>
            <a:off y="5009575" x="0"/>
            <a:ext cy="691499" cx="4482599"/>
          </a:xfrm>
          <a:prstGeom prst="rect">
            <a:avLst/>
          </a:prstGeom>
          <a:solidFill>
            <a:srgbClr val="F3F3F3"/>
          </a:solidFill>
          <a:ln w="19050" cap="flat">
            <a:solidFill>
              <a:srgbClr val="D9D9D9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 algn="ctr" rtl="0" lvl="0">
              <a:buNone/>
            </a:pPr>
            <a:r>
              <a:rPr sz="3000" lang="en-US">
                <a:latin typeface="Source Sans Pro"/>
                <a:ea typeface="Source Sans Pro"/>
                <a:cs typeface="Source Sans Pro"/>
                <a:sym typeface="Source Sans Pro"/>
              </a:rPr>
              <a:t>electrical breadth</a:t>
            </a:r>
          </a:p>
        </p:txBody>
      </p:sp>
      <p:sp>
        <p:nvSpPr>
          <p:cNvPr id="243" name="Shape 243"/>
          <p:cNvSpPr/>
          <p:nvPr/>
        </p:nvSpPr>
        <p:spPr>
          <a:xfrm>
            <a:off y="5820600" x="0"/>
            <a:ext cy="691499" cx="4482599"/>
          </a:xfrm>
          <a:prstGeom prst="rect">
            <a:avLst/>
          </a:prstGeom>
          <a:solidFill>
            <a:srgbClr val="F3F3F3"/>
          </a:solidFill>
          <a:ln w="19050" cap="flat">
            <a:solidFill>
              <a:srgbClr val="D9D9D9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 algn="ctr" rtl="0" lvl="0">
              <a:buNone/>
            </a:pPr>
            <a:r>
              <a:rPr sz="3000" lang="en-US">
                <a:latin typeface="Source Sans Pro"/>
                <a:ea typeface="Source Sans Pro"/>
                <a:cs typeface="Source Sans Pro"/>
                <a:sym typeface="Source Sans Pro"/>
              </a:rPr>
              <a:t>conclusion</a:t>
            </a:r>
          </a:p>
        </p:txBody>
      </p:sp>
      <p:sp>
        <p:nvSpPr>
          <p:cNvPr id="244" name="Shape 244"/>
          <p:cNvSpPr/>
          <p:nvPr/>
        </p:nvSpPr>
        <p:spPr>
          <a:xfrm>
            <a:off y="2844525" x="2322300"/>
            <a:ext cy="426899" cx="4499399"/>
          </a:xfrm>
          <a:prstGeom prst="rect">
            <a:avLst/>
          </a:prstGeom>
          <a:solidFill>
            <a:srgbClr val="4F4651">
              <a:alpha val="50379"/>
            </a:srgbClr>
          </a:solidFill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/>
        </p:txBody>
      </p:sp>
      <p:cxnSp>
        <p:nvCxnSpPr>
          <p:cNvPr id="245" name="Shape 245"/>
          <p:cNvCxnSpPr/>
          <p:nvPr/>
        </p:nvCxnSpPr>
        <p:spPr>
          <a:xfrm>
            <a:off y="1337775" x="12011900"/>
            <a:ext cy="0" cx="3572999"/>
          </a:xfrm>
          <a:prstGeom prst="straightConnector1">
            <a:avLst/>
          </a:prstGeom>
          <a:noFill/>
          <a:ln w="22225" cap="flat">
            <a:solidFill>
              <a:srgbClr val="DF7366"/>
            </a:solidFill>
            <a:prstDash val="solid"/>
            <a:round/>
            <a:headEnd w="med" len="med" type="none"/>
            <a:tailEnd w="med" len="med" type="none"/>
          </a:ln>
        </p:spPr>
      </p:cxnSp>
      <p:sp>
        <p:nvSpPr>
          <p:cNvPr id="246" name="Shape 246"/>
          <p:cNvSpPr/>
          <p:nvPr/>
        </p:nvSpPr>
        <p:spPr>
          <a:xfrm>
            <a:off y="1234925" x="18985050"/>
            <a:ext cy="4149300" cx="8150100"/>
          </a:xfrm>
          <a:prstGeom prst="roundRect">
            <a:avLst>
              <a:gd fmla="val 7539" name="adj"/>
            </a:avLst>
          </a:prstGeom>
          <a:solidFill>
            <a:srgbClr val="D9D9D9"/>
          </a:solidFill>
          <a:ln w="38100" cap="flat">
            <a:solidFill>
              <a:srgbClr val="4F4651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/>
        </p:txBody>
      </p:sp>
      <p:pic>
        <p:nvPicPr>
          <p:cNvPr id="247" name="Shape 247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1473662" x="20091004"/>
            <a:ext cy="3671800" cx="5938221"/>
          </a:xfrm>
          <a:prstGeom prst="rect">
            <a:avLst/>
          </a:prstGeom>
        </p:spPr>
      </p:pic>
      <p:sp>
        <p:nvSpPr>
          <p:cNvPr id="248" name="Shape 248"/>
          <p:cNvSpPr txBox="1"/>
          <p:nvPr/>
        </p:nvSpPr>
        <p:spPr>
          <a:xfrm>
            <a:off y="543375" x="9797150"/>
            <a:ext cy="5631299" cx="8002500"/>
          </a:xfrm>
          <a:prstGeom prst="rect">
            <a:avLst/>
          </a:prstGeom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algn="ctr" rtl="0" lvl="0">
              <a:buNone/>
            </a:pPr>
            <a:r>
              <a:rPr sz="3600" lang="en-US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building performance</a:t>
            </a:r>
          </a:p>
          <a:p>
            <a:r>
              <a:t/>
            </a:r>
          </a:p>
          <a:p>
            <a:r>
              <a:t/>
            </a:r>
          </a:p>
          <a:p>
            <a:pPr algn="ctr" rtl="0" lvl="0">
              <a:buNone/>
            </a:pPr>
            <a:r>
              <a:rPr sz="2400" lang="en-US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envelope driven performance</a:t>
            </a:r>
          </a:p>
          <a:p>
            <a:r>
              <a:t/>
            </a:r>
          </a:p>
          <a:p>
            <a:pPr algn="ctr" rtl="0" lvl="0">
              <a:buNone/>
            </a:pPr>
            <a:r>
              <a:rPr sz="2400" lang="en-US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HVAC is 36% of annual electricity usage</a:t>
            </a:r>
          </a:p>
          <a:p>
            <a:r>
              <a:t/>
            </a:r>
          </a:p>
          <a:p>
            <a:pPr algn="ctr" rtl="0" lvl="0">
              <a:buNone/>
            </a:pPr>
            <a:r>
              <a:rPr sz="2400" lang="en-US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all electric equipment   |   uniform demand rate</a:t>
            </a:r>
          </a:p>
          <a:p>
            <a:r>
              <a:t/>
            </a:r>
          </a:p>
          <a:p>
            <a:pPr algn="ctr" rtl="0" lvl="0">
              <a:buNone/>
            </a:pPr>
            <a:r>
              <a:rPr sz="2400" lang="en-US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$181,191 yearly utility cost</a:t>
            </a:r>
          </a:p>
          <a:p>
            <a:r>
              <a:t/>
            </a:r>
          </a:p>
          <a:p>
            <a:pPr algn="ctr" rtl="0" lvl="0">
              <a:buNone/>
            </a:pPr>
            <a:r>
              <a:rPr sz="2400" lang="en-US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31% EUI performance gain</a:t>
            </a:r>
          </a:p>
        </p:txBody>
      </p:sp>
    </p:spTree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53" name="Shape 25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54" name="Shape 254"/>
          <p:cNvSpPr/>
          <p:nvPr/>
        </p:nvSpPr>
        <p:spPr>
          <a:xfrm>
            <a:off y="414875" x="0"/>
            <a:ext cy="691499" cx="4482599"/>
          </a:xfrm>
          <a:prstGeom prst="rect">
            <a:avLst/>
          </a:prstGeom>
          <a:solidFill>
            <a:srgbClr val="F3F3F3"/>
          </a:solidFill>
          <a:ln w="19050" cap="flat">
            <a:solidFill>
              <a:srgbClr val="D9D9D9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 algn="ctr" rtl="0" lvl="0">
              <a:buNone/>
            </a:pPr>
            <a:r>
              <a:rPr sz="3000" lang="en-US">
                <a:latin typeface="Source Sans Pro"/>
                <a:ea typeface="Source Sans Pro"/>
                <a:cs typeface="Source Sans Pro"/>
                <a:sym typeface="Source Sans Pro"/>
              </a:rPr>
              <a:t>introduction</a:t>
            </a:r>
          </a:p>
        </p:txBody>
      </p:sp>
      <p:sp>
        <p:nvSpPr>
          <p:cNvPr id="255" name="Shape 255"/>
          <p:cNvSpPr/>
          <p:nvPr/>
        </p:nvSpPr>
        <p:spPr>
          <a:xfrm>
            <a:off y="1225900" x="2330700"/>
            <a:ext cy="2042100" cx="4482599"/>
          </a:xfrm>
          <a:prstGeom prst="rect">
            <a:avLst/>
          </a:prstGeom>
          <a:solidFill>
            <a:srgbClr val="F3F3F3"/>
          </a:solidFill>
          <a:ln w="19050" cap="flat">
            <a:solidFill>
              <a:srgbClr val="D9D9D9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 algn="ctr" rtl="0" lvl="0">
              <a:buNone/>
            </a:pPr>
            <a:r>
              <a:rPr sz="3000" lang="en-US">
                <a:latin typeface="Source Sans Pro"/>
                <a:ea typeface="Source Sans Pro"/>
                <a:cs typeface="Source Sans Pro"/>
                <a:sym typeface="Source Sans Pro"/>
              </a:rPr>
              <a:t>about 201 rouse</a:t>
            </a:r>
          </a:p>
          <a:p>
            <a:pPr algn="ctr" rtl="0" lvl="0">
              <a:buNone/>
            </a:pPr>
            <a:r>
              <a:rPr sz="2400" lang="en-US">
                <a:latin typeface="Source Sans Pro"/>
                <a:ea typeface="Source Sans Pro"/>
                <a:cs typeface="Source Sans Pro"/>
                <a:sym typeface="Source Sans Pro"/>
              </a:rPr>
              <a:t>location</a:t>
            </a:r>
          </a:p>
          <a:p>
            <a:pPr algn="ctr" rtl="0" lvl="0">
              <a:buNone/>
            </a:pPr>
            <a:r>
              <a:rPr sz="2400" lang="en-US">
                <a:latin typeface="Source Sans Pro"/>
                <a:ea typeface="Source Sans Pro"/>
                <a:cs typeface="Source Sans Pro"/>
                <a:sym typeface="Source Sans Pro"/>
              </a:rPr>
              <a:t>building statistics</a:t>
            </a:r>
          </a:p>
          <a:p>
            <a:pPr algn="ctr" rtl="0" lvl="0">
              <a:buNone/>
            </a:pPr>
            <a:r>
              <a:rPr sz="2400" lang="en-US">
                <a:latin typeface="Source Sans Pro"/>
                <a:ea typeface="Source Sans Pro"/>
                <a:cs typeface="Source Sans Pro"/>
                <a:sym typeface="Source Sans Pro"/>
              </a:rPr>
              <a:t>existing systems</a:t>
            </a:r>
          </a:p>
          <a:p>
            <a:pPr algn="ctr" rtl="0" lvl="0">
              <a:buNone/>
            </a:pPr>
            <a:r>
              <a:rPr sz="2400" lang="en-US">
                <a:latin typeface="Source Sans Pro"/>
                <a:ea typeface="Source Sans Pro"/>
                <a:cs typeface="Source Sans Pro"/>
                <a:sym typeface="Source Sans Pro"/>
              </a:rPr>
              <a:t>performance</a:t>
            </a:r>
          </a:p>
        </p:txBody>
      </p:sp>
      <p:sp>
        <p:nvSpPr>
          <p:cNvPr id="256" name="Shape 256"/>
          <p:cNvSpPr/>
          <p:nvPr/>
        </p:nvSpPr>
        <p:spPr>
          <a:xfrm>
            <a:off y="3387525" x="0"/>
            <a:ext cy="691499" cx="4482599"/>
          </a:xfrm>
          <a:prstGeom prst="rect">
            <a:avLst/>
          </a:prstGeom>
          <a:solidFill>
            <a:srgbClr val="F3F3F3"/>
          </a:solidFill>
          <a:ln w="19050" cap="flat">
            <a:solidFill>
              <a:srgbClr val="D9D9D9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 algn="ctr" rtl="0" lvl="0">
              <a:buNone/>
            </a:pPr>
            <a:r>
              <a:rPr sz="3000" lang="en-US">
                <a:latin typeface="Source Sans Pro"/>
                <a:ea typeface="Source Sans Pro"/>
                <a:cs typeface="Source Sans Pro"/>
                <a:sym typeface="Source Sans Pro"/>
              </a:rPr>
              <a:t>thesis proposal</a:t>
            </a:r>
          </a:p>
        </p:txBody>
      </p:sp>
      <p:sp>
        <p:nvSpPr>
          <p:cNvPr id="257" name="Shape 257"/>
          <p:cNvSpPr/>
          <p:nvPr/>
        </p:nvSpPr>
        <p:spPr>
          <a:xfrm>
            <a:off y="4198550" x="0"/>
            <a:ext cy="691499" cx="4482599"/>
          </a:xfrm>
          <a:prstGeom prst="rect">
            <a:avLst/>
          </a:prstGeom>
          <a:solidFill>
            <a:srgbClr val="F3F3F3"/>
          </a:solidFill>
          <a:ln w="19050" cap="flat">
            <a:solidFill>
              <a:srgbClr val="D9D9D9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 algn="ctr" rtl="0" lvl="0">
              <a:buNone/>
            </a:pPr>
            <a:r>
              <a:rPr sz="3000" lang="en-US">
                <a:latin typeface="Source Sans Pro"/>
                <a:ea typeface="Source Sans Pro"/>
                <a:cs typeface="Source Sans Pro"/>
                <a:sym typeface="Source Sans Pro"/>
              </a:rPr>
              <a:t>mechanical depth</a:t>
            </a:r>
          </a:p>
        </p:txBody>
      </p:sp>
      <p:sp>
        <p:nvSpPr>
          <p:cNvPr id="258" name="Shape 258"/>
          <p:cNvSpPr/>
          <p:nvPr/>
        </p:nvSpPr>
        <p:spPr>
          <a:xfrm>
            <a:off y="5009575" x="0"/>
            <a:ext cy="691499" cx="4482599"/>
          </a:xfrm>
          <a:prstGeom prst="rect">
            <a:avLst/>
          </a:prstGeom>
          <a:solidFill>
            <a:srgbClr val="F3F3F3"/>
          </a:solidFill>
          <a:ln w="19050" cap="flat">
            <a:solidFill>
              <a:srgbClr val="D9D9D9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 algn="ctr" rtl="0" lvl="0">
              <a:buNone/>
            </a:pPr>
            <a:r>
              <a:rPr sz="3000" lang="en-US">
                <a:latin typeface="Source Sans Pro"/>
                <a:ea typeface="Source Sans Pro"/>
                <a:cs typeface="Source Sans Pro"/>
                <a:sym typeface="Source Sans Pro"/>
              </a:rPr>
              <a:t>electrical breadth</a:t>
            </a:r>
          </a:p>
        </p:txBody>
      </p:sp>
      <p:sp>
        <p:nvSpPr>
          <p:cNvPr id="259" name="Shape 259"/>
          <p:cNvSpPr/>
          <p:nvPr/>
        </p:nvSpPr>
        <p:spPr>
          <a:xfrm>
            <a:off y="5820600" x="0"/>
            <a:ext cy="691499" cx="4482599"/>
          </a:xfrm>
          <a:prstGeom prst="rect">
            <a:avLst/>
          </a:prstGeom>
          <a:solidFill>
            <a:srgbClr val="F3F3F3"/>
          </a:solidFill>
          <a:ln w="19050" cap="flat">
            <a:solidFill>
              <a:srgbClr val="D9D9D9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 algn="ctr" rtl="0" lvl="0">
              <a:buNone/>
            </a:pPr>
            <a:r>
              <a:rPr sz="3000" lang="en-US">
                <a:latin typeface="Source Sans Pro"/>
                <a:ea typeface="Source Sans Pro"/>
                <a:cs typeface="Source Sans Pro"/>
                <a:sym typeface="Source Sans Pro"/>
              </a:rPr>
              <a:t>conclusion</a:t>
            </a:r>
          </a:p>
        </p:txBody>
      </p:sp>
      <p:sp>
        <p:nvSpPr>
          <p:cNvPr id="260" name="Shape 260"/>
          <p:cNvSpPr/>
          <p:nvPr/>
        </p:nvSpPr>
        <p:spPr>
          <a:xfrm>
            <a:off y="2844525" x="2322300"/>
            <a:ext cy="426899" cx="4499399"/>
          </a:xfrm>
          <a:prstGeom prst="rect">
            <a:avLst/>
          </a:prstGeom>
          <a:solidFill>
            <a:srgbClr val="4F4651">
              <a:alpha val="50379"/>
            </a:srgbClr>
          </a:solidFill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/>
        </p:txBody>
      </p:sp>
      <p:sp>
        <p:nvSpPr>
          <p:cNvPr id="261" name="Shape 261"/>
          <p:cNvSpPr txBox="1"/>
          <p:nvPr/>
        </p:nvSpPr>
        <p:spPr>
          <a:xfrm>
            <a:off y="543375" x="9797150"/>
            <a:ext cy="5631299" cx="8002500"/>
          </a:xfrm>
          <a:prstGeom prst="rect">
            <a:avLst/>
          </a:prstGeom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algn="ctr" rtl="0" lvl="0">
              <a:buNone/>
            </a:pPr>
            <a:r>
              <a:rPr sz="3600" lang="en-US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building performance</a:t>
            </a:r>
          </a:p>
          <a:p>
            <a:r>
              <a:t/>
            </a:r>
          </a:p>
          <a:p>
            <a:r>
              <a:t/>
            </a:r>
          </a:p>
          <a:p>
            <a:pPr algn="ctr" rtl="0" lvl="0">
              <a:buNone/>
            </a:pPr>
            <a:r>
              <a:rPr sz="2400" lang="en-US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envelope driven performance</a:t>
            </a:r>
          </a:p>
          <a:p>
            <a:r>
              <a:t/>
            </a:r>
          </a:p>
          <a:p>
            <a:pPr algn="ctr" rtl="0" lvl="0">
              <a:buNone/>
            </a:pPr>
            <a:r>
              <a:rPr sz="2400" lang="en-US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HVAC is 36% of annual electricity usage</a:t>
            </a:r>
          </a:p>
          <a:p>
            <a:r>
              <a:t/>
            </a:r>
          </a:p>
          <a:p>
            <a:pPr algn="ctr" rtl="0" lvl="0">
              <a:buNone/>
            </a:pPr>
            <a:r>
              <a:rPr sz="2400" lang="en-US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all electric equipment   |   uniform demand rate</a:t>
            </a:r>
          </a:p>
          <a:p>
            <a:r>
              <a:t/>
            </a:r>
          </a:p>
          <a:p>
            <a:pPr algn="ctr" rtl="0" lvl="0">
              <a:buNone/>
            </a:pPr>
            <a:r>
              <a:rPr sz="2400" lang="en-US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$181,191 yearly utility cost</a:t>
            </a:r>
          </a:p>
          <a:p>
            <a:r>
              <a:t/>
            </a:r>
          </a:p>
          <a:p>
            <a:pPr algn="ctr" rtl="0" lvl="0">
              <a:buNone/>
            </a:pPr>
            <a:r>
              <a:rPr sz="2400" lang="en-US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31% EUI performance gain</a:t>
            </a:r>
          </a:p>
        </p:txBody>
      </p:sp>
      <p:cxnSp>
        <p:nvCxnSpPr>
          <p:cNvPr id="262" name="Shape 262"/>
          <p:cNvCxnSpPr/>
          <p:nvPr/>
        </p:nvCxnSpPr>
        <p:spPr>
          <a:xfrm>
            <a:off y="1337775" x="12011900"/>
            <a:ext cy="0" cx="3572999"/>
          </a:xfrm>
          <a:prstGeom prst="straightConnector1">
            <a:avLst/>
          </a:prstGeom>
          <a:noFill/>
          <a:ln w="22225" cap="flat">
            <a:solidFill>
              <a:srgbClr val="DF7366"/>
            </a:solidFill>
            <a:prstDash val="solid"/>
            <a:round/>
            <a:headEnd w="med" len="med" type="none"/>
            <a:tailEnd w="med" len="med" type="none"/>
          </a:ln>
        </p:spPr>
      </p:cxnSp>
      <p:graphicFrame>
        <p:nvGraphicFramePr>
          <p:cNvPr id="263" name="Shape 263"/>
          <p:cNvGraphicFramePr/>
          <p:nvPr/>
        </p:nvGraphicFramePr>
        <p:xfrm>
          <a:off y="1815537" x="19259450"/>
          <a:ext cy="3000000" cx="3000000"/>
        </p:xfrm>
        <a:graphic>
          <a:graphicData uri="http://schemas.openxmlformats.org/drawingml/2006/table">
            <a:tbl>
              <a:tblPr>
                <a:noFill/>
                <a:tableStyleId>{40C79597-F272-44AC-AC92-96D4507C5AB8}</a:tableStyleId>
              </a:tblPr>
              <a:tblGrid>
                <a:gridCol w="2408500"/>
                <a:gridCol w="1551525"/>
                <a:gridCol w="1994700"/>
                <a:gridCol w="1921350"/>
              </a:tblGrid>
              <a:tr h="1063275">
                <a:tc>
                  <a:txBody>
                    <a:bodyPr>
                      <a:noAutofit/>
                    </a:bodyPr>
                    <a:lstStyle/>
                    <a:p>
                      <a:pPr algn="ctr" rtl="0" lvl="0">
                        <a:lnSpc>
                          <a:spcPct val="115000"/>
                        </a:lnSpc>
                        <a:buNone/>
                      </a:pPr>
                      <a:r>
                        <a:rPr b="1" sz="2400" lang="en-US">
                          <a:solidFill>
                            <a:srgbClr val="FFFFFF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Building</a:t>
                      </a:r>
                    </a:p>
                  </a:txBody>
                  <a:tcPr marR="28575" marB="19050" marT="19050" anchor="ctr" marL="28575">
                    <a:solidFill>
                      <a:srgbClr val="8099E6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algn="ctr" rtl="0" lvl="0">
                        <a:lnSpc>
                          <a:spcPct val="115000"/>
                        </a:lnSpc>
                        <a:buNone/>
                      </a:pPr>
                      <a:r>
                        <a:rPr b="1" sz="2400" lang="en-US">
                          <a:solidFill>
                            <a:srgbClr val="FFFFFF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Site EUI (kBtu/sqft)</a:t>
                      </a:r>
                    </a:p>
                  </a:txBody>
                  <a:tcPr marR="28575" marB="19050" marT="19050" anchor="ctr" marL="28575">
                    <a:solidFill>
                      <a:srgbClr val="8099E6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algn="ctr" rtl="0" lvl="0">
                        <a:lnSpc>
                          <a:spcPct val="115000"/>
                        </a:lnSpc>
                        <a:buNone/>
                      </a:pPr>
                      <a:r>
                        <a:rPr b="1" sz="2400" lang="en-US">
                          <a:solidFill>
                            <a:srgbClr val="FFFFFF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Source EUI (kBtu/sqft)</a:t>
                      </a:r>
                    </a:p>
                  </a:txBody>
                  <a:tcPr marR="28575" marB="19050" marT="19050" anchor="ctr" marL="28575">
                    <a:solidFill>
                      <a:srgbClr val="8099E6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algn="ctr" rtl="0" lvl="0">
                        <a:lnSpc>
                          <a:spcPct val="115000"/>
                        </a:lnSpc>
                        <a:buNone/>
                      </a:pPr>
                      <a:r>
                        <a:rPr b="1" sz="2400" lang="en-US">
                          <a:solidFill>
                            <a:srgbClr val="FFFFFF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Performance Gain</a:t>
                      </a:r>
                    </a:p>
                  </a:txBody>
                  <a:tcPr marR="28575" marB="19050" marT="19050" anchor="ctr" marL="28575">
                    <a:solidFill>
                      <a:srgbClr val="8099E6"/>
                    </a:solidFill>
                  </a:tcPr>
                </a:tc>
              </a:tr>
              <a:tr h="1081825">
                <a:tc>
                  <a:txBody>
                    <a:bodyPr>
                      <a:noAutofit/>
                    </a:bodyPr>
                    <a:lstStyle/>
                    <a:p>
                      <a:pPr algn="ctr" rtl="0" lvl="0">
                        <a:lnSpc>
                          <a:spcPct val="115000"/>
                        </a:lnSpc>
                        <a:buNone/>
                      </a:pPr>
                      <a:r>
                        <a:rPr sz="2400" lang="en-US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201 Rouse</a:t>
                      </a:r>
                    </a:p>
                  </a:txBody>
                  <a:tcPr marR="28575" marB="19050" marT="19050" anchor="ctr" marL="28575">
                    <a:solidFill>
                      <a:srgbClr val="B2C2F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algn="ctr" rtl="0" lvl="0">
                        <a:lnSpc>
                          <a:spcPct val="115000"/>
                        </a:lnSpc>
                        <a:buNone/>
                      </a:pPr>
                      <a:r>
                        <a:rPr sz="2400" lang="en-US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46.4</a:t>
                      </a:r>
                    </a:p>
                  </a:txBody>
                  <a:tcPr marR="28575" marB="19050" marT="19050" anchor="ctr" marL="28575">
                    <a:solidFill>
                      <a:srgbClr val="E6EBFA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algn="ctr" rtl="0" lvl="0">
                        <a:lnSpc>
                          <a:spcPct val="115000"/>
                        </a:lnSpc>
                        <a:buNone/>
                      </a:pPr>
                      <a:r>
                        <a:rPr sz="2400" lang="en-US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139.2</a:t>
                      </a:r>
                    </a:p>
                  </a:txBody>
                  <a:tcPr marR="28575" marB="19050" marT="19050" anchor="ctr" marL="28575">
                    <a:solidFill>
                      <a:srgbClr val="E6EBFA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algn="ctr" rtl="0" lvl="0">
                        <a:lnSpc>
                          <a:spcPct val="115000"/>
                        </a:lnSpc>
                        <a:buNone/>
                      </a:pPr>
                      <a:r>
                        <a:rPr sz="2400" lang="en-US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31% Site </a:t>
                      </a:r>
                    </a:p>
                    <a:p>
                      <a:pPr algn="ctr" rtl="0" lvl="0">
                        <a:lnSpc>
                          <a:spcPct val="115000"/>
                        </a:lnSpc>
                        <a:buNone/>
                      </a:pPr>
                      <a:r>
                        <a:rPr sz="2400" lang="en-US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6% Source</a:t>
                      </a:r>
                    </a:p>
                  </a:txBody>
                  <a:tcPr marR="28575" marB="19050" marT="19050" anchor="ctr" marL="28575">
                    <a:solidFill>
                      <a:srgbClr val="E6EBFA"/>
                    </a:solidFill>
                  </a:tcPr>
                </a:tc>
              </a:tr>
              <a:tr h="1081825">
                <a:tc>
                  <a:txBody>
                    <a:bodyPr>
                      <a:noAutofit/>
                    </a:bodyPr>
                    <a:lstStyle/>
                    <a:p>
                      <a:pPr algn="ctr" rtl="0" lvl="0">
                        <a:lnSpc>
                          <a:spcPct val="115000"/>
                        </a:lnSpc>
                        <a:buNone/>
                      </a:pPr>
                      <a:r>
                        <a:rPr sz="2400" lang="en-US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CBECS National Average</a:t>
                      </a:r>
                    </a:p>
                  </a:txBody>
                  <a:tcPr marR="28575" marB="19050" marT="19050" anchor="ctr" marL="28575">
                    <a:solidFill>
                      <a:srgbClr val="B2C2F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algn="ctr" rtl="0" lvl="0">
                        <a:lnSpc>
                          <a:spcPct val="115000"/>
                        </a:lnSpc>
                        <a:buNone/>
                      </a:pPr>
                      <a:r>
                        <a:rPr sz="2400" lang="en-US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67.3</a:t>
                      </a:r>
                    </a:p>
                  </a:txBody>
                  <a:tcPr marR="28575" marB="19050" marT="19050" anchor="ctr" marL="28575">
                    <a:solidFill>
                      <a:srgbClr val="E6EBFA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algn="ctr" rtl="0" lvl="0">
                        <a:lnSpc>
                          <a:spcPct val="115000"/>
                        </a:lnSpc>
                        <a:buNone/>
                      </a:pPr>
                      <a:r>
                        <a:rPr sz="2400" lang="en-US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148.1</a:t>
                      </a:r>
                    </a:p>
                  </a:txBody>
                  <a:tcPr marR="28575" marB="19050" marT="19050" anchor="ctr" marL="28575">
                    <a:solidFill>
                      <a:srgbClr val="E6EBFA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algn="ctr" rtl="0" lvl="0">
                        <a:lnSpc>
                          <a:spcPct val="115000"/>
                        </a:lnSpc>
                        <a:buNone/>
                      </a:pPr>
                      <a:r>
                        <a:rPr sz="2400" lang="en-US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-</a:t>
                      </a:r>
                    </a:p>
                  </a:txBody>
                  <a:tcPr marR="28575" marB="19050" marT="19050" anchor="ctr" marL="28575">
                    <a:solidFill>
                      <a:srgbClr val="E6EBFA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68" name="Shape 26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69" name="Shape 269"/>
          <p:cNvSpPr txBox="1"/>
          <p:nvPr/>
        </p:nvSpPr>
        <p:spPr>
          <a:xfrm>
            <a:off y="0" x="10093525"/>
            <a:ext cy="905699" cx="7403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buNone/>
            </a:pPr>
            <a:r>
              <a:rPr sz="3600" lang="en-US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mechanical depth</a:t>
            </a:r>
          </a:p>
        </p:txBody>
      </p:sp>
      <p:sp>
        <p:nvSpPr>
          <p:cNvPr id="270" name="Shape 270"/>
          <p:cNvSpPr txBox="1"/>
          <p:nvPr/>
        </p:nvSpPr>
        <p:spPr>
          <a:xfrm>
            <a:off y="-25" x="19383875"/>
            <a:ext cy="905699" cx="7403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buNone/>
            </a:pPr>
            <a:r>
              <a:rPr sz="3600" lang="en-US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structural breadth</a:t>
            </a:r>
          </a:p>
          <a:p>
            <a:r>
              <a:t/>
            </a:r>
          </a:p>
          <a:p>
            <a:r>
              <a:t/>
            </a:r>
          </a:p>
          <a:p>
            <a:r>
              <a:t/>
            </a:r>
          </a:p>
        </p:txBody>
      </p:sp>
      <p:sp>
        <p:nvSpPr>
          <p:cNvPr id="271" name="Shape 271"/>
          <p:cNvSpPr txBox="1"/>
          <p:nvPr/>
        </p:nvSpPr>
        <p:spPr>
          <a:xfrm>
            <a:off y="3164825" x="19383875"/>
            <a:ext cy="905699" cx="7403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buNone/>
            </a:pPr>
            <a:r>
              <a:rPr sz="3600" lang="en-US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electrical breadth</a:t>
            </a:r>
          </a:p>
        </p:txBody>
      </p:sp>
      <p:cxnSp>
        <p:nvCxnSpPr>
          <p:cNvPr id="272" name="Shape 272"/>
          <p:cNvCxnSpPr/>
          <p:nvPr/>
        </p:nvCxnSpPr>
        <p:spPr>
          <a:xfrm>
            <a:off y="695625" x="10093525"/>
            <a:ext cy="0" cx="3572999"/>
          </a:xfrm>
          <a:prstGeom prst="straightConnector1">
            <a:avLst/>
          </a:prstGeom>
          <a:noFill/>
          <a:ln w="22225" cap="flat">
            <a:solidFill>
              <a:srgbClr val="DF7366"/>
            </a:solidFill>
            <a:prstDash val="solid"/>
            <a:round/>
            <a:headEnd w="med" len="med" type="none"/>
            <a:tailEnd w="med" len="med" type="none"/>
          </a:ln>
        </p:spPr>
      </p:cxnSp>
      <p:cxnSp>
        <p:nvCxnSpPr>
          <p:cNvPr id="273" name="Shape 273"/>
          <p:cNvCxnSpPr/>
          <p:nvPr/>
        </p:nvCxnSpPr>
        <p:spPr>
          <a:xfrm>
            <a:off y="905675" x="19383875"/>
            <a:ext cy="0" cx="4482599"/>
          </a:xfrm>
          <a:prstGeom prst="straightConnector1">
            <a:avLst/>
          </a:prstGeom>
          <a:noFill/>
          <a:ln w="22225" cap="flat">
            <a:solidFill>
              <a:srgbClr val="DF7366"/>
            </a:solidFill>
            <a:prstDash val="solid"/>
            <a:round/>
            <a:headEnd w="med" len="med" type="none"/>
            <a:tailEnd w="med" len="med" type="none"/>
          </a:ln>
        </p:spPr>
      </p:cxnSp>
      <p:cxnSp>
        <p:nvCxnSpPr>
          <p:cNvPr id="274" name="Shape 274"/>
          <p:cNvCxnSpPr/>
          <p:nvPr/>
        </p:nvCxnSpPr>
        <p:spPr>
          <a:xfrm>
            <a:off y="4128250" x="19383875"/>
            <a:ext cy="0" cx="4482599"/>
          </a:xfrm>
          <a:prstGeom prst="straightConnector1">
            <a:avLst/>
          </a:prstGeom>
          <a:noFill/>
          <a:ln w="22225" cap="flat">
            <a:solidFill>
              <a:srgbClr val="DF7366"/>
            </a:solidFill>
            <a:prstDash val="solid"/>
            <a:round/>
            <a:headEnd w="med" len="med" type="none"/>
            <a:tailEnd w="med" len="med" type="none"/>
          </a:ln>
        </p:spPr>
      </p:cxnSp>
      <p:sp>
        <p:nvSpPr>
          <p:cNvPr id="275" name="Shape 275"/>
          <p:cNvSpPr/>
          <p:nvPr/>
        </p:nvSpPr>
        <p:spPr>
          <a:xfrm>
            <a:off y="414875" x="0"/>
            <a:ext cy="691499" cx="4482599"/>
          </a:xfrm>
          <a:prstGeom prst="rect">
            <a:avLst/>
          </a:prstGeom>
          <a:solidFill>
            <a:srgbClr val="F3F3F3"/>
          </a:solidFill>
          <a:ln w="19050" cap="flat">
            <a:solidFill>
              <a:srgbClr val="D9D9D9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 algn="ctr" rtl="0" lvl="0">
              <a:buNone/>
            </a:pPr>
            <a:r>
              <a:rPr sz="3000" lang="en-US">
                <a:latin typeface="Source Sans Pro"/>
                <a:ea typeface="Source Sans Pro"/>
                <a:cs typeface="Source Sans Pro"/>
                <a:sym typeface="Source Sans Pro"/>
              </a:rPr>
              <a:t>introduction</a:t>
            </a:r>
          </a:p>
        </p:txBody>
      </p:sp>
      <p:sp>
        <p:nvSpPr>
          <p:cNvPr id="276" name="Shape 276"/>
          <p:cNvSpPr/>
          <p:nvPr/>
        </p:nvSpPr>
        <p:spPr>
          <a:xfrm>
            <a:off y="2013025" x="2330700"/>
            <a:ext cy="691499" cx="4482599"/>
          </a:xfrm>
          <a:prstGeom prst="rect">
            <a:avLst/>
          </a:prstGeom>
          <a:solidFill>
            <a:srgbClr val="F3F3F3"/>
          </a:solidFill>
          <a:ln w="19050" cap="flat">
            <a:solidFill>
              <a:srgbClr val="D9D9D9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 algn="ctr" rtl="0" lvl="0">
              <a:buNone/>
            </a:pPr>
            <a:r>
              <a:rPr sz="3000" lang="en-US">
                <a:latin typeface="Source Sans Pro"/>
                <a:ea typeface="Source Sans Pro"/>
                <a:cs typeface="Source Sans Pro"/>
                <a:sym typeface="Source Sans Pro"/>
              </a:rPr>
              <a:t>thesis proposal</a:t>
            </a:r>
          </a:p>
        </p:txBody>
      </p:sp>
      <p:sp>
        <p:nvSpPr>
          <p:cNvPr id="277" name="Shape 277"/>
          <p:cNvSpPr/>
          <p:nvPr/>
        </p:nvSpPr>
        <p:spPr>
          <a:xfrm>
            <a:off y="2824050" x="0"/>
            <a:ext cy="691499" cx="4482599"/>
          </a:xfrm>
          <a:prstGeom prst="rect">
            <a:avLst/>
          </a:prstGeom>
          <a:solidFill>
            <a:srgbClr val="F3F3F3"/>
          </a:solidFill>
          <a:ln w="19050" cap="flat">
            <a:solidFill>
              <a:srgbClr val="D9D9D9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 algn="ctr" rtl="0" lvl="0">
              <a:buNone/>
            </a:pPr>
            <a:r>
              <a:rPr sz="3000" lang="en-US">
                <a:latin typeface="Source Sans Pro"/>
                <a:ea typeface="Source Sans Pro"/>
                <a:cs typeface="Source Sans Pro"/>
                <a:sym typeface="Source Sans Pro"/>
              </a:rPr>
              <a:t>mechanical depth</a:t>
            </a:r>
          </a:p>
        </p:txBody>
      </p:sp>
      <p:sp>
        <p:nvSpPr>
          <p:cNvPr id="278" name="Shape 278"/>
          <p:cNvSpPr/>
          <p:nvPr/>
        </p:nvSpPr>
        <p:spPr>
          <a:xfrm>
            <a:off y="3635075" x="0"/>
            <a:ext cy="691499" cx="4482599"/>
          </a:xfrm>
          <a:prstGeom prst="rect">
            <a:avLst/>
          </a:prstGeom>
          <a:solidFill>
            <a:srgbClr val="F3F3F3"/>
          </a:solidFill>
          <a:ln w="19050" cap="flat">
            <a:solidFill>
              <a:srgbClr val="D9D9D9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 algn="ctr" rtl="0" lvl="0">
              <a:buNone/>
            </a:pPr>
            <a:r>
              <a:rPr sz="3000" lang="en-US">
                <a:latin typeface="Source Sans Pro"/>
                <a:ea typeface="Source Sans Pro"/>
                <a:cs typeface="Source Sans Pro"/>
                <a:sym typeface="Source Sans Pro"/>
              </a:rPr>
              <a:t>electrical breadth</a:t>
            </a:r>
          </a:p>
        </p:txBody>
      </p:sp>
      <p:sp>
        <p:nvSpPr>
          <p:cNvPr id="279" name="Shape 279"/>
          <p:cNvSpPr/>
          <p:nvPr/>
        </p:nvSpPr>
        <p:spPr>
          <a:xfrm>
            <a:off y="4446100" x="0"/>
            <a:ext cy="691499" cx="4482599"/>
          </a:xfrm>
          <a:prstGeom prst="rect">
            <a:avLst/>
          </a:prstGeom>
          <a:solidFill>
            <a:srgbClr val="F3F3F3"/>
          </a:solidFill>
          <a:ln w="19050" cap="flat">
            <a:solidFill>
              <a:srgbClr val="D9D9D9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 algn="ctr" rtl="0" lvl="0">
              <a:buNone/>
            </a:pPr>
            <a:r>
              <a:rPr sz="3000" lang="en-US">
                <a:latin typeface="Source Sans Pro"/>
                <a:ea typeface="Source Sans Pro"/>
                <a:cs typeface="Source Sans Pro"/>
                <a:sym typeface="Source Sans Pro"/>
              </a:rPr>
              <a:t>conclusion</a:t>
            </a:r>
          </a:p>
        </p:txBody>
      </p:sp>
      <p:sp>
        <p:nvSpPr>
          <p:cNvPr id="280" name="Shape 280"/>
          <p:cNvSpPr txBox="1"/>
          <p:nvPr/>
        </p:nvSpPr>
        <p:spPr>
          <a:xfrm>
            <a:off y="1300800" x="19429625"/>
            <a:ext cy="1806300" cx="70803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  <p:sp>
        <p:nvSpPr>
          <p:cNvPr id="281" name="Shape 281"/>
          <p:cNvSpPr txBox="1"/>
          <p:nvPr/>
        </p:nvSpPr>
        <p:spPr>
          <a:xfrm>
            <a:off y="1132100" x="19383875"/>
            <a:ext cy="1806300" cx="70803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buNone/>
            </a:pPr>
            <a:r>
              <a:rPr sz="3000" lang="en-US">
                <a:solidFill>
                  <a:srgbClr val="F3F3F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analyze roof structural support </a:t>
            </a:r>
          </a:p>
        </p:txBody>
      </p:sp>
      <p:sp>
        <p:nvSpPr>
          <p:cNvPr id="282" name="Shape 282"/>
          <p:cNvSpPr txBox="1"/>
          <p:nvPr/>
        </p:nvSpPr>
        <p:spPr>
          <a:xfrm>
            <a:off y="4185975" x="19429625"/>
            <a:ext cy="1806300" cx="70803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  <p:sp>
        <p:nvSpPr>
          <p:cNvPr id="283" name="Shape 283"/>
          <p:cNvSpPr txBox="1"/>
          <p:nvPr/>
        </p:nvSpPr>
        <p:spPr>
          <a:xfrm>
            <a:off y="4185975" x="19319850"/>
            <a:ext cy="1806300" cx="70803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buNone/>
            </a:pPr>
            <a:r>
              <a:rPr sz="3000" lang="en-US">
                <a:solidFill>
                  <a:srgbClr val="F3F3F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electrical equipment and wires for new HVAC equipment </a:t>
            </a:r>
          </a:p>
        </p:txBody>
      </p:sp>
      <p:sp>
        <p:nvSpPr>
          <p:cNvPr id="284" name="Shape 284"/>
          <p:cNvSpPr txBox="1"/>
          <p:nvPr/>
        </p:nvSpPr>
        <p:spPr>
          <a:xfrm>
            <a:off y="3193700" x="10005225"/>
            <a:ext cy="905699" cx="7403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buNone/>
            </a:pPr>
            <a:r>
              <a:rPr sz="3600" lang="en-US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goals</a:t>
            </a:r>
          </a:p>
        </p:txBody>
      </p:sp>
      <p:cxnSp>
        <p:nvCxnSpPr>
          <p:cNvPr id="285" name="Shape 285"/>
          <p:cNvCxnSpPr/>
          <p:nvPr/>
        </p:nvCxnSpPr>
        <p:spPr>
          <a:xfrm>
            <a:off y="3889325" x="10005225"/>
            <a:ext cy="0" cx="3572999"/>
          </a:xfrm>
          <a:prstGeom prst="straightConnector1">
            <a:avLst/>
          </a:prstGeom>
          <a:noFill/>
          <a:ln w="22225" cap="flat">
            <a:solidFill>
              <a:srgbClr val="DF7366"/>
            </a:solidFill>
            <a:prstDash val="solid"/>
            <a:round/>
            <a:headEnd w="med" len="med" type="none"/>
            <a:tailEnd w="med" len="med" type="none"/>
          </a:ln>
        </p:spPr>
      </p:cxnSp>
      <p:sp>
        <p:nvSpPr>
          <p:cNvPr id="286" name="Shape 286"/>
          <p:cNvSpPr txBox="1"/>
          <p:nvPr/>
        </p:nvSpPr>
        <p:spPr>
          <a:xfrm>
            <a:off y="1041512" x="10090575"/>
            <a:ext cy="1806300" cx="70803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buNone/>
            </a:pPr>
            <a:r>
              <a:rPr sz="3000" lang="en-US">
                <a:solidFill>
                  <a:srgbClr val="F3F3F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geothermal heat pumps</a:t>
            </a:r>
          </a:p>
          <a:p>
            <a:pPr rtl="0" lvl="0">
              <a:buNone/>
            </a:pPr>
            <a:r>
              <a:rPr sz="3000" lang="en-US">
                <a:solidFill>
                  <a:srgbClr val="F3F3F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active chilled beams</a:t>
            </a:r>
          </a:p>
          <a:p>
            <a:pPr rtl="0" lvl="0">
              <a:buNone/>
            </a:pPr>
            <a:r>
              <a:rPr sz="3000" lang="en-US">
                <a:solidFill>
                  <a:srgbClr val="F3F3F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dedicated outdoor air </a:t>
            </a:r>
          </a:p>
        </p:txBody>
      </p:sp>
      <p:sp>
        <p:nvSpPr>
          <p:cNvPr id="287" name="Shape 287"/>
          <p:cNvSpPr txBox="1"/>
          <p:nvPr/>
        </p:nvSpPr>
        <p:spPr>
          <a:xfrm>
            <a:off y="4235200" x="10005225"/>
            <a:ext cy="1806300" cx="70803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buNone/>
            </a:pPr>
            <a:r>
              <a:rPr sz="3000" lang="en-US">
                <a:solidFill>
                  <a:srgbClr val="F3F3F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testbed of geothermal application</a:t>
            </a:r>
          </a:p>
          <a:p>
            <a:pPr rtl="0" lvl="0">
              <a:buNone/>
            </a:pPr>
            <a:r>
              <a:rPr sz="3000" lang="en-US">
                <a:solidFill>
                  <a:srgbClr val="F3F3F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lower annual energy use</a:t>
            </a:r>
          </a:p>
          <a:p>
            <a:pPr rtl="0" lvl="0">
              <a:buNone/>
            </a:pPr>
            <a:r>
              <a:rPr sz="3000" lang="en-US">
                <a:solidFill>
                  <a:srgbClr val="F3F3F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increase LEED rating</a:t>
            </a:r>
          </a:p>
        </p:txBody>
      </p:sp>
      <p:pic>
        <p:nvPicPr>
          <p:cNvPr id="288" name="Shape 288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1934112" x="19624250"/>
            <a:ext cy="1165699" cx="6691050"/>
          </a:xfrm>
          <a:prstGeom prst="rect">
            <a:avLst/>
          </a:prstGeom>
        </p:spPr>
      </p:pic>
      <p:pic>
        <p:nvPicPr>
          <p:cNvPr id="289" name="Shape 289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y="695625" x="14479573"/>
            <a:ext cy="3003611" cx="2995374"/>
          </a:xfrm>
          <a:prstGeom prst="rect">
            <a:avLst/>
          </a:prstGeom>
        </p:spPr>
      </p:pic>
      <p:sp>
        <p:nvSpPr>
          <p:cNvPr id="290" name="Shape 290"/>
          <p:cNvSpPr/>
          <p:nvPr/>
        </p:nvSpPr>
        <p:spPr>
          <a:xfrm>
            <a:off y="1202000" x="0"/>
            <a:ext cy="691499" cx="4482599"/>
          </a:xfrm>
          <a:prstGeom prst="rect">
            <a:avLst/>
          </a:prstGeom>
          <a:solidFill>
            <a:srgbClr val="F3F3F3"/>
          </a:solidFill>
          <a:ln w="19050" cap="flat">
            <a:solidFill>
              <a:srgbClr val="D9D9D9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 algn="ctr" rtl="0" lvl="0">
              <a:buNone/>
            </a:pPr>
            <a:r>
              <a:rPr sz="3000" lang="en-US">
                <a:latin typeface="Source Sans Pro"/>
                <a:ea typeface="Source Sans Pro"/>
                <a:cs typeface="Source Sans Pro"/>
                <a:sym typeface="Source Sans Pro"/>
              </a:rPr>
              <a:t>about 201 rouse</a:t>
            </a:r>
          </a:p>
        </p:txBody>
      </p:sp>
    </p:spTree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95" name="Shape 29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cxnSp>
        <p:nvCxnSpPr>
          <p:cNvPr id="296" name="Shape 296"/>
          <p:cNvCxnSpPr/>
          <p:nvPr/>
        </p:nvCxnSpPr>
        <p:spPr>
          <a:xfrm>
            <a:off y="905600" x="8973450"/>
            <a:ext cy="4988999" cx="0"/>
          </a:xfrm>
          <a:prstGeom prst="straightConnector1">
            <a:avLst/>
          </a:prstGeom>
          <a:noFill/>
          <a:ln w="22225" cap="flat">
            <a:solidFill>
              <a:srgbClr val="DF7366"/>
            </a:solidFill>
            <a:prstDash val="solid"/>
            <a:round/>
            <a:headEnd w="med" len="med" type="none"/>
            <a:tailEnd w="med" len="med" type="none"/>
          </a:ln>
        </p:spPr>
      </p:cxnSp>
      <p:cxnSp>
        <p:nvCxnSpPr>
          <p:cNvPr id="297" name="Shape 297"/>
          <p:cNvCxnSpPr/>
          <p:nvPr/>
        </p:nvCxnSpPr>
        <p:spPr>
          <a:xfrm>
            <a:off y="4815935" x="8821050"/>
            <a:ext cy="2042100" cx="0"/>
          </a:xfrm>
          <a:prstGeom prst="straightConnector1">
            <a:avLst/>
          </a:prstGeom>
          <a:noFill/>
          <a:ln w="22225" cap="flat">
            <a:solidFill>
              <a:srgbClr val="DF7366"/>
            </a:solidFill>
            <a:prstDash val="solid"/>
            <a:round/>
            <a:headEnd w="med" len="med" type="none"/>
            <a:tailEnd w="med" len="med" type="none"/>
          </a:ln>
        </p:spPr>
      </p:cxnSp>
      <p:cxnSp>
        <p:nvCxnSpPr>
          <p:cNvPr id="298" name="Shape 298"/>
          <p:cNvCxnSpPr/>
          <p:nvPr/>
        </p:nvCxnSpPr>
        <p:spPr>
          <a:xfrm>
            <a:off y="-14" x="9144000"/>
            <a:ext cy="2042100" cx="0"/>
          </a:xfrm>
          <a:prstGeom prst="straightConnector1">
            <a:avLst/>
          </a:prstGeom>
          <a:noFill/>
          <a:ln w="22225" cap="flat">
            <a:solidFill>
              <a:srgbClr val="DF7366"/>
            </a:solidFill>
            <a:prstDash val="solid"/>
            <a:round/>
            <a:headEnd w="med" len="med" type="none"/>
            <a:tailEnd w="med" len="med" type="none"/>
          </a:ln>
        </p:spPr>
      </p:cxnSp>
      <p:cxnSp>
        <p:nvCxnSpPr>
          <p:cNvPr id="299" name="Shape 299"/>
          <p:cNvCxnSpPr/>
          <p:nvPr/>
        </p:nvCxnSpPr>
        <p:spPr>
          <a:xfrm>
            <a:off y="905600" x="18440400"/>
            <a:ext cy="4988999" cx="0"/>
          </a:xfrm>
          <a:prstGeom prst="straightConnector1">
            <a:avLst/>
          </a:prstGeom>
          <a:noFill/>
          <a:ln w="22225" cap="flat">
            <a:solidFill>
              <a:srgbClr val="DF7366"/>
            </a:solidFill>
            <a:prstDash val="solid"/>
            <a:round/>
            <a:headEnd w="med" len="med" type="none"/>
            <a:tailEnd w="med" len="med" type="none"/>
          </a:ln>
        </p:spPr>
      </p:cxnSp>
      <p:cxnSp>
        <p:nvCxnSpPr>
          <p:cNvPr id="300" name="Shape 300"/>
          <p:cNvCxnSpPr/>
          <p:nvPr/>
        </p:nvCxnSpPr>
        <p:spPr>
          <a:xfrm>
            <a:off y="10" x="18288000"/>
            <a:ext cy="2042100" cx="0"/>
          </a:xfrm>
          <a:prstGeom prst="straightConnector1">
            <a:avLst/>
          </a:prstGeom>
          <a:noFill/>
          <a:ln w="22225" cap="flat">
            <a:solidFill>
              <a:srgbClr val="DF7366"/>
            </a:solidFill>
            <a:prstDash val="solid"/>
            <a:round/>
            <a:headEnd w="med" len="med" type="none"/>
            <a:tailEnd w="med" len="med" type="none"/>
          </a:ln>
        </p:spPr>
      </p:cxnSp>
      <p:cxnSp>
        <p:nvCxnSpPr>
          <p:cNvPr id="301" name="Shape 301"/>
          <p:cNvCxnSpPr/>
          <p:nvPr/>
        </p:nvCxnSpPr>
        <p:spPr>
          <a:xfrm>
            <a:off y="4815935" x="18610950"/>
            <a:ext cy="2042100" cx="0"/>
          </a:xfrm>
          <a:prstGeom prst="straightConnector1">
            <a:avLst/>
          </a:prstGeom>
          <a:noFill/>
          <a:ln w="22225" cap="flat">
            <a:solidFill>
              <a:srgbClr val="DF7366"/>
            </a:solidFill>
            <a:prstDash val="solid"/>
            <a:round/>
            <a:headEnd w="med" len="med" type="none"/>
            <a:tailEnd w="med" len="med" type="none"/>
          </a:ln>
        </p:spPr>
      </p:cxnSp>
      <p:sp>
        <p:nvSpPr>
          <p:cNvPr id="302" name="Shape 302"/>
          <p:cNvSpPr/>
          <p:nvPr/>
        </p:nvSpPr>
        <p:spPr>
          <a:xfrm>
            <a:off y="-690025" x="0"/>
            <a:ext cy="691499" cx="4482599"/>
          </a:xfrm>
          <a:prstGeom prst="rect">
            <a:avLst/>
          </a:prstGeom>
          <a:solidFill>
            <a:srgbClr val="F3F3F3"/>
          </a:solidFill>
          <a:ln w="19050" cap="flat">
            <a:solidFill>
              <a:srgbClr val="D9D9D9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 algn="ctr" rtl="0" lvl="0">
              <a:buNone/>
            </a:pPr>
            <a:r>
              <a:rPr sz="3000" lang="en-US">
                <a:latin typeface="Source Sans Pro"/>
                <a:ea typeface="Source Sans Pro"/>
                <a:cs typeface="Source Sans Pro"/>
                <a:sym typeface="Source Sans Pro"/>
              </a:rPr>
              <a:t>introduction</a:t>
            </a:r>
          </a:p>
        </p:txBody>
      </p:sp>
      <p:sp>
        <p:nvSpPr>
          <p:cNvPr id="303" name="Shape 303"/>
          <p:cNvSpPr/>
          <p:nvPr/>
        </p:nvSpPr>
        <p:spPr>
          <a:xfrm>
            <a:off y="121000" x="0"/>
            <a:ext cy="691499" cx="4482599"/>
          </a:xfrm>
          <a:prstGeom prst="rect">
            <a:avLst/>
          </a:prstGeom>
          <a:solidFill>
            <a:srgbClr val="F3F3F3"/>
          </a:solidFill>
          <a:ln w="19050" cap="flat">
            <a:solidFill>
              <a:srgbClr val="D9D9D9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 algn="ctr" rtl="0" lvl="0">
              <a:buNone/>
            </a:pPr>
            <a:r>
              <a:rPr sz="3000" lang="en-US">
                <a:latin typeface="Source Sans Pro"/>
                <a:ea typeface="Source Sans Pro"/>
                <a:cs typeface="Source Sans Pro"/>
                <a:sym typeface="Source Sans Pro"/>
              </a:rPr>
              <a:t>about 201 rouse</a:t>
            </a:r>
          </a:p>
        </p:txBody>
      </p:sp>
      <p:sp>
        <p:nvSpPr>
          <p:cNvPr id="304" name="Shape 304"/>
          <p:cNvSpPr/>
          <p:nvPr/>
        </p:nvSpPr>
        <p:spPr>
          <a:xfrm>
            <a:off y="932025" x="0"/>
            <a:ext cy="691499" cx="4482599"/>
          </a:xfrm>
          <a:prstGeom prst="rect">
            <a:avLst/>
          </a:prstGeom>
          <a:solidFill>
            <a:srgbClr val="F3F3F3"/>
          </a:solidFill>
          <a:ln w="19050" cap="flat">
            <a:solidFill>
              <a:srgbClr val="D9D9D9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 algn="ctr" rtl="0" lvl="0">
              <a:buNone/>
            </a:pPr>
            <a:r>
              <a:rPr sz="3000" lang="en-US">
                <a:latin typeface="Source Sans Pro"/>
                <a:ea typeface="Source Sans Pro"/>
                <a:cs typeface="Source Sans Pro"/>
                <a:sym typeface="Source Sans Pro"/>
              </a:rPr>
              <a:t>thesis proposal</a:t>
            </a:r>
          </a:p>
        </p:txBody>
      </p:sp>
      <p:sp>
        <p:nvSpPr>
          <p:cNvPr id="305" name="Shape 305"/>
          <p:cNvSpPr/>
          <p:nvPr/>
        </p:nvSpPr>
        <p:spPr>
          <a:xfrm>
            <a:off y="1743050" x="2330700"/>
            <a:ext cy="3124499" cx="4482599"/>
          </a:xfrm>
          <a:prstGeom prst="rect">
            <a:avLst/>
          </a:prstGeom>
          <a:solidFill>
            <a:srgbClr val="F3F3F3"/>
          </a:solidFill>
          <a:ln w="19050" cap="flat">
            <a:solidFill>
              <a:srgbClr val="D9D9D9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t" anchorCtr="0">
            <a:noAutofit/>
          </a:bodyPr>
          <a:lstStyle/>
          <a:p>
            <a:pPr algn="ctr" rtl="0" lvl="0">
              <a:buNone/>
            </a:pPr>
            <a:r>
              <a:rPr sz="3000" lang="en-US">
                <a:latin typeface="Source Sans Pro"/>
                <a:ea typeface="Source Sans Pro"/>
                <a:cs typeface="Source Sans Pro"/>
                <a:sym typeface="Source Sans Pro"/>
              </a:rPr>
              <a:t>mechanical depth</a:t>
            </a:r>
          </a:p>
          <a:p>
            <a:pPr algn="ctr" rtl="0" lvl="0">
              <a:buNone/>
            </a:pPr>
            <a:r>
              <a:rPr sz="2400" lang="en-US">
                <a:latin typeface="Source Sans Pro"/>
                <a:ea typeface="Source Sans Pro"/>
                <a:cs typeface="Source Sans Pro"/>
                <a:sym typeface="Source Sans Pro"/>
              </a:rPr>
              <a:t>selection</a:t>
            </a:r>
          </a:p>
          <a:p>
            <a:pPr algn="ctr" rtl="0" lvl="0">
              <a:buNone/>
            </a:pPr>
            <a:r>
              <a:rPr sz="2400" lang="en-US">
                <a:latin typeface="Source Sans Pro"/>
                <a:ea typeface="Source Sans Pro"/>
                <a:cs typeface="Source Sans Pro"/>
                <a:sym typeface="Source Sans Pro"/>
              </a:rPr>
              <a:t>geothermal calculations</a:t>
            </a:r>
          </a:p>
          <a:p>
            <a:pPr algn="ctr" rtl="0" lvl="0">
              <a:buNone/>
            </a:pPr>
            <a:r>
              <a:rPr sz="2400" lang="en-US">
                <a:latin typeface="Source Sans Pro"/>
                <a:ea typeface="Source Sans Pro"/>
                <a:cs typeface="Source Sans Pro"/>
                <a:sym typeface="Source Sans Pro"/>
              </a:rPr>
              <a:t>well layout</a:t>
            </a:r>
          </a:p>
          <a:p>
            <a:pPr algn="ctr" rtl="0" lvl="0">
              <a:buNone/>
            </a:pPr>
            <a:r>
              <a:rPr sz="2400" lang="en-US">
                <a:latin typeface="Source Sans Pro"/>
                <a:ea typeface="Source Sans Pro"/>
                <a:cs typeface="Source Sans Pro"/>
                <a:sym typeface="Source Sans Pro"/>
              </a:rPr>
              <a:t>equipment</a:t>
            </a:r>
          </a:p>
          <a:p>
            <a:pPr algn="ctr" rtl="0" lvl="0">
              <a:buClr>
                <a:schemeClr val="dk1"/>
              </a:buClr>
              <a:buSzPct val="45833"/>
              <a:buFont typeface="Arial"/>
              <a:buNone/>
            </a:pPr>
            <a:r>
              <a:rPr sz="2400" lang="en-US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dedicated outdoor air system</a:t>
            </a:r>
          </a:p>
          <a:p>
            <a:pPr algn="ctr" rtl="0" lvl="0">
              <a:buClr>
                <a:schemeClr val="dk1"/>
              </a:buClr>
              <a:buSzPct val="45833"/>
              <a:buFont typeface="Arial"/>
              <a:buNone/>
            </a:pPr>
            <a:r>
              <a:rPr sz="2400" lang="en-US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active chilled beams</a:t>
            </a:r>
          </a:p>
          <a:p>
            <a:pPr algn="ctr" rtl="0" lvl="0">
              <a:buClr>
                <a:schemeClr val="dk1"/>
              </a:buClr>
              <a:buSzPct val="45833"/>
              <a:buFont typeface="Arial"/>
              <a:buNone/>
            </a:pPr>
            <a:r>
              <a:rPr sz="2400" lang="en-US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performance</a:t>
            </a:r>
          </a:p>
        </p:txBody>
      </p:sp>
      <p:sp>
        <p:nvSpPr>
          <p:cNvPr id="306" name="Shape 306"/>
          <p:cNvSpPr/>
          <p:nvPr/>
        </p:nvSpPr>
        <p:spPr>
          <a:xfrm>
            <a:off y="4987075" x="0"/>
            <a:ext cy="691499" cx="4482599"/>
          </a:xfrm>
          <a:prstGeom prst="rect">
            <a:avLst/>
          </a:prstGeom>
          <a:solidFill>
            <a:srgbClr val="F3F3F3"/>
          </a:solidFill>
          <a:ln w="19050" cap="flat">
            <a:solidFill>
              <a:srgbClr val="D9D9D9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 algn="ctr" rtl="0" lvl="0">
              <a:buNone/>
            </a:pPr>
            <a:r>
              <a:rPr sz="3000" lang="en-US">
                <a:latin typeface="Source Sans Pro"/>
                <a:ea typeface="Source Sans Pro"/>
                <a:cs typeface="Source Sans Pro"/>
                <a:sym typeface="Source Sans Pro"/>
              </a:rPr>
              <a:t>electrical breadth</a:t>
            </a:r>
          </a:p>
        </p:txBody>
      </p:sp>
      <p:sp>
        <p:nvSpPr>
          <p:cNvPr id="307" name="Shape 307"/>
          <p:cNvSpPr/>
          <p:nvPr/>
        </p:nvSpPr>
        <p:spPr>
          <a:xfrm>
            <a:off y="5798100" x="0"/>
            <a:ext cy="691499" cx="4482599"/>
          </a:xfrm>
          <a:prstGeom prst="rect">
            <a:avLst/>
          </a:prstGeom>
          <a:solidFill>
            <a:srgbClr val="F3F3F3"/>
          </a:solidFill>
          <a:ln w="19050" cap="flat">
            <a:solidFill>
              <a:srgbClr val="D9D9D9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 algn="ctr" rtl="0" lvl="0">
              <a:buNone/>
            </a:pPr>
            <a:r>
              <a:rPr sz="3000" lang="en-US">
                <a:latin typeface="Source Sans Pro"/>
                <a:ea typeface="Source Sans Pro"/>
                <a:cs typeface="Source Sans Pro"/>
                <a:sym typeface="Source Sans Pro"/>
              </a:rPr>
              <a:t>conclusion</a:t>
            </a:r>
          </a:p>
        </p:txBody>
      </p:sp>
      <p:sp>
        <p:nvSpPr>
          <p:cNvPr id="308" name="Shape 308"/>
          <p:cNvSpPr/>
          <p:nvPr/>
        </p:nvSpPr>
        <p:spPr>
          <a:xfrm>
            <a:off y="2258625" x="2330700"/>
            <a:ext cy="471300" cx="4482599"/>
          </a:xfrm>
          <a:prstGeom prst="rect">
            <a:avLst/>
          </a:prstGeom>
          <a:solidFill>
            <a:srgbClr val="4F4651">
              <a:alpha val="35690"/>
            </a:srgbClr>
          </a:solidFill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/>
        </p:txBody>
      </p:sp>
      <p:pic>
        <p:nvPicPr>
          <p:cNvPr id="309" name="Shape 309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1123625" x="20960000"/>
            <a:ext cy="4552950" cx="382738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0" name="Shape 310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y="1152525" x="9351700"/>
            <a:ext cy="4552950" cx="4067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1" name="Shape 311"/>
          <p:cNvPicPr preferRelativeResize="0"/>
          <p:nvPr/>
        </p:nvPicPr>
        <p:blipFill>
          <a:blip r:embed="rId5"/>
          <a:stretch>
            <a:fillRect/>
          </a:stretch>
        </p:blipFill>
        <p:spPr>
          <a:xfrm>
            <a:off y="1152525" x="14442360"/>
            <a:ext cy="4552949" cx="3693240"/>
          </a:xfrm>
          <a:prstGeom prst="rect">
            <a:avLst/>
          </a:prstGeom>
          <a:noFill/>
          <a:ln>
            <a:noFill/>
          </a:ln>
        </p:spPr>
      </p:pic>
      <p:sp>
        <p:nvSpPr>
          <p:cNvPr id="312" name="Shape 312"/>
          <p:cNvSpPr txBox="1"/>
          <p:nvPr/>
        </p:nvSpPr>
        <p:spPr>
          <a:xfrm>
            <a:off y="214050" x="9375625"/>
            <a:ext cy="1182300" cx="4835100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 algn="l" rtl="0" lvl="0">
              <a:buNone/>
            </a:pPr>
            <a:r>
              <a:rPr sz="2400" lang="en-US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standing column well</a:t>
            </a:r>
          </a:p>
        </p:txBody>
      </p:sp>
      <p:sp>
        <p:nvSpPr>
          <p:cNvPr id="313" name="Shape 313"/>
          <p:cNvSpPr txBox="1"/>
          <p:nvPr/>
        </p:nvSpPr>
        <p:spPr>
          <a:xfrm>
            <a:off y="214050" x="14442350"/>
            <a:ext cy="1182300" cx="4835100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 algn="l" rtl="0" lvl="0">
              <a:buNone/>
            </a:pPr>
            <a:r>
              <a:rPr sz="2400" lang="en-US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open loop</a:t>
            </a:r>
          </a:p>
        </p:txBody>
      </p:sp>
      <p:sp>
        <p:nvSpPr>
          <p:cNvPr id="314" name="Shape 314"/>
          <p:cNvSpPr txBox="1"/>
          <p:nvPr/>
        </p:nvSpPr>
        <p:spPr>
          <a:xfrm>
            <a:off y="214050" x="20960000"/>
            <a:ext cy="1182300" cx="4835100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 algn="l" rtl="0" lvl="0">
              <a:buNone/>
            </a:pPr>
            <a:r>
              <a:rPr sz="2400" lang="en-US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closed loop</a:t>
            </a:r>
          </a:p>
        </p:txBody>
      </p:sp>
    </p:spTree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19" name="Shape 31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cxnSp>
        <p:nvCxnSpPr>
          <p:cNvPr id="320" name="Shape 320"/>
          <p:cNvCxnSpPr/>
          <p:nvPr/>
        </p:nvCxnSpPr>
        <p:spPr>
          <a:xfrm>
            <a:off y="905600" x="8973450"/>
            <a:ext cy="4988999" cx="0"/>
          </a:xfrm>
          <a:prstGeom prst="straightConnector1">
            <a:avLst/>
          </a:prstGeom>
          <a:noFill/>
          <a:ln w="22225" cap="flat">
            <a:solidFill>
              <a:srgbClr val="DF7366"/>
            </a:solidFill>
            <a:prstDash val="solid"/>
            <a:round/>
            <a:headEnd w="med" len="med" type="none"/>
            <a:tailEnd w="med" len="med" type="none"/>
          </a:ln>
        </p:spPr>
      </p:cxnSp>
      <p:cxnSp>
        <p:nvCxnSpPr>
          <p:cNvPr id="321" name="Shape 321"/>
          <p:cNvCxnSpPr/>
          <p:nvPr/>
        </p:nvCxnSpPr>
        <p:spPr>
          <a:xfrm>
            <a:off y="4815935" x="8821050"/>
            <a:ext cy="2042100" cx="0"/>
          </a:xfrm>
          <a:prstGeom prst="straightConnector1">
            <a:avLst/>
          </a:prstGeom>
          <a:noFill/>
          <a:ln w="22225" cap="flat">
            <a:solidFill>
              <a:srgbClr val="DF7366"/>
            </a:solidFill>
            <a:prstDash val="solid"/>
            <a:round/>
            <a:headEnd w="med" len="med" type="none"/>
            <a:tailEnd w="med" len="med" type="none"/>
          </a:ln>
        </p:spPr>
      </p:cxnSp>
      <p:cxnSp>
        <p:nvCxnSpPr>
          <p:cNvPr id="322" name="Shape 322"/>
          <p:cNvCxnSpPr/>
          <p:nvPr/>
        </p:nvCxnSpPr>
        <p:spPr>
          <a:xfrm>
            <a:off y="-14" x="9144000"/>
            <a:ext cy="2042100" cx="0"/>
          </a:xfrm>
          <a:prstGeom prst="straightConnector1">
            <a:avLst/>
          </a:prstGeom>
          <a:noFill/>
          <a:ln w="22225" cap="flat">
            <a:solidFill>
              <a:srgbClr val="DF7366"/>
            </a:solidFill>
            <a:prstDash val="solid"/>
            <a:round/>
            <a:headEnd w="med" len="med" type="none"/>
            <a:tailEnd w="med" len="med" type="none"/>
          </a:ln>
        </p:spPr>
      </p:cxnSp>
      <p:cxnSp>
        <p:nvCxnSpPr>
          <p:cNvPr id="323" name="Shape 323"/>
          <p:cNvCxnSpPr/>
          <p:nvPr/>
        </p:nvCxnSpPr>
        <p:spPr>
          <a:xfrm>
            <a:off y="905600" x="18440400"/>
            <a:ext cy="4988999" cx="0"/>
          </a:xfrm>
          <a:prstGeom prst="straightConnector1">
            <a:avLst/>
          </a:prstGeom>
          <a:noFill/>
          <a:ln w="22225" cap="flat">
            <a:solidFill>
              <a:srgbClr val="DF7366"/>
            </a:solidFill>
            <a:prstDash val="solid"/>
            <a:round/>
            <a:headEnd w="med" len="med" type="none"/>
            <a:tailEnd w="med" len="med" type="none"/>
          </a:ln>
        </p:spPr>
      </p:cxnSp>
      <p:cxnSp>
        <p:nvCxnSpPr>
          <p:cNvPr id="324" name="Shape 324"/>
          <p:cNvCxnSpPr/>
          <p:nvPr/>
        </p:nvCxnSpPr>
        <p:spPr>
          <a:xfrm>
            <a:off y="10" x="18288000"/>
            <a:ext cy="2042100" cx="0"/>
          </a:xfrm>
          <a:prstGeom prst="straightConnector1">
            <a:avLst/>
          </a:prstGeom>
          <a:noFill/>
          <a:ln w="22225" cap="flat">
            <a:solidFill>
              <a:srgbClr val="DF7366"/>
            </a:solidFill>
            <a:prstDash val="solid"/>
            <a:round/>
            <a:headEnd w="med" len="med" type="none"/>
            <a:tailEnd w="med" len="med" type="none"/>
          </a:ln>
        </p:spPr>
      </p:cxnSp>
      <p:cxnSp>
        <p:nvCxnSpPr>
          <p:cNvPr id="325" name="Shape 325"/>
          <p:cNvCxnSpPr/>
          <p:nvPr/>
        </p:nvCxnSpPr>
        <p:spPr>
          <a:xfrm>
            <a:off y="4815935" x="18610950"/>
            <a:ext cy="2042100" cx="0"/>
          </a:xfrm>
          <a:prstGeom prst="straightConnector1">
            <a:avLst/>
          </a:prstGeom>
          <a:noFill/>
          <a:ln w="22225" cap="flat">
            <a:solidFill>
              <a:srgbClr val="DF7366"/>
            </a:solidFill>
            <a:prstDash val="solid"/>
            <a:round/>
            <a:headEnd w="med" len="med" type="none"/>
            <a:tailEnd w="med" len="med" type="none"/>
          </a:ln>
        </p:spPr>
      </p:cxnSp>
      <p:sp>
        <p:nvSpPr>
          <p:cNvPr id="326" name="Shape 326"/>
          <p:cNvSpPr/>
          <p:nvPr/>
        </p:nvSpPr>
        <p:spPr>
          <a:xfrm>
            <a:off y="-690025" x="0"/>
            <a:ext cy="691499" cx="4482599"/>
          </a:xfrm>
          <a:prstGeom prst="rect">
            <a:avLst/>
          </a:prstGeom>
          <a:solidFill>
            <a:srgbClr val="F3F3F3"/>
          </a:solidFill>
          <a:ln w="19050" cap="flat">
            <a:solidFill>
              <a:srgbClr val="D9D9D9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 algn="ctr" rtl="0" lvl="0">
              <a:buNone/>
            </a:pPr>
            <a:r>
              <a:rPr sz="3000" lang="en-US">
                <a:latin typeface="Source Sans Pro"/>
                <a:ea typeface="Source Sans Pro"/>
                <a:cs typeface="Source Sans Pro"/>
                <a:sym typeface="Source Sans Pro"/>
              </a:rPr>
              <a:t>introduction</a:t>
            </a:r>
          </a:p>
        </p:txBody>
      </p:sp>
      <p:sp>
        <p:nvSpPr>
          <p:cNvPr id="327" name="Shape 327"/>
          <p:cNvSpPr/>
          <p:nvPr/>
        </p:nvSpPr>
        <p:spPr>
          <a:xfrm>
            <a:off y="121000" x="0"/>
            <a:ext cy="691499" cx="4482599"/>
          </a:xfrm>
          <a:prstGeom prst="rect">
            <a:avLst/>
          </a:prstGeom>
          <a:solidFill>
            <a:srgbClr val="F3F3F3"/>
          </a:solidFill>
          <a:ln w="19050" cap="flat">
            <a:solidFill>
              <a:srgbClr val="D9D9D9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 algn="ctr" rtl="0" lvl="0">
              <a:buNone/>
            </a:pPr>
            <a:r>
              <a:rPr sz="3000" lang="en-US">
                <a:latin typeface="Source Sans Pro"/>
                <a:ea typeface="Source Sans Pro"/>
                <a:cs typeface="Source Sans Pro"/>
                <a:sym typeface="Source Sans Pro"/>
              </a:rPr>
              <a:t>about 201 rouse</a:t>
            </a:r>
          </a:p>
        </p:txBody>
      </p:sp>
      <p:sp>
        <p:nvSpPr>
          <p:cNvPr id="328" name="Shape 328"/>
          <p:cNvSpPr/>
          <p:nvPr/>
        </p:nvSpPr>
        <p:spPr>
          <a:xfrm>
            <a:off y="932025" x="0"/>
            <a:ext cy="691499" cx="4482599"/>
          </a:xfrm>
          <a:prstGeom prst="rect">
            <a:avLst/>
          </a:prstGeom>
          <a:solidFill>
            <a:srgbClr val="F3F3F3"/>
          </a:solidFill>
          <a:ln w="19050" cap="flat">
            <a:solidFill>
              <a:srgbClr val="D9D9D9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 algn="ctr" rtl="0" lvl="0">
              <a:buNone/>
            </a:pPr>
            <a:r>
              <a:rPr sz="3000" lang="en-US">
                <a:latin typeface="Source Sans Pro"/>
                <a:ea typeface="Source Sans Pro"/>
                <a:cs typeface="Source Sans Pro"/>
                <a:sym typeface="Source Sans Pro"/>
              </a:rPr>
              <a:t>thesis proposal</a:t>
            </a:r>
          </a:p>
        </p:txBody>
      </p:sp>
      <p:sp>
        <p:nvSpPr>
          <p:cNvPr id="329" name="Shape 329"/>
          <p:cNvSpPr/>
          <p:nvPr/>
        </p:nvSpPr>
        <p:spPr>
          <a:xfrm>
            <a:off y="1743050" x="2330700"/>
            <a:ext cy="3124499" cx="4482599"/>
          </a:xfrm>
          <a:prstGeom prst="rect">
            <a:avLst/>
          </a:prstGeom>
          <a:solidFill>
            <a:srgbClr val="F3F3F3"/>
          </a:solidFill>
          <a:ln w="19050" cap="flat">
            <a:solidFill>
              <a:srgbClr val="D9D9D9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t" anchorCtr="0">
            <a:noAutofit/>
          </a:bodyPr>
          <a:lstStyle/>
          <a:p>
            <a:pPr algn="ctr" rtl="0" lvl="0">
              <a:buNone/>
            </a:pPr>
            <a:r>
              <a:rPr sz="3000" lang="en-US">
                <a:latin typeface="Source Sans Pro"/>
                <a:ea typeface="Source Sans Pro"/>
                <a:cs typeface="Source Sans Pro"/>
                <a:sym typeface="Source Sans Pro"/>
              </a:rPr>
              <a:t>mechanical depth</a:t>
            </a:r>
          </a:p>
          <a:p>
            <a:pPr algn="ctr" rtl="0" lvl="0">
              <a:buNone/>
            </a:pPr>
            <a:r>
              <a:rPr sz="2400" lang="en-US">
                <a:latin typeface="Source Sans Pro"/>
                <a:ea typeface="Source Sans Pro"/>
                <a:cs typeface="Source Sans Pro"/>
                <a:sym typeface="Source Sans Pro"/>
              </a:rPr>
              <a:t>selection</a:t>
            </a:r>
          </a:p>
          <a:p>
            <a:pPr algn="ctr" rtl="0" lvl="0">
              <a:buNone/>
            </a:pPr>
            <a:r>
              <a:rPr sz="2400" lang="en-US">
                <a:latin typeface="Source Sans Pro"/>
                <a:ea typeface="Source Sans Pro"/>
                <a:cs typeface="Source Sans Pro"/>
                <a:sym typeface="Source Sans Pro"/>
              </a:rPr>
              <a:t>geothermal calculations</a:t>
            </a:r>
          </a:p>
          <a:p>
            <a:pPr algn="ctr" rtl="0" lvl="0">
              <a:buNone/>
            </a:pPr>
            <a:r>
              <a:rPr sz="2400" lang="en-US">
                <a:latin typeface="Source Sans Pro"/>
                <a:ea typeface="Source Sans Pro"/>
                <a:cs typeface="Source Sans Pro"/>
                <a:sym typeface="Source Sans Pro"/>
              </a:rPr>
              <a:t>well layout</a:t>
            </a:r>
          </a:p>
          <a:p>
            <a:pPr algn="ctr" rtl="0" lvl="0">
              <a:buNone/>
            </a:pPr>
            <a:r>
              <a:rPr sz="2400" lang="en-US">
                <a:latin typeface="Source Sans Pro"/>
                <a:ea typeface="Source Sans Pro"/>
                <a:cs typeface="Source Sans Pro"/>
                <a:sym typeface="Source Sans Pro"/>
              </a:rPr>
              <a:t>equipment</a:t>
            </a:r>
          </a:p>
          <a:p>
            <a:pPr algn="ctr" rtl="0" lvl="0">
              <a:buClr>
                <a:schemeClr val="dk1"/>
              </a:buClr>
              <a:buSzPct val="45833"/>
              <a:buFont typeface="Arial"/>
              <a:buNone/>
            </a:pPr>
            <a:r>
              <a:rPr sz="2400" lang="en-US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dedicated outdoor air system</a:t>
            </a:r>
          </a:p>
          <a:p>
            <a:pPr algn="ctr" rtl="0" lvl="0">
              <a:buClr>
                <a:schemeClr val="dk1"/>
              </a:buClr>
              <a:buSzPct val="45833"/>
              <a:buFont typeface="Arial"/>
              <a:buNone/>
            </a:pPr>
            <a:r>
              <a:rPr sz="2400" lang="en-US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active chilled beams</a:t>
            </a:r>
          </a:p>
          <a:p>
            <a:pPr algn="ctr" rtl="0" lvl="0">
              <a:buClr>
                <a:schemeClr val="dk1"/>
              </a:buClr>
              <a:buSzPct val="45833"/>
              <a:buFont typeface="Arial"/>
              <a:buNone/>
            </a:pPr>
            <a:r>
              <a:rPr sz="2400" lang="en-US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performance</a:t>
            </a:r>
          </a:p>
        </p:txBody>
      </p:sp>
      <p:sp>
        <p:nvSpPr>
          <p:cNvPr id="330" name="Shape 330"/>
          <p:cNvSpPr/>
          <p:nvPr/>
        </p:nvSpPr>
        <p:spPr>
          <a:xfrm>
            <a:off y="4987075" x="0"/>
            <a:ext cy="691499" cx="4482599"/>
          </a:xfrm>
          <a:prstGeom prst="rect">
            <a:avLst/>
          </a:prstGeom>
          <a:solidFill>
            <a:srgbClr val="F3F3F3"/>
          </a:solidFill>
          <a:ln w="19050" cap="flat">
            <a:solidFill>
              <a:srgbClr val="D9D9D9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 algn="ctr" rtl="0" lvl="0">
              <a:buNone/>
            </a:pPr>
            <a:r>
              <a:rPr sz="3000" lang="en-US">
                <a:latin typeface="Source Sans Pro"/>
                <a:ea typeface="Source Sans Pro"/>
                <a:cs typeface="Source Sans Pro"/>
                <a:sym typeface="Source Sans Pro"/>
              </a:rPr>
              <a:t>electrical breadth</a:t>
            </a:r>
          </a:p>
        </p:txBody>
      </p:sp>
      <p:sp>
        <p:nvSpPr>
          <p:cNvPr id="331" name="Shape 331"/>
          <p:cNvSpPr/>
          <p:nvPr/>
        </p:nvSpPr>
        <p:spPr>
          <a:xfrm>
            <a:off y="5798100" x="0"/>
            <a:ext cy="691499" cx="4482599"/>
          </a:xfrm>
          <a:prstGeom prst="rect">
            <a:avLst/>
          </a:prstGeom>
          <a:solidFill>
            <a:srgbClr val="F3F3F3"/>
          </a:solidFill>
          <a:ln w="19050" cap="flat">
            <a:solidFill>
              <a:srgbClr val="D9D9D9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 algn="ctr" rtl="0" lvl="0">
              <a:buNone/>
            </a:pPr>
            <a:r>
              <a:rPr sz="3000" lang="en-US">
                <a:latin typeface="Source Sans Pro"/>
                <a:ea typeface="Source Sans Pro"/>
                <a:cs typeface="Source Sans Pro"/>
                <a:sym typeface="Source Sans Pro"/>
              </a:rPr>
              <a:t>conclusion</a:t>
            </a:r>
          </a:p>
        </p:txBody>
      </p:sp>
      <p:sp>
        <p:nvSpPr>
          <p:cNvPr id="332" name="Shape 332"/>
          <p:cNvSpPr/>
          <p:nvPr/>
        </p:nvSpPr>
        <p:spPr>
          <a:xfrm>
            <a:off y="2258625" x="2330700"/>
            <a:ext cy="471300" cx="4482599"/>
          </a:xfrm>
          <a:prstGeom prst="rect">
            <a:avLst/>
          </a:prstGeom>
          <a:solidFill>
            <a:srgbClr val="4F4651">
              <a:alpha val="35690"/>
            </a:srgbClr>
          </a:solidFill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/>
        </p:txBody>
      </p:sp>
      <p:sp>
        <p:nvSpPr>
          <p:cNvPr id="333" name="Shape 333"/>
          <p:cNvSpPr txBox="1"/>
          <p:nvPr/>
        </p:nvSpPr>
        <p:spPr>
          <a:xfrm>
            <a:off y="543375" x="9797150"/>
            <a:ext cy="5631299" cx="8002500"/>
          </a:xfrm>
          <a:prstGeom prst="rect">
            <a:avLst/>
          </a:prstGeom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algn="ctr" rtl="0" lvl="0">
              <a:buNone/>
            </a:pPr>
            <a:r>
              <a:rPr sz="3600" lang="en-US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ground coupled heat pump</a:t>
            </a:r>
          </a:p>
          <a:p>
            <a:r>
              <a:t/>
            </a:r>
          </a:p>
          <a:p>
            <a:r>
              <a:t/>
            </a:r>
          </a:p>
          <a:p>
            <a:pPr algn="ctr" rtl="0" lvl="0">
              <a:buNone/>
            </a:pPr>
            <a:r>
              <a:rPr sz="2400" lang="en-US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constant thermal properties</a:t>
            </a:r>
          </a:p>
          <a:p>
            <a:r>
              <a:t/>
            </a:r>
          </a:p>
          <a:p>
            <a:pPr algn="ctr" rtl="0" lvl="0">
              <a:buNone/>
            </a:pPr>
            <a:r>
              <a:rPr sz="2400" lang="en-US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reduced pump energy</a:t>
            </a:r>
          </a:p>
          <a:p>
            <a:r>
              <a:t/>
            </a:r>
          </a:p>
          <a:p>
            <a:pPr algn="ctr" rtl="0" lvl="0">
              <a:buNone/>
            </a:pPr>
            <a:r>
              <a:rPr sz="2400" lang="en-US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lowest level of maintenance</a:t>
            </a:r>
          </a:p>
          <a:p>
            <a:r>
              <a:t/>
            </a:r>
          </a:p>
          <a:p>
            <a:pPr algn="ctr" rtl="0" lvl="0">
              <a:buNone/>
            </a:pPr>
            <a:r>
              <a:rPr sz="2400" lang="en-US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maintains usable site space</a:t>
            </a:r>
          </a:p>
          <a:p>
            <a:r>
              <a:t/>
            </a:r>
          </a:p>
          <a:p>
            <a:pPr algn="ctr" rtl="0" lvl="0">
              <a:buNone/>
            </a:pPr>
            <a:r>
              <a:rPr sz="2400" lang="en-US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expensive</a:t>
            </a:r>
          </a:p>
          <a:p>
            <a:r>
              <a:t/>
            </a:r>
          </a:p>
        </p:txBody>
      </p:sp>
      <p:cxnSp>
        <p:nvCxnSpPr>
          <p:cNvPr id="334" name="Shape 334"/>
          <p:cNvCxnSpPr/>
          <p:nvPr/>
        </p:nvCxnSpPr>
        <p:spPr>
          <a:xfrm>
            <a:off y="1337775" x="12011900"/>
            <a:ext cy="0" cx="3572999"/>
          </a:xfrm>
          <a:prstGeom prst="straightConnector1">
            <a:avLst/>
          </a:prstGeom>
          <a:noFill/>
          <a:ln w="22225" cap="flat">
            <a:solidFill>
              <a:srgbClr val="DF7366"/>
            </a:solidFill>
            <a:prstDash val="solid"/>
            <a:round/>
            <a:headEnd w="med" len="med" type="none"/>
            <a:tailEnd w="med" len="med" type="none"/>
          </a:ln>
        </p:spPr>
      </p:cxnSp>
      <p:sp>
        <p:nvSpPr>
          <p:cNvPr id="335" name="Shape 335"/>
          <p:cNvSpPr txBox="1"/>
          <p:nvPr/>
        </p:nvSpPr>
        <p:spPr>
          <a:xfrm>
            <a:off y="214050" x="20960000"/>
            <a:ext cy="1182300" cx="4835100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 algn="l" rtl="0" lvl="0">
              <a:buNone/>
            </a:pPr>
            <a:r>
              <a:rPr sz="2400" lang="en-US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closed loop</a:t>
            </a:r>
          </a:p>
        </p:txBody>
      </p:sp>
      <p:pic>
        <p:nvPicPr>
          <p:cNvPr id="336" name="Shape 336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1152523" x="21139023"/>
            <a:ext cy="4552949" cx="34693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41" name="Shape 34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cxnSp>
        <p:nvCxnSpPr>
          <p:cNvPr id="342" name="Shape 342"/>
          <p:cNvCxnSpPr/>
          <p:nvPr/>
        </p:nvCxnSpPr>
        <p:spPr>
          <a:xfrm>
            <a:off y="905600" x="8973450"/>
            <a:ext cy="4988999" cx="0"/>
          </a:xfrm>
          <a:prstGeom prst="straightConnector1">
            <a:avLst/>
          </a:prstGeom>
          <a:noFill/>
          <a:ln w="22225" cap="flat">
            <a:solidFill>
              <a:srgbClr val="DF7366"/>
            </a:solidFill>
            <a:prstDash val="solid"/>
            <a:round/>
            <a:headEnd w="med" len="med" type="none"/>
            <a:tailEnd w="med" len="med" type="none"/>
          </a:ln>
        </p:spPr>
      </p:cxnSp>
      <p:cxnSp>
        <p:nvCxnSpPr>
          <p:cNvPr id="343" name="Shape 343"/>
          <p:cNvCxnSpPr/>
          <p:nvPr/>
        </p:nvCxnSpPr>
        <p:spPr>
          <a:xfrm>
            <a:off y="4815935" x="8821050"/>
            <a:ext cy="2042100" cx="0"/>
          </a:xfrm>
          <a:prstGeom prst="straightConnector1">
            <a:avLst/>
          </a:prstGeom>
          <a:noFill/>
          <a:ln w="22225" cap="flat">
            <a:solidFill>
              <a:srgbClr val="DF7366"/>
            </a:solidFill>
            <a:prstDash val="solid"/>
            <a:round/>
            <a:headEnd w="med" len="med" type="none"/>
            <a:tailEnd w="med" len="med" type="none"/>
          </a:ln>
        </p:spPr>
      </p:cxnSp>
      <p:cxnSp>
        <p:nvCxnSpPr>
          <p:cNvPr id="344" name="Shape 344"/>
          <p:cNvCxnSpPr/>
          <p:nvPr/>
        </p:nvCxnSpPr>
        <p:spPr>
          <a:xfrm>
            <a:off y="-14" x="9144000"/>
            <a:ext cy="2042100" cx="0"/>
          </a:xfrm>
          <a:prstGeom prst="straightConnector1">
            <a:avLst/>
          </a:prstGeom>
          <a:noFill/>
          <a:ln w="22225" cap="flat">
            <a:solidFill>
              <a:srgbClr val="DF7366"/>
            </a:solidFill>
            <a:prstDash val="solid"/>
            <a:round/>
            <a:headEnd w="med" len="med" type="none"/>
            <a:tailEnd w="med" len="med" type="none"/>
          </a:ln>
        </p:spPr>
      </p:cxnSp>
      <p:cxnSp>
        <p:nvCxnSpPr>
          <p:cNvPr id="345" name="Shape 345"/>
          <p:cNvCxnSpPr/>
          <p:nvPr/>
        </p:nvCxnSpPr>
        <p:spPr>
          <a:xfrm>
            <a:off y="905600" x="18440400"/>
            <a:ext cy="4988999" cx="0"/>
          </a:xfrm>
          <a:prstGeom prst="straightConnector1">
            <a:avLst/>
          </a:prstGeom>
          <a:noFill/>
          <a:ln w="22225" cap="flat">
            <a:solidFill>
              <a:srgbClr val="DF7366"/>
            </a:solidFill>
            <a:prstDash val="solid"/>
            <a:round/>
            <a:headEnd w="med" len="med" type="none"/>
            <a:tailEnd w="med" len="med" type="none"/>
          </a:ln>
        </p:spPr>
      </p:cxnSp>
      <p:cxnSp>
        <p:nvCxnSpPr>
          <p:cNvPr id="346" name="Shape 346"/>
          <p:cNvCxnSpPr/>
          <p:nvPr/>
        </p:nvCxnSpPr>
        <p:spPr>
          <a:xfrm>
            <a:off y="10" x="18288000"/>
            <a:ext cy="2042100" cx="0"/>
          </a:xfrm>
          <a:prstGeom prst="straightConnector1">
            <a:avLst/>
          </a:prstGeom>
          <a:noFill/>
          <a:ln w="22225" cap="flat">
            <a:solidFill>
              <a:srgbClr val="DF7366"/>
            </a:solidFill>
            <a:prstDash val="solid"/>
            <a:round/>
            <a:headEnd w="med" len="med" type="none"/>
            <a:tailEnd w="med" len="med" type="none"/>
          </a:ln>
        </p:spPr>
      </p:cxnSp>
      <p:cxnSp>
        <p:nvCxnSpPr>
          <p:cNvPr id="347" name="Shape 347"/>
          <p:cNvCxnSpPr/>
          <p:nvPr/>
        </p:nvCxnSpPr>
        <p:spPr>
          <a:xfrm>
            <a:off y="4815935" x="18610950"/>
            <a:ext cy="2042100" cx="0"/>
          </a:xfrm>
          <a:prstGeom prst="straightConnector1">
            <a:avLst/>
          </a:prstGeom>
          <a:noFill/>
          <a:ln w="22225" cap="flat">
            <a:solidFill>
              <a:srgbClr val="DF7366"/>
            </a:solidFill>
            <a:prstDash val="solid"/>
            <a:round/>
            <a:headEnd w="med" len="med" type="none"/>
            <a:tailEnd w="med" len="med" type="none"/>
          </a:ln>
        </p:spPr>
      </p:cxnSp>
      <p:sp>
        <p:nvSpPr>
          <p:cNvPr id="348" name="Shape 348"/>
          <p:cNvSpPr/>
          <p:nvPr/>
        </p:nvSpPr>
        <p:spPr>
          <a:xfrm>
            <a:off y="-690025" x="0"/>
            <a:ext cy="691499" cx="4482599"/>
          </a:xfrm>
          <a:prstGeom prst="rect">
            <a:avLst/>
          </a:prstGeom>
          <a:solidFill>
            <a:srgbClr val="F3F3F3"/>
          </a:solidFill>
          <a:ln w="19050" cap="flat">
            <a:solidFill>
              <a:srgbClr val="D9D9D9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 algn="ctr" rtl="0" lvl="0">
              <a:buNone/>
            </a:pPr>
            <a:r>
              <a:rPr sz="3000" lang="en-US">
                <a:latin typeface="Source Sans Pro"/>
                <a:ea typeface="Source Sans Pro"/>
                <a:cs typeface="Source Sans Pro"/>
                <a:sym typeface="Source Sans Pro"/>
              </a:rPr>
              <a:t>introduction</a:t>
            </a:r>
          </a:p>
        </p:txBody>
      </p:sp>
      <p:sp>
        <p:nvSpPr>
          <p:cNvPr id="349" name="Shape 349"/>
          <p:cNvSpPr/>
          <p:nvPr/>
        </p:nvSpPr>
        <p:spPr>
          <a:xfrm>
            <a:off y="121000" x="0"/>
            <a:ext cy="691499" cx="4482599"/>
          </a:xfrm>
          <a:prstGeom prst="rect">
            <a:avLst/>
          </a:prstGeom>
          <a:solidFill>
            <a:srgbClr val="F3F3F3"/>
          </a:solidFill>
          <a:ln w="19050" cap="flat">
            <a:solidFill>
              <a:srgbClr val="D9D9D9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 algn="ctr" rtl="0" lvl="0">
              <a:buNone/>
            </a:pPr>
            <a:r>
              <a:rPr sz="3000" lang="en-US">
                <a:latin typeface="Source Sans Pro"/>
                <a:ea typeface="Source Sans Pro"/>
                <a:cs typeface="Source Sans Pro"/>
                <a:sym typeface="Source Sans Pro"/>
              </a:rPr>
              <a:t>about 201 rouse</a:t>
            </a:r>
          </a:p>
        </p:txBody>
      </p:sp>
      <p:sp>
        <p:nvSpPr>
          <p:cNvPr id="350" name="Shape 350"/>
          <p:cNvSpPr/>
          <p:nvPr/>
        </p:nvSpPr>
        <p:spPr>
          <a:xfrm>
            <a:off y="932025" x="0"/>
            <a:ext cy="691499" cx="4482599"/>
          </a:xfrm>
          <a:prstGeom prst="rect">
            <a:avLst/>
          </a:prstGeom>
          <a:solidFill>
            <a:srgbClr val="F3F3F3"/>
          </a:solidFill>
          <a:ln w="19050" cap="flat">
            <a:solidFill>
              <a:srgbClr val="D9D9D9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 algn="ctr" rtl="0" lvl="0">
              <a:buNone/>
            </a:pPr>
            <a:r>
              <a:rPr sz="3000" lang="en-US">
                <a:latin typeface="Source Sans Pro"/>
                <a:ea typeface="Source Sans Pro"/>
                <a:cs typeface="Source Sans Pro"/>
                <a:sym typeface="Source Sans Pro"/>
              </a:rPr>
              <a:t>thesis proposal</a:t>
            </a:r>
          </a:p>
        </p:txBody>
      </p:sp>
      <p:sp>
        <p:nvSpPr>
          <p:cNvPr id="351" name="Shape 351"/>
          <p:cNvSpPr/>
          <p:nvPr/>
        </p:nvSpPr>
        <p:spPr>
          <a:xfrm>
            <a:off y="1743050" x="2330700"/>
            <a:ext cy="3124499" cx="4482599"/>
          </a:xfrm>
          <a:prstGeom prst="rect">
            <a:avLst/>
          </a:prstGeom>
          <a:solidFill>
            <a:srgbClr val="F3F3F3"/>
          </a:solidFill>
          <a:ln w="19050" cap="flat">
            <a:solidFill>
              <a:srgbClr val="D9D9D9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t" anchorCtr="0">
            <a:noAutofit/>
          </a:bodyPr>
          <a:lstStyle/>
          <a:p>
            <a:pPr algn="ctr" rtl="0" lvl="0">
              <a:buNone/>
            </a:pPr>
            <a:r>
              <a:rPr sz="3000" lang="en-US">
                <a:latin typeface="Source Sans Pro"/>
                <a:ea typeface="Source Sans Pro"/>
                <a:cs typeface="Source Sans Pro"/>
                <a:sym typeface="Source Sans Pro"/>
              </a:rPr>
              <a:t>mechanical depth</a:t>
            </a:r>
          </a:p>
          <a:p>
            <a:pPr algn="ctr" rtl="0" lvl="0">
              <a:buNone/>
            </a:pPr>
            <a:r>
              <a:rPr sz="2400" lang="en-US">
                <a:latin typeface="Source Sans Pro"/>
                <a:ea typeface="Source Sans Pro"/>
                <a:cs typeface="Source Sans Pro"/>
                <a:sym typeface="Source Sans Pro"/>
              </a:rPr>
              <a:t>selection</a:t>
            </a:r>
          </a:p>
          <a:p>
            <a:pPr algn="ctr" rtl="0" lvl="0">
              <a:buNone/>
            </a:pPr>
            <a:r>
              <a:rPr sz="2400" lang="en-US">
                <a:latin typeface="Source Sans Pro"/>
                <a:ea typeface="Source Sans Pro"/>
                <a:cs typeface="Source Sans Pro"/>
                <a:sym typeface="Source Sans Pro"/>
              </a:rPr>
              <a:t>geothermal calculations</a:t>
            </a:r>
          </a:p>
          <a:p>
            <a:pPr algn="ctr" rtl="0" lvl="0">
              <a:buNone/>
            </a:pPr>
            <a:r>
              <a:rPr sz="2400" lang="en-US">
                <a:latin typeface="Source Sans Pro"/>
                <a:ea typeface="Source Sans Pro"/>
                <a:cs typeface="Source Sans Pro"/>
                <a:sym typeface="Source Sans Pro"/>
              </a:rPr>
              <a:t>well layout</a:t>
            </a:r>
          </a:p>
          <a:p>
            <a:pPr algn="ctr" rtl="0" lvl="0">
              <a:buNone/>
            </a:pPr>
            <a:r>
              <a:rPr sz="2400" lang="en-US">
                <a:latin typeface="Source Sans Pro"/>
                <a:ea typeface="Source Sans Pro"/>
                <a:cs typeface="Source Sans Pro"/>
                <a:sym typeface="Source Sans Pro"/>
              </a:rPr>
              <a:t>equipment</a:t>
            </a:r>
          </a:p>
          <a:p>
            <a:pPr algn="ctr" rtl="0" lvl="0">
              <a:buClr>
                <a:schemeClr val="dk1"/>
              </a:buClr>
              <a:buSzPct val="45833"/>
              <a:buFont typeface="Arial"/>
              <a:buNone/>
            </a:pPr>
            <a:r>
              <a:rPr sz="2400" lang="en-US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dedicated outdoor air system</a:t>
            </a:r>
          </a:p>
          <a:p>
            <a:pPr algn="ctr" rtl="0" lvl="0">
              <a:buClr>
                <a:schemeClr val="dk1"/>
              </a:buClr>
              <a:buSzPct val="45833"/>
              <a:buFont typeface="Arial"/>
              <a:buNone/>
            </a:pPr>
            <a:r>
              <a:rPr sz="2400" lang="en-US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active chilled beams</a:t>
            </a:r>
          </a:p>
          <a:p>
            <a:pPr algn="ctr" rtl="0" lvl="0">
              <a:buClr>
                <a:schemeClr val="dk1"/>
              </a:buClr>
              <a:buSzPct val="45833"/>
              <a:buFont typeface="Arial"/>
              <a:buNone/>
            </a:pPr>
            <a:r>
              <a:rPr sz="2400" lang="en-US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performance</a:t>
            </a:r>
          </a:p>
        </p:txBody>
      </p:sp>
      <p:sp>
        <p:nvSpPr>
          <p:cNvPr id="352" name="Shape 352"/>
          <p:cNvSpPr/>
          <p:nvPr/>
        </p:nvSpPr>
        <p:spPr>
          <a:xfrm>
            <a:off y="4987075" x="0"/>
            <a:ext cy="691499" cx="4482599"/>
          </a:xfrm>
          <a:prstGeom prst="rect">
            <a:avLst/>
          </a:prstGeom>
          <a:solidFill>
            <a:srgbClr val="F3F3F3"/>
          </a:solidFill>
          <a:ln w="19050" cap="flat">
            <a:solidFill>
              <a:srgbClr val="D9D9D9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 algn="ctr" rtl="0" lvl="0">
              <a:buNone/>
            </a:pPr>
            <a:r>
              <a:rPr sz="3000" lang="en-US">
                <a:latin typeface="Source Sans Pro"/>
                <a:ea typeface="Source Sans Pro"/>
                <a:cs typeface="Source Sans Pro"/>
                <a:sym typeface="Source Sans Pro"/>
              </a:rPr>
              <a:t>electrical breadth</a:t>
            </a:r>
          </a:p>
        </p:txBody>
      </p:sp>
      <p:sp>
        <p:nvSpPr>
          <p:cNvPr id="353" name="Shape 353"/>
          <p:cNvSpPr/>
          <p:nvPr/>
        </p:nvSpPr>
        <p:spPr>
          <a:xfrm>
            <a:off y="5798100" x="0"/>
            <a:ext cy="691499" cx="4482599"/>
          </a:xfrm>
          <a:prstGeom prst="rect">
            <a:avLst/>
          </a:prstGeom>
          <a:solidFill>
            <a:srgbClr val="F3F3F3"/>
          </a:solidFill>
          <a:ln w="19050" cap="flat">
            <a:solidFill>
              <a:srgbClr val="D9D9D9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 algn="ctr" rtl="0" lvl="0">
              <a:buNone/>
            </a:pPr>
            <a:r>
              <a:rPr sz="3000" lang="en-US">
                <a:latin typeface="Source Sans Pro"/>
                <a:ea typeface="Source Sans Pro"/>
                <a:cs typeface="Source Sans Pro"/>
                <a:sym typeface="Source Sans Pro"/>
              </a:rPr>
              <a:t>conclusion</a:t>
            </a:r>
          </a:p>
        </p:txBody>
      </p:sp>
      <p:sp>
        <p:nvSpPr>
          <p:cNvPr id="354" name="Shape 354"/>
          <p:cNvSpPr/>
          <p:nvPr/>
        </p:nvSpPr>
        <p:spPr>
          <a:xfrm>
            <a:off y="2587937" x="2330700"/>
            <a:ext cy="471300" cx="4482599"/>
          </a:xfrm>
          <a:prstGeom prst="rect">
            <a:avLst/>
          </a:prstGeom>
          <a:solidFill>
            <a:srgbClr val="4F4651">
              <a:alpha val="35690"/>
            </a:srgbClr>
          </a:solidFill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/>
        </p:txBody>
      </p:sp>
      <p:pic>
        <p:nvPicPr>
          <p:cNvPr id="355" name="Shape 355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0" x="18592795"/>
            <a:ext cy="6857999" cx="8872509"/>
          </a:xfrm>
          <a:prstGeom prst="rect">
            <a:avLst/>
          </a:prstGeom>
          <a:noFill/>
          <a:ln>
            <a:noFill/>
          </a:ln>
        </p:spPr>
      </p:pic>
      <p:pic>
        <p:nvPicPr>
          <p:cNvPr id="356" name="Shape 356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y="1123950" x="20423962"/>
            <a:ext cy="4610100" cx="5210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7" name="Shape 357"/>
          <p:cNvPicPr preferRelativeResize="0"/>
          <p:nvPr/>
        </p:nvPicPr>
        <p:blipFill>
          <a:blip r:embed="rId5"/>
          <a:stretch>
            <a:fillRect/>
          </a:stretch>
        </p:blipFill>
        <p:spPr>
          <a:xfrm>
            <a:off y="2166937" x="21847950"/>
            <a:ext cy="2524125" cx="2362200"/>
          </a:xfrm>
          <a:prstGeom prst="rect">
            <a:avLst/>
          </a:prstGeom>
          <a:noFill/>
          <a:ln>
            <a:noFill/>
          </a:ln>
        </p:spPr>
      </p:pic>
      <p:sp>
        <p:nvSpPr>
          <p:cNvPr id="358" name="Shape 358"/>
          <p:cNvSpPr txBox="1"/>
          <p:nvPr/>
        </p:nvSpPr>
        <p:spPr>
          <a:xfrm>
            <a:off y="584450" x="9790950"/>
            <a:ext cy="5631299" cx="8002500"/>
          </a:xfrm>
          <a:prstGeom prst="rect">
            <a:avLst/>
          </a:prstGeom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algn="ctr" rtl="0" lvl="0">
              <a:buNone/>
            </a:pPr>
            <a:r>
              <a:rPr sz="3600" lang="en-US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site characteristics</a:t>
            </a:r>
          </a:p>
          <a:p>
            <a:r>
              <a:t/>
            </a:r>
          </a:p>
          <a:p>
            <a:r>
              <a:t/>
            </a:r>
          </a:p>
          <a:p>
            <a:pPr algn="ctr" rtl="0" lvl="0">
              <a:buNone/>
            </a:pPr>
            <a:r>
              <a:rPr sz="2400" lang="en-US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bedrock mix of sand and gravel</a:t>
            </a:r>
          </a:p>
          <a:p>
            <a:r>
              <a:t/>
            </a:r>
          </a:p>
          <a:p>
            <a:pPr algn="ctr" rtl="0" lvl="0">
              <a:buNone/>
            </a:pPr>
            <a:r>
              <a:rPr sz="2400" lang="en-US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conductivity of 1.6 Btu/hr*ft*</a:t>
            </a:r>
            <a:r>
              <a:rPr baseline="30000" sz="2400" lang="en-US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o</a:t>
            </a:r>
            <a:r>
              <a:rPr sz="2400" lang="en-US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F</a:t>
            </a:r>
          </a:p>
          <a:p>
            <a:r>
              <a:t/>
            </a:r>
          </a:p>
          <a:p>
            <a:pPr algn="ctr" rtl="0" lvl="0">
              <a:buNone/>
            </a:pPr>
            <a:r>
              <a:rPr sz="2400" lang="en-US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constant ground temperature of 55</a:t>
            </a:r>
            <a:r>
              <a:rPr baseline="30000" sz="2400" lang="en-US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o</a:t>
            </a:r>
            <a:r>
              <a:rPr sz="2400" lang="en-US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F</a:t>
            </a:r>
          </a:p>
          <a:p>
            <a:r>
              <a:t/>
            </a:r>
          </a:p>
          <a:p>
            <a:pPr algn="ctr" rtl="0" lvl="0">
              <a:buNone/>
            </a:pPr>
            <a:r>
              <a:rPr sz="2400" lang="en-US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long term thermal performance with diffusivity and Potomac-Raritan-Magothy aquifer penetration</a:t>
            </a:r>
          </a:p>
          <a:p>
            <a:r>
              <a:t/>
            </a:r>
          </a:p>
          <a:p>
            <a:r>
              <a:t/>
            </a:r>
          </a:p>
          <a:p>
            <a:r>
              <a:t/>
            </a:r>
          </a:p>
        </p:txBody>
      </p:sp>
      <p:cxnSp>
        <p:nvCxnSpPr>
          <p:cNvPr id="359" name="Shape 359"/>
          <p:cNvCxnSpPr/>
          <p:nvPr/>
        </p:nvCxnSpPr>
        <p:spPr>
          <a:xfrm>
            <a:off y="1337775" x="12011900"/>
            <a:ext cy="0" cx="3572999"/>
          </a:xfrm>
          <a:prstGeom prst="straightConnector1">
            <a:avLst/>
          </a:prstGeom>
          <a:noFill/>
          <a:ln w="22225" cap="flat">
            <a:solidFill>
              <a:srgbClr val="DF7366"/>
            </a:solidFill>
            <a:prstDash val="solid"/>
            <a:round/>
            <a:headEnd w="med" len="med" type="none"/>
            <a:tailEnd w="med" len="med" type="none"/>
          </a:ln>
        </p:spPr>
      </p:cxnSp>
    </p:spTree>
  </p:cSld>
  <p:clrMapOvr>
    <a:masterClrMapping/>
  </p:clrMapOvr>
  <p:transition spd="med">
    <p:fade/>
  </p:transition>
  <p:timing>
    <p:tnLst>
      <p:par>
        <p:cTn restart="never" dur="indefinite" nodeType="tmRoot">
          <p:childTnLst>
            <p:seq nextAc="seek" concurrent="1">
              <p:cTn id="2" dur="indefinite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23" fill="hold" presetSubtype="16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3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0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3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0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23" fill="hold" presetSubtype="16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3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0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3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0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64" name="Shape 36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cxnSp>
        <p:nvCxnSpPr>
          <p:cNvPr id="365" name="Shape 365"/>
          <p:cNvCxnSpPr/>
          <p:nvPr/>
        </p:nvCxnSpPr>
        <p:spPr>
          <a:xfrm>
            <a:off y="905600" x="8973450"/>
            <a:ext cy="4988999" cx="0"/>
          </a:xfrm>
          <a:prstGeom prst="straightConnector1">
            <a:avLst/>
          </a:prstGeom>
          <a:noFill/>
          <a:ln w="22225" cap="flat">
            <a:solidFill>
              <a:srgbClr val="DF7366"/>
            </a:solidFill>
            <a:prstDash val="solid"/>
            <a:round/>
            <a:headEnd w="med" len="med" type="none"/>
            <a:tailEnd w="med" len="med" type="none"/>
          </a:ln>
        </p:spPr>
      </p:cxnSp>
      <p:cxnSp>
        <p:nvCxnSpPr>
          <p:cNvPr id="366" name="Shape 366"/>
          <p:cNvCxnSpPr/>
          <p:nvPr/>
        </p:nvCxnSpPr>
        <p:spPr>
          <a:xfrm>
            <a:off y="4815935" x="8821050"/>
            <a:ext cy="2042100" cx="0"/>
          </a:xfrm>
          <a:prstGeom prst="straightConnector1">
            <a:avLst/>
          </a:prstGeom>
          <a:noFill/>
          <a:ln w="22225" cap="flat">
            <a:solidFill>
              <a:srgbClr val="DF7366"/>
            </a:solidFill>
            <a:prstDash val="solid"/>
            <a:round/>
            <a:headEnd w="med" len="med" type="none"/>
            <a:tailEnd w="med" len="med" type="none"/>
          </a:ln>
        </p:spPr>
      </p:cxnSp>
      <p:cxnSp>
        <p:nvCxnSpPr>
          <p:cNvPr id="367" name="Shape 367"/>
          <p:cNvCxnSpPr/>
          <p:nvPr/>
        </p:nvCxnSpPr>
        <p:spPr>
          <a:xfrm>
            <a:off y="-14" x="9144000"/>
            <a:ext cy="2042100" cx="0"/>
          </a:xfrm>
          <a:prstGeom prst="straightConnector1">
            <a:avLst/>
          </a:prstGeom>
          <a:noFill/>
          <a:ln w="22225" cap="flat">
            <a:solidFill>
              <a:srgbClr val="DF7366"/>
            </a:solidFill>
            <a:prstDash val="solid"/>
            <a:round/>
            <a:headEnd w="med" len="med" type="none"/>
            <a:tailEnd w="med" len="med" type="none"/>
          </a:ln>
        </p:spPr>
      </p:cxnSp>
      <p:cxnSp>
        <p:nvCxnSpPr>
          <p:cNvPr id="368" name="Shape 368"/>
          <p:cNvCxnSpPr/>
          <p:nvPr/>
        </p:nvCxnSpPr>
        <p:spPr>
          <a:xfrm>
            <a:off y="905600" x="18440400"/>
            <a:ext cy="4988999" cx="0"/>
          </a:xfrm>
          <a:prstGeom prst="straightConnector1">
            <a:avLst/>
          </a:prstGeom>
          <a:noFill/>
          <a:ln w="22225" cap="flat">
            <a:solidFill>
              <a:srgbClr val="DF7366"/>
            </a:solidFill>
            <a:prstDash val="solid"/>
            <a:round/>
            <a:headEnd w="med" len="med" type="none"/>
            <a:tailEnd w="med" len="med" type="none"/>
          </a:ln>
        </p:spPr>
      </p:cxnSp>
      <p:cxnSp>
        <p:nvCxnSpPr>
          <p:cNvPr id="369" name="Shape 369"/>
          <p:cNvCxnSpPr/>
          <p:nvPr/>
        </p:nvCxnSpPr>
        <p:spPr>
          <a:xfrm>
            <a:off y="10" x="18288000"/>
            <a:ext cy="2042100" cx="0"/>
          </a:xfrm>
          <a:prstGeom prst="straightConnector1">
            <a:avLst/>
          </a:prstGeom>
          <a:noFill/>
          <a:ln w="22225" cap="flat">
            <a:solidFill>
              <a:srgbClr val="DF7366"/>
            </a:solidFill>
            <a:prstDash val="solid"/>
            <a:round/>
            <a:headEnd w="med" len="med" type="none"/>
            <a:tailEnd w="med" len="med" type="none"/>
          </a:ln>
        </p:spPr>
      </p:cxnSp>
      <p:cxnSp>
        <p:nvCxnSpPr>
          <p:cNvPr id="370" name="Shape 370"/>
          <p:cNvCxnSpPr/>
          <p:nvPr/>
        </p:nvCxnSpPr>
        <p:spPr>
          <a:xfrm>
            <a:off y="4815935" x="18610950"/>
            <a:ext cy="2042100" cx="0"/>
          </a:xfrm>
          <a:prstGeom prst="straightConnector1">
            <a:avLst/>
          </a:prstGeom>
          <a:noFill/>
          <a:ln w="22225" cap="flat">
            <a:solidFill>
              <a:srgbClr val="DF7366"/>
            </a:solidFill>
            <a:prstDash val="solid"/>
            <a:round/>
            <a:headEnd w="med" len="med" type="none"/>
            <a:tailEnd w="med" len="med" type="none"/>
          </a:ln>
        </p:spPr>
      </p:cxnSp>
      <p:sp>
        <p:nvSpPr>
          <p:cNvPr id="371" name="Shape 371"/>
          <p:cNvSpPr/>
          <p:nvPr/>
        </p:nvSpPr>
        <p:spPr>
          <a:xfrm>
            <a:off y="-690025" x="0"/>
            <a:ext cy="691499" cx="4482599"/>
          </a:xfrm>
          <a:prstGeom prst="rect">
            <a:avLst/>
          </a:prstGeom>
          <a:solidFill>
            <a:srgbClr val="F3F3F3"/>
          </a:solidFill>
          <a:ln w="19050" cap="flat">
            <a:solidFill>
              <a:srgbClr val="D9D9D9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 algn="ctr" rtl="0" lvl="0">
              <a:buNone/>
            </a:pPr>
            <a:r>
              <a:rPr sz="3000" lang="en-US">
                <a:latin typeface="Source Sans Pro"/>
                <a:ea typeface="Source Sans Pro"/>
                <a:cs typeface="Source Sans Pro"/>
                <a:sym typeface="Source Sans Pro"/>
              </a:rPr>
              <a:t>introduction</a:t>
            </a:r>
          </a:p>
        </p:txBody>
      </p:sp>
      <p:sp>
        <p:nvSpPr>
          <p:cNvPr id="372" name="Shape 372"/>
          <p:cNvSpPr/>
          <p:nvPr/>
        </p:nvSpPr>
        <p:spPr>
          <a:xfrm>
            <a:off y="121000" x="0"/>
            <a:ext cy="691499" cx="4482599"/>
          </a:xfrm>
          <a:prstGeom prst="rect">
            <a:avLst/>
          </a:prstGeom>
          <a:solidFill>
            <a:srgbClr val="F3F3F3"/>
          </a:solidFill>
          <a:ln w="19050" cap="flat">
            <a:solidFill>
              <a:srgbClr val="D9D9D9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 algn="ctr" rtl="0" lvl="0">
              <a:buNone/>
            </a:pPr>
            <a:r>
              <a:rPr sz="3000" lang="en-US">
                <a:latin typeface="Source Sans Pro"/>
                <a:ea typeface="Source Sans Pro"/>
                <a:cs typeface="Source Sans Pro"/>
                <a:sym typeface="Source Sans Pro"/>
              </a:rPr>
              <a:t>about 201 rouse</a:t>
            </a:r>
          </a:p>
        </p:txBody>
      </p:sp>
      <p:sp>
        <p:nvSpPr>
          <p:cNvPr id="373" name="Shape 373"/>
          <p:cNvSpPr/>
          <p:nvPr/>
        </p:nvSpPr>
        <p:spPr>
          <a:xfrm>
            <a:off y="932025" x="0"/>
            <a:ext cy="691499" cx="4482599"/>
          </a:xfrm>
          <a:prstGeom prst="rect">
            <a:avLst/>
          </a:prstGeom>
          <a:solidFill>
            <a:srgbClr val="F3F3F3"/>
          </a:solidFill>
          <a:ln w="19050" cap="flat">
            <a:solidFill>
              <a:srgbClr val="D9D9D9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 algn="ctr" rtl="0" lvl="0">
              <a:buNone/>
            </a:pPr>
            <a:r>
              <a:rPr sz="3000" lang="en-US">
                <a:latin typeface="Source Sans Pro"/>
                <a:ea typeface="Source Sans Pro"/>
                <a:cs typeface="Source Sans Pro"/>
                <a:sym typeface="Source Sans Pro"/>
              </a:rPr>
              <a:t>thesis proposal</a:t>
            </a:r>
          </a:p>
        </p:txBody>
      </p:sp>
      <p:sp>
        <p:nvSpPr>
          <p:cNvPr id="374" name="Shape 374"/>
          <p:cNvSpPr/>
          <p:nvPr/>
        </p:nvSpPr>
        <p:spPr>
          <a:xfrm>
            <a:off y="1743050" x="2330700"/>
            <a:ext cy="3124499" cx="4482599"/>
          </a:xfrm>
          <a:prstGeom prst="rect">
            <a:avLst/>
          </a:prstGeom>
          <a:solidFill>
            <a:srgbClr val="F3F3F3"/>
          </a:solidFill>
          <a:ln w="19050" cap="flat">
            <a:solidFill>
              <a:srgbClr val="D9D9D9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t" anchorCtr="0">
            <a:noAutofit/>
          </a:bodyPr>
          <a:lstStyle/>
          <a:p>
            <a:pPr algn="ctr" rtl="0" lvl="0">
              <a:buNone/>
            </a:pPr>
            <a:r>
              <a:rPr sz="3000" lang="en-US">
                <a:latin typeface="Source Sans Pro"/>
                <a:ea typeface="Source Sans Pro"/>
                <a:cs typeface="Source Sans Pro"/>
                <a:sym typeface="Source Sans Pro"/>
              </a:rPr>
              <a:t>mechanical depth</a:t>
            </a:r>
          </a:p>
          <a:p>
            <a:pPr algn="ctr" rtl="0" lvl="0">
              <a:buNone/>
            </a:pPr>
            <a:r>
              <a:rPr sz="2400" lang="en-US">
                <a:latin typeface="Source Sans Pro"/>
                <a:ea typeface="Source Sans Pro"/>
                <a:cs typeface="Source Sans Pro"/>
                <a:sym typeface="Source Sans Pro"/>
              </a:rPr>
              <a:t>selection</a:t>
            </a:r>
          </a:p>
          <a:p>
            <a:pPr algn="ctr" rtl="0" lvl="0">
              <a:buNone/>
            </a:pPr>
            <a:r>
              <a:rPr sz="2400" lang="en-US">
                <a:latin typeface="Source Sans Pro"/>
                <a:ea typeface="Source Sans Pro"/>
                <a:cs typeface="Source Sans Pro"/>
                <a:sym typeface="Source Sans Pro"/>
              </a:rPr>
              <a:t>geothermal calculations</a:t>
            </a:r>
          </a:p>
          <a:p>
            <a:pPr algn="ctr" rtl="0" lvl="0">
              <a:buNone/>
            </a:pPr>
            <a:r>
              <a:rPr sz="2400" lang="en-US">
                <a:latin typeface="Source Sans Pro"/>
                <a:ea typeface="Source Sans Pro"/>
                <a:cs typeface="Source Sans Pro"/>
                <a:sym typeface="Source Sans Pro"/>
              </a:rPr>
              <a:t>well layout</a:t>
            </a:r>
          </a:p>
          <a:p>
            <a:pPr algn="ctr" rtl="0" lvl="0">
              <a:buNone/>
            </a:pPr>
            <a:r>
              <a:rPr sz="2400" lang="en-US">
                <a:latin typeface="Source Sans Pro"/>
                <a:ea typeface="Source Sans Pro"/>
                <a:cs typeface="Source Sans Pro"/>
                <a:sym typeface="Source Sans Pro"/>
              </a:rPr>
              <a:t>equipment</a:t>
            </a:r>
          </a:p>
          <a:p>
            <a:pPr algn="ctr" rtl="0" lvl="0">
              <a:buClr>
                <a:schemeClr val="dk1"/>
              </a:buClr>
              <a:buSzPct val="45833"/>
              <a:buFont typeface="Arial"/>
              <a:buNone/>
            </a:pPr>
            <a:r>
              <a:rPr sz="2400" lang="en-US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dedicated outdoor air system</a:t>
            </a:r>
          </a:p>
          <a:p>
            <a:pPr algn="ctr" rtl="0" lvl="0">
              <a:buClr>
                <a:schemeClr val="dk1"/>
              </a:buClr>
              <a:buSzPct val="45833"/>
              <a:buFont typeface="Arial"/>
              <a:buNone/>
            </a:pPr>
            <a:r>
              <a:rPr sz="2400" lang="en-US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active chilled beams</a:t>
            </a:r>
          </a:p>
          <a:p>
            <a:pPr algn="ctr" rtl="0" lvl="0">
              <a:buClr>
                <a:schemeClr val="dk1"/>
              </a:buClr>
              <a:buSzPct val="45833"/>
              <a:buFont typeface="Arial"/>
              <a:buNone/>
            </a:pPr>
            <a:r>
              <a:rPr sz="2400" lang="en-US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performance</a:t>
            </a:r>
          </a:p>
        </p:txBody>
      </p:sp>
      <p:sp>
        <p:nvSpPr>
          <p:cNvPr id="375" name="Shape 375"/>
          <p:cNvSpPr/>
          <p:nvPr/>
        </p:nvSpPr>
        <p:spPr>
          <a:xfrm>
            <a:off y="4987075" x="0"/>
            <a:ext cy="691499" cx="4482599"/>
          </a:xfrm>
          <a:prstGeom prst="rect">
            <a:avLst/>
          </a:prstGeom>
          <a:solidFill>
            <a:srgbClr val="F3F3F3"/>
          </a:solidFill>
          <a:ln w="19050" cap="flat">
            <a:solidFill>
              <a:srgbClr val="D9D9D9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 algn="ctr" rtl="0" lvl="0">
              <a:buNone/>
            </a:pPr>
            <a:r>
              <a:rPr sz="3000" lang="en-US">
                <a:latin typeface="Source Sans Pro"/>
                <a:ea typeface="Source Sans Pro"/>
                <a:cs typeface="Source Sans Pro"/>
                <a:sym typeface="Source Sans Pro"/>
              </a:rPr>
              <a:t>electrical breadth</a:t>
            </a:r>
          </a:p>
        </p:txBody>
      </p:sp>
      <p:sp>
        <p:nvSpPr>
          <p:cNvPr id="376" name="Shape 376"/>
          <p:cNvSpPr/>
          <p:nvPr/>
        </p:nvSpPr>
        <p:spPr>
          <a:xfrm>
            <a:off y="5798100" x="0"/>
            <a:ext cy="691499" cx="4482599"/>
          </a:xfrm>
          <a:prstGeom prst="rect">
            <a:avLst/>
          </a:prstGeom>
          <a:solidFill>
            <a:srgbClr val="F3F3F3"/>
          </a:solidFill>
          <a:ln w="19050" cap="flat">
            <a:solidFill>
              <a:srgbClr val="D9D9D9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 algn="ctr" rtl="0" lvl="0">
              <a:buNone/>
            </a:pPr>
            <a:r>
              <a:rPr sz="3000" lang="en-US">
                <a:latin typeface="Source Sans Pro"/>
                <a:ea typeface="Source Sans Pro"/>
                <a:cs typeface="Source Sans Pro"/>
                <a:sym typeface="Source Sans Pro"/>
              </a:rPr>
              <a:t>conclusion</a:t>
            </a:r>
          </a:p>
        </p:txBody>
      </p:sp>
      <p:sp>
        <p:nvSpPr>
          <p:cNvPr id="377" name="Shape 377"/>
          <p:cNvSpPr/>
          <p:nvPr/>
        </p:nvSpPr>
        <p:spPr>
          <a:xfrm>
            <a:off y="2554062" x="2330700"/>
            <a:ext cy="471300" cx="4482599"/>
          </a:xfrm>
          <a:prstGeom prst="rect">
            <a:avLst/>
          </a:prstGeom>
          <a:solidFill>
            <a:srgbClr val="4F4651">
              <a:alpha val="35690"/>
            </a:srgbClr>
          </a:solidFill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/>
        </p:txBody>
      </p:sp>
      <p:sp>
        <p:nvSpPr>
          <p:cNvPr id="378" name="Shape 378"/>
          <p:cNvSpPr txBox="1"/>
          <p:nvPr/>
        </p:nvSpPr>
        <p:spPr>
          <a:xfrm>
            <a:off y="584450" x="9790950"/>
            <a:ext cy="5631299" cx="8002500"/>
          </a:xfrm>
          <a:prstGeom prst="rect">
            <a:avLst/>
          </a:prstGeom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algn="ctr" rtl="0" lvl="0">
              <a:buNone/>
            </a:pPr>
            <a:r>
              <a:rPr sz="3600" lang="en-US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well sizing</a:t>
            </a:r>
          </a:p>
          <a:p>
            <a:r>
              <a:t/>
            </a:r>
          </a:p>
          <a:p>
            <a:r>
              <a:t/>
            </a:r>
          </a:p>
          <a:p>
            <a:pPr algn="ctr" rtl="0" lvl="0">
              <a:buNone/>
            </a:pPr>
            <a:r>
              <a:rPr sz="2400" lang="en-US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bedrock mix of sand and gravel</a:t>
            </a:r>
          </a:p>
          <a:p>
            <a:r>
              <a:t/>
            </a:r>
          </a:p>
          <a:p>
            <a:pPr algn="ctr" rtl="0" lvl="0">
              <a:buNone/>
            </a:pPr>
            <a:r>
              <a:rPr sz="2400" lang="en-US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conductivity of 1.6 Btu/hr*ft*</a:t>
            </a:r>
            <a:r>
              <a:rPr baseline="30000" sz="2400" lang="en-US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o</a:t>
            </a:r>
            <a:r>
              <a:rPr sz="2400" lang="en-US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F</a:t>
            </a:r>
          </a:p>
          <a:p>
            <a:r>
              <a:t/>
            </a:r>
          </a:p>
          <a:p>
            <a:pPr algn="ctr" rtl="0" lvl="0">
              <a:buNone/>
            </a:pPr>
            <a:r>
              <a:rPr sz="2400" lang="en-US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constant ground temperature of 55</a:t>
            </a:r>
            <a:r>
              <a:rPr baseline="30000" sz="2400" lang="en-US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o</a:t>
            </a:r>
            <a:r>
              <a:rPr sz="2400" lang="en-US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F</a:t>
            </a:r>
          </a:p>
          <a:p>
            <a:r>
              <a:t/>
            </a:r>
          </a:p>
          <a:p>
            <a:pPr algn="ctr" rtl="0" lvl="0">
              <a:buNone/>
            </a:pPr>
            <a:r>
              <a:rPr sz="2400" lang="en-US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long term thermal performance with diffusivity and Potomac-Raritan-Magothy aquifer penetration</a:t>
            </a:r>
          </a:p>
          <a:p>
            <a:r>
              <a:t/>
            </a:r>
          </a:p>
          <a:p>
            <a:r>
              <a:t/>
            </a:r>
          </a:p>
          <a:p>
            <a:r>
              <a:t/>
            </a:r>
          </a:p>
        </p:txBody>
      </p:sp>
      <p:cxnSp>
        <p:nvCxnSpPr>
          <p:cNvPr id="379" name="Shape 379"/>
          <p:cNvCxnSpPr/>
          <p:nvPr/>
        </p:nvCxnSpPr>
        <p:spPr>
          <a:xfrm>
            <a:off y="1337775" x="12011900"/>
            <a:ext cy="0" cx="3572999"/>
          </a:xfrm>
          <a:prstGeom prst="straightConnector1">
            <a:avLst/>
          </a:prstGeom>
          <a:noFill/>
          <a:ln w="22225" cap="flat">
            <a:solidFill>
              <a:srgbClr val="DF7366"/>
            </a:solidFill>
            <a:prstDash val="solid"/>
            <a:round/>
            <a:headEnd w="med" len="med" type="none"/>
            <a:tailEnd w="med" len="med" type="none"/>
          </a:ln>
        </p:spPr>
      </p:cxnSp>
      <p:graphicFrame>
        <p:nvGraphicFramePr>
          <p:cNvPr id="380" name="Shape 380"/>
          <p:cNvGraphicFramePr/>
          <p:nvPr/>
        </p:nvGraphicFramePr>
        <p:xfrm>
          <a:off y="0" x="18611800"/>
          <a:ext cy="3000000" cx="3000000"/>
        </p:xfrm>
        <a:graphic>
          <a:graphicData uri="http://schemas.openxmlformats.org/drawingml/2006/table">
            <a:tbl>
              <a:tblPr>
                <a:noFill/>
                <a:tableStyleId>{2BB6D4D3-6740-47A5-9680-F26F30216B1D}</a:tableStyleId>
              </a:tblPr>
              <a:tblGrid>
                <a:gridCol w="5257000"/>
                <a:gridCol w="1095750"/>
                <a:gridCol w="1187075"/>
                <a:gridCol w="1278375"/>
              </a:tblGrid>
              <a:tr h="455675">
                <a:tc>
                  <a:txBody>
                    <a:bodyPr>
                      <a:noAutofit/>
                    </a:bodyPr>
                    <a:lstStyle/>
                    <a:p>
                      <a:pPr algn="ctr" rtl="0" lvl="0">
                        <a:buNone/>
                      </a:pPr>
                      <a:r>
                        <a:rPr b="1" sz="1800" lang="en-US">
                          <a:solidFill>
                            <a:srgbClr val="FFFFFF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Ingersoll and Zobel Bore Length Equations</a:t>
                      </a:r>
                    </a:p>
                  </a:txBody>
                  <a:tcPr marR="25400" marB="25400" marT="25400" anchor="b" marL="25400"/>
                </a:tc>
                <a:tc>
                  <a:txBody>
                    <a:bodyPr>
                      <a:noAutofit/>
                    </a:bodyPr>
                    <a:lstStyle/>
                    <a:p/>
                  </a:txBody>
                  <a:tcPr marR="63500" marB="63500" marT="63500" marL="63500"/>
                </a:tc>
                <a:tc>
                  <a:txBody>
                    <a:bodyPr>
                      <a:noAutofit/>
                    </a:bodyPr>
                    <a:lstStyle/>
                    <a:p/>
                  </a:txBody>
                  <a:tcPr marR="63500" marB="63500" marT="63500" marL="63500"/>
                </a:tc>
                <a:tc>
                  <a:txBody>
                    <a:bodyPr>
                      <a:noAutofit/>
                    </a:bodyPr>
                    <a:lstStyle/>
                    <a:p/>
                  </a:txBody>
                  <a:tcPr marR="63500" marB="63500" marT="63500" marL="63500"/>
                </a:tc>
              </a:tr>
              <a:tr h="343625">
                <a:tc>
                  <a:txBody>
                    <a:bodyPr>
                      <a:noAutofit/>
                    </a:bodyPr>
                    <a:lstStyle/>
                    <a:p/>
                  </a:txBody>
                  <a:tcPr marR="25400" marB="25400" marT="25400" anchor="b" marL="25400">
                    <a:solidFill>
                      <a:srgbClr val="8099E6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algn="ctr" rtl="0" lvl="0">
                        <a:buNone/>
                      </a:pPr>
                      <a:r>
                        <a:rPr b="1" lang="en-US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Cooling</a:t>
                      </a:r>
                    </a:p>
                  </a:txBody>
                  <a:tcPr marR="25400" marB="25400" marT="25400" anchor="b" marL="25400">
                    <a:solidFill>
                      <a:srgbClr val="8099E6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algn="ctr" rtl="0" lvl="0">
                        <a:buNone/>
                      </a:pPr>
                      <a:r>
                        <a:rPr b="1" lang="en-US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Heating</a:t>
                      </a:r>
                    </a:p>
                  </a:txBody>
                  <a:tcPr marR="25400" marB="25400" marT="25400" anchor="b" marL="25400">
                    <a:solidFill>
                      <a:srgbClr val="8099E6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algn="ctr" rtl="0" lvl="0">
                        <a:buNone/>
                      </a:pPr>
                      <a:r>
                        <a:rPr b="1" lang="en-US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Units</a:t>
                      </a:r>
                    </a:p>
                  </a:txBody>
                  <a:tcPr marR="25400" marB="25400" marT="25400" anchor="b" marL="25400">
                    <a:solidFill>
                      <a:srgbClr val="8099E6"/>
                    </a:solidFill>
                  </a:tcPr>
                </a:tc>
              </a:tr>
              <a:tr h="340825">
                <a:tc>
                  <a:txBody>
                    <a:bodyPr>
                      <a:noAutofit/>
                    </a:bodyPr>
                    <a:lstStyle/>
                    <a:p>
                      <a:pPr algn="ctr" rtl="0" lvl="0">
                        <a:buNone/>
                      </a:pPr>
                      <a:r>
                        <a:rPr lang="en-US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Short Circuit Heat Loss Factor, Fsc</a:t>
                      </a:r>
                    </a:p>
                  </a:txBody>
                  <a:tcPr marR="25400" marB="25400" marT="25400" anchor="b" marL="25400">
                    <a:solidFill>
                      <a:srgbClr val="B2C2F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algn="ctr" rtl="0" lvl="0">
                        <a:buNone/>
                      </a:pPr>
                      <a:r>
                        <a:rPr lang="en-US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1.04</a:t>
                      </a:r>
                    </a:p>
                  </a:txBody>
                  <a:tcPr marR="25400" marB="25400" marT="25400" anchor="b" marL="25400">
                    <a:solidFill>
                      <a:srgbClr val="E6EBFA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algn="ctr" rtl="0" lvl="0">
                        <a:buNone/>
                      </a:pPr>
                      <a:r>
                        <a:rPr lang="en-US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1.04</a:t>
                      </a:r>
                    </a:p>
                  </a:txBody>
                  <a:tcPr marR="25400" marB="25400" marT="25400" anchor="b" marL="25400">
                    <a:solidFill>
                      <a:srgbClr val="E6EBFA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algn="ctr" rtl="0" lvl="0">
                        <a:buNone/>
                      </a:pPr>
                      <a:r>
                        <a:rPr lang="en-US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-</a:t>
                      </a:r>
                    </a:p>
                  </a:txBody>
                  <a:tcPr marR="25400" marB="25400" marT="25400" anchor="b" marL="25400">
                    <a:solidFill>
                      <a:srgbClr val="E6EBFA"/>
                    </a:solidFill>
                  </a:tcPr>
                </a:tc>
              </a:tr>
              <a:tr h="340825">
                <a:tc>
                  <a:txBody>
                    <a:bodyPr>
                      <a:noAutofit/>
                    </a:bodyPr>
                    <a:lstStyle/>
                    <a:p>
                      <a:pPr algn="ctr" rtl="0" lvl="0">
                        <a:buNone/>
                      </a:pPr>
                      <a:r>
                        <a:rPr lang="en-US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Part Load Factor , PFLm</a:t>
                      </a:r>
                    </a:p>
                  </a:txBody>
                  <a:tcPr marR="25400" marB="25400" marT="25400" anchor="b" marL="25400">
                    <a:solidFill>
                      <a:srgbClr val="B2C2F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algn="ctr" rtl="0" lvl="0">
                        <a:buNone/>
                      </a:pPr>
                      <a:r>
                        <a:rPr lang="en-US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1.00</a:t>
                      </a:r>
                    </a:p>
                  </a:txBody>
                  <a:tcPr marR="25400" marB="25400" marT="25400" anchor="b" marL="25400">
                    <a:solidFill>
                      <a:srgbClr val="E6EBFA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algn="ctr" rtl="0" lvl="0">
                        <a:buNone/>
                      </a:pPr>
                      <a:r>
                        <a:rPr lang="en-US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1.00</a:t>
                      </a:r>
                    </a:p>
                  </a:txBody>
                  <a:tcPr marR="25400" marB="25400" marT="25400" anchor="b" marL="25400">
                    <a:solidFill>
                      <a:srgbClr val="E6EBFA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algn="ctr" rtl="0" lvl="0">
                        <a:buNone/>
                      </a:pPr>
                      <a:r>
                        <a:rPr lang="en-US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-</a:t>
                      </a:r>
                    </a:p>
                  </a:txBody>
                  <a:tcPr marR="25400" marB="25400" marT="25400" anchor="b" marL="25400">
                    <a:solidFill>
                      <a:srgbClr val="E6EBFA"/>
                    </a:solidFill>
                  </a:tcPr>
                </a:tc>
              </a:tr>
              <a:tr h="340825">
                <a:tc>
                  <a:txBody>
                    <a:bodyPr>
                      <a:noAutofit/>
                    </a:bodyPr>
                    <a:lstStyle/>
                    <a:p>
                      <a:pPr algn="ctr" rtl="0" lvl="0">
                        <a:buNone/>
                      </a:pPr>
                      <a:r>
                        <a:rPr lang="en-US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Net annual heat transfer to ground, Qa</a:t>
                      </a:r>
                    </a:p>
                  </a:txBody>
                  <a:tcPr marR="25400" marB="25400" marT="25400" anchor="b" marL="25400">
                    <a:solidFill>
                      <a:srgbClr val="B2C2F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algn="ctr" rtl="0" lvl="0">
                        <a:buNone/>
                      </a:pPr>
                      <a:r>
                        <a:rPr lang="en-US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700,000</a:t>
                      </a:r>
                    </a:p>
                  </a:txBody>
                  <a:tcPr marR="25400" marB="25400" marT="25400" anchor="b" marL="25400">
                    <a:solidFill>
                      <a:srgbClr val="E6EBFA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algn="ctr" rtl="0" lvl="0">
                        <a:buNone/>
                      </a:pPr>
                      <a:r>
                        <a:rPr lang="en-US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700,000</a:t>
                      </a:r>
                    </a:p>
                  </a:txBody>
                  <a:tcPr marR="25400" marB="25400" marT="25400" anchor="b" marL="25400">
                    <a:solidFill>
                      <a:srgbClr val="E6EBFA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algn="ctr" rtl="0" lvl="0">
                        <a:buNone/>
                      </a:pPr>
                      <a:r>
                        <a:rPr lang="en-US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btu/hr</a:t>
                      </a:r>
                    </a:p>
                  </a:txBody>
                  <a:tcPr marR="25400" marB="25400" marT="25400" anchor="b" marL="25400">
                    <a:solidFill>
                      <a:srgbClr val="E6EBFA"/>
                    </a:solidFill>
                  </a:tcPr>
                </a:tc>
              </a:tr>
              <a:tr h="340825">
                <a:tc>
                  <a:txBody>
                    <a:bodyPr>
                      <a:noAutofit/>
                    </a:bodyPr>
                    <a:lstStyle/>
                    <a:p>
                      <a:pPr algn="ctr" rtl="0" lvl="0">
                        <a:buNone/>
                      </a:pPr>
                      <a:r>
                        <a:rPr lang="en-US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Building Design Block Load Cooling, Qlc</a:t>
                      </a:r>
                    </a:p>
                  </a:txBody>
                  <a:tcPr marR="25400" marB="25400" marT="25400" anchor="b" marL="25400">
                    <a:solidFill>
                      <a:srgbClr val="B2C2F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algn="ctr" rtl="0" lvl="0">
                        <a:buNone/>
                      </a:pPr>
                      <a:r>
                        <a:rPr lang="en-US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3,000,000</a:t>
                      </a:r>
                    </a:p>
                  </a:txBody>
                  <a:tcPr marR="25400" marB="25400" marT="25400" anchor="b" marL="25400">
                    <a:solidFill>
                      <a:srgbClr val="E6EBFA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algn="ctr" rtl="0" lvl="0">
                        <a:buNone/>
                      </a:pPr>
                      <a:r>
                        <a:rPr lang="en-US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-</a:t>
                      </a:r>
                    </a:p>
                  </a:txBody>
                  <a:tcPr marR="25400" marB="25400" marT="25400" anchor="b" marL="25400">
                    <a:solidFill>
                      <a:srgbClr val="E6EBFA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algn="ctr" rtl="0" lvl="0">
                        <a:buNone/>
                      </a:pPr>
                      <a:r>
                        <a:rPr lang="en-US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btu/hr</a:t>
                      </a:r>
                    </a:p>
                  </a:txBody>
                  <a:tcPr marR="25400" marB="25400" marT="25400" anchor="b" marL="25400">
                    <a:solidFill>
                      <a:srgbClr val="E6EBFA"/>
                    </a:solidFill>
                  </a:tcPr>
                </a:tc>
              </a:tr>
              <a:tr h="340825">
                <a:tc>
                  <a:txBody>
                    <a:bodyPr>
                      <a:noAutofit/>
                    </a:bodyPr>
                    <a:lstStyle/>
                    <a:p>
                      <a:pPr algn="ctr" rtl="0" lvl="0">
                        <a:buNone/>
                      </a:pPr>
                      <a:r>
                        <a:rPr lang="en-US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Building Design Block Load Heating, Qlh</a:t>
                      </a:r>
                    </a:p>
                  </a:txBody>
                  <a:tcPr marR="25400" marB="25400" marT="25400" anchor="b" marL="25400">
                    <a:solidFill>
                      <a:srgbClr val="B2C2F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algn="ctr" rtl="0" lvl="0">
                        <a:buNone/>
                      </a:pPr>
                      <a:r>
                        <a:rPr lang="en-US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-</a:t>
                      </a:r>
                    </a:p>
                  </a:txBody>
                  <a:tcPr marR="25400" marB="25400" marT="25400" anchor="b" marL="25400">
                    <a:solidFill>
                      <a:srgbClr val="E6EBFA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algn="ctr" rtl="0" lvl="0">
                        <a:buNone/>
                      </a:pPr>
                      <a:r>
                        <a:rPr lang="en-US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2,300,000</a:t>
                      </a:r>
                    </a:p>
                  </a:txBody>
                  <a:tcPr marR="25400" marB="25400" marT="25400" anchor="b" marL="25400">
                    <a:solidFill>
                      <a:srgbClr val="E6EBFA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algn="ctr" rtl="0" lvl="0">
                        <a:buNone/>
                      </a:pPr>
                      <a:r>
                        <a:rPr lang="en-US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btu/hr</a:t>
                      </a:r>
                    </a:p>
                  </a:txBody>
                  <a:tcPr marR="25400" marB="25400" marT="25400" anchor="b" marL="25400">
                    <a:solidFill>
                      <a:srgbClr val="E6EBFA"/>
                    </a:solidFill>
                  </a:tcPr>
                </a:tc>
              </a:tr>
              <a:tr h="340825">
                <a:tc>
                  <a:txBody>
                    <a:bodyPr>
                      <a:noAutofit/>
                    </a:bodyPr>
                    <a:lstStyle/>
                    <a:p>
                      <a:pPr algn="ctr" rtl="0" lvl="0">
                        <a:buNone/>
                      </a:pPr>
                      <a:r>
                        <a:rPr lang="en-US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Effective thermal resistance of ground annual pulse, Rga</a:t>
                      </a:r>
                    </a:p>
                  </a:txBody>
                  <a:tcPr marR="25400" marB="25400" marT="25400" anchor="b" marL="25400">
                    <a:solidFill>
                      <a:srgbClr val="B2C2F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algn="ctr" rtl="0" lvl="0">
                        <a:buNone/>
                      </a:pPr>
                      <a:r>
                        <a:rPr lang="en-US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0.24</a:t>
                      </a:r>
                    </a:p>
                  </a:txBody>
                  <a:tcPr marR="25400" marB="25400" marT="25400" anchor="b" marL="25400">
                    <a:solidFill>
                      <a:srgbClr val="E6EBFA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algn="ctr" rtl="0" lvl="0">
                        <a:buNone/>
                      </a:pPr>
                      <a:r>
                        <a:rPr lang="en-US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0.24</a:t>
                      </a:r>
                    </a:p>
                  </a:txBody>
                  <a:tcPr marR="25400" marB="25400" marT="25400" anchor="b" marL="25400">
                    <a:solidFill>
                      <a:srgbClr val="E6EBFA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algn="ctr" rtl="0" lvl="0">
                        <a:buNone/>
                      </a:pPr>
                      <a:r>
                        <a:rPr lang="en-US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ft*hr*</a:t>
                      </a:r>
                      <a:r>
                        <a:rPr baseline="30000" lang="en-US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O</a:t>
                      </a:r>
                      <a:r>
                        <a:rPr lang="en-US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F / Btu</a:t>
                      </a:r>
                    </a:p>
                  </a:txBody>
                  <a:tcPr marR="25400" marB="25400" marT="25400" anchor="b" marL="25400">
                    <a:solidFill>
                      <a:srgbClr val="E6EBFA"/>
                    </a:solidFill>
                  </a:tcPr>
                </a:tc>
              </a:tr>
              <a:tr h="340825">
                <a:tc>
                  <a:txBody>
                    <a:bodyPr>
                      <a:noAutofit/>
                    </a:bodyPr>
                    <a:lstStyle/>
                    <a:p>
                      <a:pPr algn="ctr" rtl="0" lvl="0">
                        <a:buNone/>
                      </a:pPr>
                      <a:r>
                        <a:rPr lang="en-US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Effective thermal resistance of ground daily pulse, Rgd</a:t>
                      </a:r>
                    </a:p>
                  </a:txBody>
                  <a:tcPr marR="25400" marB="25400" marT="25400" anchor="b" marL="25400">
                    <a:solidFill>
                      <a:srgbClr val="B2C2F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algn="ctr" rtl="0" lvl="0">
                        <a:buNone/>
                      </a:pPr>
                      <a:r>
                        <a:rPr lang="en-US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0.13</a:t>
                      </a:r>
                    </a:p>
                  </a:txBody>
                  <a:tcPr marR="25400" marB="25400" marT="25400" anchor="b" marL="25400">
                    <a:solidFill>
                      <a:srgbClr val="E6EBFA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algn="ctr" rtl="0" lvl="0">
                        <a:buNone/>
                      </a:pPr>
                      <a:r>
                        <a:rPr lang="en-US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0.13</a:t>
                      </a:r>
                    </a:p>
                  </a:txBody>
                  <a:tcPr marR="25400" marB="25400" marT="25400" anchor="b" marL="25400">
                    <a:solidFill>
                      <a:srgbClr val="E6EBFA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algn="ctr" rtl="0" lvl="0">
                        <a:buNone/>
                      </a:pPr>
                      <a:r>
                        <a:rPr lang="en-US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ft*hr*</a:t>
                      </a:r>
                      <a:r>
                        <a:rPr baseline="30000" lang="en-US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O</a:t>
                      </a:r>
                      <a:r>
                        <a:rPr lang="en-US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F / Btu</a:t>
                      </a:r>
                    </a:p>
                  </a:txBody>
                  <a:tcPr marR="25400" marB="25400" marT="25400" anchor="b" marL="25400">
                    <a:solidFill>
                      <a:srgbClr val="E6EBFA"/>
                    </a:solidFill>
                  </a:tcPr>
                </a:tc>
              </a:tr>
              <a:tr h="340825">
                <a:tc>
                  <a:txBody>
                    <a:bodyPr>
                      <a:noAutofit/>
                    </a:bodyPr>
                    <a:lstStyle/>
                    <a:p>
                      <a:pPr algn="ctr" rtl="0" lvl="0">
                        <a:buNone/>
                      </a:pPr>
                      <a:r>
                        <a:rPr lang="en-US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Effective thermal resistance of ground monthly pulse, Rgm</a:t>
                      </a:r>
                    </a:p>
                  </a:txBody>
                  <a:tcPr marR="25400" marB="25400" marT="25400" anchor="b" marL="25400">
                    <a:solidFill>
                      <a:srgbClr val="B2C2F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algn="ctr" rtl="0" lvl="0">
                        <a:buNone/>
                      </a:pPr>
                      <a:r>
                        <a:rPr lang="en-US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0.21</a:t>
                      </a:r>
                    </a:p>
                  </a:txBody>
                  <a:tcPr marR="25400" marB="25400" marT="25400" anchor="b" marL="25400">
                    <a:solidFill>
                      <a:srgbClr val="E6EBFA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algn="ctr" rtl="0" lvl="0">
                        <a:buNone/>
                      </a:pPr>
                      <a:r>
                        <a:rPr lang="en-US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0.21</a:t>
                      </a:r>
                    </a:p>
                  </a:txBody>
                  <a:tcPr marR="25400" marB="25400" marT="25400" anchor="b" marL="25400">
                    <a:solidFill>
                      <a:srgbClr val="E6EBFA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algn="ctr" rtl="0" lvl="0">
                        <a:buNone/>
                      </a:pPr>
                      <a:r>
                        <a:rPr lang="en-US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ft*hr*</a:t>
                      </a:r>
                      <a:r>
                        <a:rPr baseline="30000" lang="en-US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O</a:t>
                      </a:r>
                      <a:r>
                        <a:rPr lang="en-US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F / Btu</a:t>
                      </a:r>
                    </a:p>
                  </a:txBody>
                  <a:tcPr marR="25400" marB="25400" marT="25400" anchor="b" marL="25400">
                    <a:solidFill>
                      <a:srgbClr val="E6EBFA"/>
                    </a:solidFill>
                  </a:tcPr>
                </a:tc>
              </a:tr>
              <a:tr h="340825">
                <a:tc>
                  <a:txBody>
                    <a:bodyPr>
                      <a:noAutofit/>
                    </a:bodyPr>
                    <a:lstStyle/>
                    <a:p>
                      <a:pPr algn="ctr" rtl="0" lvl="0">
                        <a:buNone/>
                      </a:pPr>
                      <a:r>
                        <a:rPr lang="en-US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Effective thermal resistance of bore, Rb</a:t>
                      </a:r>
                    </a:p>
                  </a:txBody>
                  <a:tcPr marR="25400" marB="25400" marT="25400" anchor="b" marL="25400">
                    <a:solidFill>
                      <a:srgbClr val="B2C2F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algn="ctr" rtl="0" lvl="0">
                        <a:buNone/>
                      </a:pPr>
                      <a:r>
                        <a:rPr lang="en-US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0.10</a:t>
                      </a:r>
                    </a:p>
                  </a:txBody>
                  <a:tcPr marR="25400" marB="25400" marT="25400" anchor="b" marL="25400">
                    <a:solidFill>
                      <a:srgbClr val="E6EBFA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algn="ctr" rtl="0" lvl="0">
                        <a:buNone/>
                      </a:pPr>
                      <a:r>
                        <a:rPr lang="en-US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0.10</a:t>
                      </a:r>
                    </a:p>
                  </a:txBody>
                  <a:tcPr marR="25400" marB="25400" marT="25400" anchor="b" marL="25400">
                    <a:solidFill>
                      <a:srgbClr val="E6EBFA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algn="ctr" rtl="0" lvl="0">
                        <a:buNone/>
                      </a:pPr>
                      <a:r>
                        <a:rPr lang="en-US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ft*hr*</a:t>
                      </a:r>
                      <a:r>
                        <a:rPr baseline="30000" lang="en-US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O</a:t>
                      </a:r>
                      <a:r>
                        <a:rPr lang="en-US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F / Btu</a:t>
                      </a:r>
                    </a:p>
                  </a:txBody>
                  <a:tcPr marR="25400" marB="25400" marT="25400" anchor="b" marL="25400">
                    <a:solidFill>
                      <a:srgbClr val="E6EBFA"/>
                    </a:solidFill>
                  </a:tcPr>
                </a:tc>
              </a:tr>
              <a:tr h="340825">
                <a:tc>
                  <a:txBody>
                    <a:bodyPr>
                      <a:noAutofit/>
                    </a:bodyPr>
                    <a:lstStyle/>
                    <a:p>
                      <a:pPr algn="ctr" rtl="0" lvl="0">
                        <a:buNone/>
                      </a:pPr>
                      <a:r>
                        <a:rPr lang="en-US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Undisturbed ground Temperature, tg</a:t>
                      </a:r>
                    </a:p>
                  </a:txBody>
                  <a:tcPr marR="25400" marB="25400" marT="25400" anchor="b" marL="25400">
                    <a:solidFill>
                      <a:srgbClr val="B2C2F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algn="ctr" rtl="0" lvl="0">
                        <a:buNone/>
                      </a:pPr>
                      <a:r>
                        <a:rPr lang="en-US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55.00</a:t>
                      </a:r>
                    </a:p>
                  </a:txBody>
                  <a:tcPr marR="25400" marB="25400" marT="25400" anchor="b" marL="25400">
                    <a:solidFill>
                      <a:srgbClr val="E6EBFA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algn="ctr" rtl="0" lvl="0">
                        <a:buNone/>
                      </a:pPr>
                      <a:r>
                        <a:rPr lang="en-US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55.00</a:t>
                      </a:r>
                    </a:p>
                  </a:txBody>
                  <a:tcPr marR="25400" marB="25400" marT="25400" anchor="b" marL="25400">
                    <a:solidFill>
                      <a:srgbClr val="E6EBFA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algn="ctr" rtl="0" lvl="0">
                        <a:buNone/>
                      </a:pPr>
                      <a:r>
                        <a:rPr baseline="30000" lang="en-US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O</a:t>
                      </a:r>
                      <a:r>
                        <a:rPr lang="en-US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F</a:t>
                      </a:r>
                    </a:p>
                  </a:txBody>
                  <a:tcPr marR="25400" marB="25400" marT="25400" anchor="b" marL="25400">
                    <a:solidFill>
                      <a:srgbClr val="E6EBFA"/>
                    </a:solidFill>
                  </a:tcPr>
                </a:tc>
              </a:tr>
              <a:tr h="340825">
                <a:tc>
                  <a:txBody>
                    <a:bodyPr>
                      <a:noAutofit/>
                    </a:bodyPr>
                    <a:lstStyle/>
                    <a:p>
                      <a:pPr algn="ctr" rtl="0" lvl="0">
                        <a:buNone/>
                      </a:pPr>
                      <a:r>
                        <a:rPr lang="en-US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Temp penalty for interference of adjacent bores, tp</a:t>
                      </a:r>
                    </a:p>
                  </a:txBody>
                  <a:tcPr marR="25400" marB="25400" marT="25400" anchor="b" marL="25400">
                    <a:solidFill>
                      <a:srgbClr val="B2C2F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algn="ctr" rtl="0" lvl="0">
                        <a:buNone/>
                      </a:pPr>
                      <a:r>
                        <a:rPr lang="en-US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2.00</a:t>
                      </a:r>
                    </a:p>
                  </a:txBody>
                  <a:tcPr marR="25400" marB="25400" marT="25400" anchor="b" marL="25400">
                    <a:solidFill>
                      <a:srgbClr val="E6EBFA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algn="ctr" rtl="0" lvl="0">
                        <a:buNone/>
                      </a:pPr>
                      <a:r>
                        <a:rPr lang="en-US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2.00</a:t>
                      </a:r>
                    </a:p>
                  </a:txBody>
                  <a:tcPr marR="25400" marB="25400" marT="25400" anchor="b" marL="25400">
                    <a:solidFill>
                      <a:srgbClr val="E6EBFA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algn="ctr" rtl="0" lvl="0">
                        <a:buNone/>
                      </a:pPr>
                      <a:r>
                        <a:rPr baseline="30000" lang="en-US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O</a:t>
                      </a:r>
                      <a:r>
                        <a:rPr lang="en-US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F</a:t>
                      </a:r>
                    </a:p>
                  </a:txBody>
                  <a:tcPr marR="25400" marB="25400" marT="25400" anchor="b" marL="25400">
                    <a:solidFill>
                      <a:srgbClr val="E6EBFA"/>
                    </a:solidFill>
                  </a:tcPr>
                </a:tc>
              </a:tr>
              <a:tr h="340825">
                <a:tc>
                  <a:txBody>
                    <a:bodyPr>
                      <a:noAutofit/>
                    </a:bodyPr>
                    <a:lstStyle/>
                    <a:p>
                      <a:pPr algn="ctr" rtl="0" lvl="0">
                        <a:buNone/>
                      </a:pPr>
                      <a:r>
                        <a:rPr lang="en-US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Liquid temp at HP inlet, twi</a:t>
                      </a:r>
                    </a:p>
                  </a:txBody>
                  <a:tcPr marR="25400" marB="25400" marT="25400" anchor="b" marL="25400">
                    <a:solidFill>
                      <a:srgbClr val="B2C2F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algn="ctr" rtl="0" lvl="0">
                        <a:buNone/>
                      </a:pPr>
                      <a:r>
                        <a:rPr lang="en-US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75.00</a:t>
                      </a:r>
                    </a:p>
                  </a:txBody>
                  <a:tcPr marR="25400" marB="25400" marT="25400" anchor="b" marL="25400">
                    <a:solidFill>
                      <a:srgbClr val="E6EBFA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algn="ctr" rtl="0" lvl="0">
                        <a:buNone/>
                      </a:pPr>
                      <a:r>
                        <a:rPr lang="en-US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35.00</a:t>
                      </a:r>
                    </a:p>
                  </a:txBody>
                  <a:tcPr marR="25400" marB="25400" marT="25400" anchor="b" marL="25400">
                    <a:solidFill>
                      <a:srgbClr val="E6EBFA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algn="ctr" rtl="0" lvl="0">
                        <a:buNone/>
                      </a:pPr>
                      <a:r>
                        <a:rPr baseline="30000" lang="en-US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O</a:t>
                      </a:r>
                      <a:r>
                        <a:rPr lang="en-US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F</a:t>
                      </a:r>
                    </a:p>
                  </a:txBody>
                  <a:tcPr marR="25400" marB="25400" marT="25400" anchor="b" marL="25400">
                    <a:solidFill>
                      <a:srgbClr val="E6EBFA"/>
                    </a:solidFill>
                  </a:tcPr>
                </a:tc>
              </a:tr>
              <a:tr h="340825">
                <a:tc>
                  <a:txBody>
                    <a:bodyPr>
                      <a:noAutofit/>
                    </a:bodyPr>
                    <a:lstStyle/>
                    <a:p>
                      <a:pPr algn="ctr" rtl="0" lvl="0">
                        <a:buNone/>
                      </a:pPr>
                      <a:r>
                        <a:rPr lang="en-US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Liquid temp at HP outlet, two</a:t>
                      </a:r>
                    </a:p>
                  </a:txBody>
                  <a:tcPr marR="25400" marB="25400" marT="25400" anchor="b" marL="25400">
                    <a:solidFill>
                      <a:srgbClr val="B2C2F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algn="ctr" rtl="0" lvl="0">
                        <a:buNone/>
                      </a:pPr>
                      <a:r>
                        <a:rPr lang="en-US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85.90</a:t>
                      </a:r>
                    </a:p>
                  </a:txBody>
                  <a:tcPr marR="25400" marB="25400" marT="25400" anchor="b" marL="25400">
                    <a:solidFill>
                      <a:srgbClr val="E6EBFA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algn="ctr" rtl="0" lvl="0">
                        <a:buNone/>
                      </a:pPr>
                      <a:r>
                        <a:rPr lang="en-US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30.00</a:t>
                      </a:r>
                    </a:p>
                  </a:txBody>
                  <a:tcPr marR="25400" marB="25400" marT="25400" anchor="b" marL="25400">
                    <a:solidFill>
                      <a:srgbClr val="E6EBFA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algn="ctr" rtl="0" lvl="0">
                        <a:buNone/>
                      </a:pPr>
                      <a:r>
                        <a:rPr baseline="30000" lang="en-US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O</a:t>
                      </a:r>
                      <a:r>
                        <a:rPr lang="en-US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F</a:t>
                      </a:r>
                    </a:p>
                  </a:txBody>
                  <a:tcPr marR="25400" marB="25400" marT="25400" anchor="b" marL="25400">
                    <a:solidFill>
                      <a:srgbClr val="E6EBFA"/>
                    </a:solidFill>
                  </a:tcPr>
                </a:tc>
              </a:tr>
              <a:tr h="340825">
                <a:tc>
                  <a:txBody>
                    <a:bodyPr>
                      <a:noAutofit/>
                    </a:bodyPr>
                    <a:lstStyle/>
                    <a:p>
                      <a:pPr algn="ctr" rtl="0" lvl="0">
                        <a:buNone/>
                      </a:pPr>
                      <a:r>
                        <a:rPr lang="en-US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System power input at design cooling load, Wc</a:t>
                      </a:r>
                    </a:p>
                  </a:txBody>
                  <a:tcPr marR="25400" marB="25400" marT="25400" anchor="b" marL="25400">
                    <a:solidFill>
                      <a:srgbClr val="B2C2F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algn="ctr" rtl="0" lvl="0">
                        <a:buNone/>
                      </a:pPr>
                      <a:r>
                        <a:rPr lang="en-US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100,000</a:t>
                      </a:r>
                    </a:p>
                  </a:txBody>
                  <a:tcPr marR="25400" marB="25400" marT="25400" anchor="ctr" marL="25400">
                    <a:solidFill>
                      <a:srgbClr val="E6EBFA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algn="ctr" rtl="0" lvl="0">
                        <a:buNone/>
                      </a:pPr>
                      <a:r>
                        <a:rPr lang="en-US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-</a:t>
                      </a:r>
                    </a:p>
                  </a:txBody>
                  <a:tcPr marR="25400" marB="25400" marT="25400" anchor="b" marL="25400">
                    <a:solidFill>
                      <a:srgbClr val="E6EBFA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algn="ctr" rtl="0" lvl="0">
                        <a:buNone/>
                      </a:pPr>
                      <a:r>
                        <a:rPr lang="en-US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W</a:t>
                      </a:r>
                    </a:p>
                  </a:txBody>
                  <a:tcPr marR="25400" marB="25400" marT="25400" anchor="b" marL="25400">
                    <a:solidFill>
                      <a:srgbClr val="E6EBFA"/>
                    </a:solidFill>
                  </a:tcPr>
                </a:tc>
              </a:tr>
              <a:tr h="340825">
                <a:tc>
                  <a:txBody>
                    <a:bodyPr>
                      <a:noAutofit/>
                    </a:bodyPr>
                    <a:lstStyle/>
                    <a:p>
                      <a:pPr algn="ctr" rtl="0" lvl="0">
                        <a:buNone/>
                      </a:pPr>
                      <a:r>
                        <a:rPr lang="en-US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System power input at design heating load, Wh</a:t>
                      </a:r>
                    </a:p>
                  </a:txBody>
                  <a:tcPr marR="25400" marB="25400" marT="25400" anchor="b" marL="25400">
                    <a:solidFill>
                      <a:srgbClr val="B2C2F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algn="ctr" rtl="0" lvl="0">
                        <a:buNone/>
                      </a:pPr>
                      <a:r>
                        <a:rPr lang="en-US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-</a:t>
                      </a:r>
                    </a:p>
                  </a:txBody>
                  <a:tcPr marR="25400" marB="25400" marT="25400" anchor="b" marL="25400">
                    <a:solidFill>
                      <a:srgbClr val="E6EBFA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algn="ctr" rtl="0" lvl="0">
                        <a:buNone/>
                      </a:pPr>
                      <a:r>
                        <a:rPr lang="en-US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100,000</a:t>
                      </a:r>
                    </a:p>
                  </a:txBody>
                  <a:tcPr marR="25400" marB="25400" marT="25400" anchor="b" marL="25400">
                    <a:solidFill>
                      <a:srgbClr val="E6EBFA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algn="ctr" rtl="0" lvl="0">
                        <a:buNone/>
                      </a:pPr>
                      <a:r>
                        <a:rPr lang="en-US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W</a:t>
                      </a:r>
                    </a:p>
                  </a:txBody>
                  <a:tcPr marR="25400" marB="25400" marT="25400" anchor="b" marL="25400">
                    <a:solidFill>
                      <a:srgbClr val="E6EBFA"/>
                    </a:solidFill>
                  </a:tcPr>
                </a:tc>
              </a:tr>
              <a:tr h="340825">
                <a:tc>
                  <a:txBody>
                    <a:bodyPr>
                      <a:noAutofit/>
                    </a:bodyPr>
                    <a:lstStyle/>
                    <a:p>
                      <a:pPr algn="ctr" rtl="0" lvl="0">
                        <a:buNone/>
                      </a:pPr>
                      <a:r>
                        <a:rPr b="1" sz="2400" lang="en-US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Required Length</a:t>
                      </a:r>
                    </a:p>
                  </a:txBody>
                  <a:tcPr marR="25400" marB="25400" marT="25400" anchor="b" marL="25400"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algn="ctr" rtl="0" lvl="0">
                        <a:buNone/>
                      </a:pPr>
                      <a:r>
                        <a:rPr b="1" sz="2400" lang="en-US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48,617</a:t>
                      </a:r>
                    </a:p>
                  </a:txBody>
                  <a:tcPr marR="25400" marB="25400" marT="25400" anchor="b" marL="25400"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algn="ctr" rtl="0" lvl="0">
                        <a:buNone/>
                      </a:pPr>
                      <a:r>
                        <a:rPr b="1" sz="2400" lang="en-US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50,096</a:t>
                      </a:r>
                    </a:p>
                  </a:txBody>
                  <a:tcPr marR="25400" marB="25400" marT="25400" anchor="b" marL="25400"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algn="ctr" rtl="0" lvl="0">
                        <a:buNone/>
                      </a:pPr>
                      <a:r>
                        <a:rPr b="1" sz="2400" lang="en-US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ft</a:t>
                      </a:r>
                    </a:p>
                  </a:txBody>
                  <a:tcPr marR="25400" marB="25400" marT="25400" anchor="b" marL="25400"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85" name="Shape 38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cxnSp>
        <p:nvCxnSpPr>
          <p:cNvPr id="386" name="Shape 386"/>
          <p:cNvCxnSpPr/>
          <p:nvPr/>
        </p:nvCxnSpPr>
        <p:spPr>
          <a:xfrm>
            <a:off y="905600" x="8973450"/>
            <a:ext cy="4988999" cx="0"/>
          </a:xfrm>
          <a:prstGeom prst="straightConnector1">
            <a:avLst/>
          </a:prstGeom>
          <a:noFill/>
          <a:ln w="22225" cap="flat">
            <a:solidFill>
              <a:srgbClr val="DF7366"/>
            </a:solidFill>
            <a:prstDash val="solid"/>
            <a:round/>
            <a:headEnd w="med" len="med" type="none"/>
            <a:tailEnd w="med" len="med" type="none"/>
          </a:ln>
        </p:spPr>
      </p:cxnSp>
      <p:cxnSp>
        <p:nvCxnSpPr>
          <p:cNvPr id="387" name="Shape 387"/>
          <p:cNvCxnSpPr/>
          <p:nvPr/>
        </p:nvCxnSpPr>
        <p:spPr>
          <a:xfrm>
            <a:off y="4815935" x="8821050"/>
            <a:ext cy="2042100" cx="0"/>
          </a:xfrm>
          <a:prstGeom prst="straightConnector1">
            <a:avLst/>
          </a:prstGeom>
          <a:noFill/>
          <a:ln w="22225" cap="flat">
            <a:solidFill>
              <a:srgbClr val="DF7366"/>
            </a:solidFill>
            <a:prstDash val="solid"/>
            <a:round/>
            <a:headEnd w="med" len="med" type="none"/>
            <a:tailEnd w="med" len="med" type="none"/>
          </a:ln>
        </p:spPr>
      </p:cxnSp>
      <p:cxnSp>
        <p:nvCxnSpPr>
          <p:cNvPr id="388" name="Shape 388"/>
          <p:cNvCxnSpPr/>
          <p:nvPr/>
        </p:nvCxnSpPr>
        <p:spPr>
          <a:xfrm>
            <a:off y="-14" x="9144000"/>
            <a:ext cy="2042100" cx="0"/>
          </a:xfrm>
          <a:prstGeom prst="straightConnector1">
            <a:avLst/>
          </a:prstGeom>
          <a:noFill/>
          <a:ln w="22225" cap="flat">
            <a:solidFill>
              <a:srgbClr val="DF7366"/>
            </a:solidFill>
            <a:prstDash val="solid"/>
            <a:round/>
            <a:headEnd w="med" len="med" type="none"/>
            <a:tailEnd w="med" len="med" type="none"/>
          </a:ln>
        </p:spPr>
      </p:cxnSp>
      <p:cxnSp>
        <p:nvCxnSpPr>
          <p:cNvPr id="389" name="Shape 389"/>
          <p:cNvCxnSpPr/>
          <p:nvPr/>
        </p:nvCxnSpPr>
        <p:spPr>
          <a:xfrm>
            <a:off y="905600" x="18440400"/>
            <a:ext cy="4988999" cx="0"/>
          </a:xfrm>
          <a:prstGeom prst="straightConnector1">
            <a:avLst/>
          </a:prstGeom>
          <a:noFill/>
          <a:ln w="22225" cap="flat">
            <a:solidFill>
              <a:srgbClr val="DF7366"/>
            </a:solidFill>
            <a:prstDash val="solid"/>
            <a:round/>
            <a:headEnd w="med" len="med" type="none"/>
            <a:tailEnd w="med" len="med" type="none"/>
          </a:ln>
        </p:spPr>
      </p:cxnSp>
      <p:cxnSp>
        <p:nvCxnSpPr>
          <p:cNvPr id="390" name="Shape 390"/>
          <p:cNvCxnSpPr/>
          <p:nvPr/>
        </p:nvCxnSpPr>
        <p:spPr>
          <a:xfrm>
            <a:off y="10" x="18288000"/>
            <a:ext cy="2042100" cx="0"/>
          </a:xfrm>
          <a:prstGeom prst="straightConnector1">
            <a:avLst/>
          </a:prstGeom>
          <a:noFill/>
          <a:ln w="22225" cap="flat">
            <a:solidFill>
              <a:srgbClr val="DF7366"/>
            </a:solidFill>
            <a:prstDash val="solid"/>
            <a:round/>
            <a:headEnd w="med" len="med" type="none"/>
            <a:tailEnd w="med" len="med" type="none"/>
          </a:ln>
        </p:spPr>
      </p:cxnSp>
      <p:cxnSp>
        <p:nvCxnSpPr>
          <p:cNvPr id="391" name="Shape 391"/>
          <p:cNvCxnSpPr/>
          <p:nvPr/>
        </p:nvCxnSpPr>
        <p:spPr>
          <a:xfrm>
            <a:off y="4815935" x="18610950"/>
            <a:ext cy="2042100" cx="0"/>
          </a:xfrm>
          <a:prstGeom prst="straightConnector1">
            <a:avLst/>
          </a:prstGeom>
          <a:noFill/>
          <a:ln w="22225" cap="flat">
            <a:solidFill>
              <a:srgbClr val="DF7366"/>
            </a:solidFill>
            <a:prstDash val="solid"/>
            <a:round/>
            <a:headEnd w="med" len="med" type="none"/>
            <a:tailEnd w="med" len="med" type="none"/>
          </a:ln>
        </p:spPr>
      </p:cxnSp>
      <p:sp>
        <p:nvSpPr>
          <p:cNvPr id="392" name="Shape 392"/>
          <p:cNvSpPr/>
          <p:nvPr/>
        </p:nvSpPr>
        <p:spPr>
          <a:xfrm>
            <a:off y="-690025" x="0"/>
            <a:ext cy="691499" cx="4482599"/>
          </a:xfrm>
          <a:prstGeom prst="rect">
            <a:avLst/>
          </a:prstGeom>
          <a:solidFill>
            <a:srgbClr val="F3F3F3"/>
          </a:solidFill>
          <a:ln w="19050" cap="flat">
            <a:solidFill>
              <a:srgbClr val="D9D9D9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 algn="ctr" rtl="0" lvl="0">
              <a:buNone/>
            </a:pPr>
            <a:r>
              <a:rPr sz="3000" lang="en-US">
                <a:latin typeface="Source Sans Pro"/>
                <a:ea typeface="Source Sans Pro"/>
                <a:cs typeface="Source Sans Pro"/>
                <a:sym typeface="Source Sans Pro"/>
              </a:rPr>
              <a:t>introduction</a:t>
            </a:r>
          </a:p>
        </p:txBody>
      </p:sp>
      <p:sp>
        <p:nvSpPr>
          <p:cNvPr id="393" name="Shape 393"/>
          <p:cNvSpPr/>
          <p:nvPr/>
        </p:nvSpPr>
        <p:spPr>
          <a:xfrm>
            <a:off y="121000" x="0"/>
            <a:ext cy="691499" cx="4482599"/>
          </a:xfrm>
          <a:prstGeom prst="rect">
            <a:avLst/>
          </a:prstGeom>
          <a:solidFill>
            <a:srgbClr val="F3F3F3"/>
          </a:solidFill>
          <a:ln w="19050" cap="flat">
            <a:solidFill>
              <a:srgbClr val="D9D9D9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 algn="ctr" rtl="0" lvl="0">
              <a:buNone/>
            </a:pPr>
            <a:r>
              <a:rPr sz="3000" lang="en-US">
                <a:latin typeface="Source Sans Pro"/>
                <a:ea typeface="Source Sans Pro"/>
                <a:cs typeface="Source Sans Pro"/>
                <a:sym typeface="Source Sans Pro"/>
              </a:rPr>
              <a:t>about 201 rouse</a:t>
            </a:r>
          </a:p>
        </p:txBody>
      </p:sp>
      <p:sp>
        <p:nvSpPr>
          <p:cNvPr id="394" name="Shape 394"/>
          <p:cNvSpPr/>
          <p:nvPr/>
        </p:nvSpPr>
        <p:spPr>
          <a:xfrm>
            <a:off y="932025" x="0"/>
            <a:ext cy="691499" cx="4482599"/>
          </a:xfrm>
          <a:prstGeom prst="rect">
            <a:avLst/>
          </a:prstGeom>
          <a:solidFill>
            <a:srgbClr val="F3F3F3"/>
          </a:solidFill>
          <a:ln w="19050" cap="flat">
            <a:solidFill>
              <a:srgbClr val="D9D9D9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 algn="ctr" rtl="0" lvl="0">
              <a:buNone/>
            </a:pPr>
            <a:r>
              <a:rPr sz="3000" lang="en-US">
                <a:latin typeface="Source Sans Pro"/>
                <a:ea typeface="Source Sans Pro"/>
                <a:cs typeface="Source Sans Pro"/>
                <a:sym typeface="Source Sans Pro"/>
              </a:rPr>
              <a:t>thesis proposal</a:t>
            </a:r>
          </a:p>
        </p:txBody>
      </p:sp>
      <p:sp>
        <p:nvSpPr>
          <p:cNvPr id="395" name="Shape 395"/>
          <p:cNvSpPr/>
          <p:nvPr/>
        </p:nvSpPr>
        <p:spPr>
          <a:xfrm>
            <a:off y="1743050" x="2330700"/>
            <a:ext cy="3124499" cx="4482599"/>
          </a:xfrm>
          <a:prstGeom prst="rect">
            <a:avLst/>
          </a:prstGeom>
          <a:solidFill>
            <a:srgbClr val="F3F3F3"/>
          </a:solidFill>
          <a:ln w="19050" cap="flat">
            <a:solidFill>
              <a:srgbClr val="D9D9D9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t" anchorCtr="0">
            <a:noAutofit/>
          </a:bodyPr>
          <a:lstStyle/>
          <a:p>
            <a:pPr algn="ctr" rtl="0" lvl="0">
              <a:buNone/>
            </a:pPr>
            <a:r>
              <a:rPr sz="3000" lang="en-US">
                <a:latin typeface="Source Sans Pro"/>
                <a:ea typeface="Source Sans Pro"/>
                <a:cs typeface="Source Sans Pro"/>
                <a:sym typeface="Source Sans Pro"/>
              </a:rPr>
              <a:t>mechanical depth</a:t>
            </a:r>
          </a:p>
          <a:p>
            <a:pPr algn="ctr" rtl="0" lvl="0">
              <a:buNone/>
            </a:pPr>
            <a:r>
              <a:rPr sz="2400" lang="en-US">
                <a:latin typeface="Source Sans Pro"/>
                <a:ea typeface="Source Sans Pro"/>
                <a:cs typeface="Source Sans Pro"/>
                <a:sym typeface="Source Sans Pro"/>
              </a:rPr>
              <a:t>selection</a:t>
            </a:r>
          </a:p>
          <a:p>
            <a:pPr algn="ctr" rtl="0" lvl="0">
              <a:buNone/>
            </a:pPr>
            <a:r>
              <a:rPr sz="2400" lang="en-US">
                <a:latin typeface="Source Sans Pro"/>
                <a:ea typeface="Source Sans Pro"/>
                <a:cs typeface="Source Sans Pro"/>
                <a:sym typeface="Source Sans Pro"/>
              </a:rPr>
              <a:t>geothermal calculations</a:t>
            </a:r>
          </a:p>
          <a:p>
            <a:pPr algn="ctr" rtl="0" lvl="0">
              <a:buNone/>
            </a:pPr>
            <a:r>
              <a:rPr sz="2400" lang="en-US">
                <a:latin typeface="Source Sans Pro"/>
                <a:ea typeface="Source Sans Pro"/>
                <a:cs typeface="Source Sans Pro"/>
                <a:sym typeface="Source Sans Pro"/>
              </a:rPr>
              <a:t>well layout</a:t>
            </a:r>
          </a:p>
          <a:p>
            <a:pPr algn="ctr" rtl="0" lvl="0">
              <a:buNone/>
            </a:pPr>
            <a:r>
              <a:rPr sz="2400" lang="en-US">
                <a:latin typeface="Source Sans Pro"/>
                <a:ea typeface="Source Sans Pro"/>
                <a:cs typeface="Source Sans Pro"/>
                <a:sym typeface="Source Sans Pro"/>
              </a:rPr>
              <a:t>equipment</a:t>
            </a:r>
          </a:p>
          <a:p>
            <a:pPr algn="ctr" rtl="0" lvl="0">
              <a:buClr>
                <a:schemeClr val="dk1"/>
              </a:buClr>
              <a:buSzPct val="45833"/>
              <a:buFont typeface="Arial"/>
              <a:buNone/>
            </a:pPr>
            <a:r>
              <a:rPr sz="2400" lang="en-US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dedicated outdoor air system</a:t>
            </a:r>
          </a:p>
          <a:p>
            <a:pPr algn="ctr" rtl="0" lvl="0">
              <a:buClr>
                <a:schemeClr val="dk1"/>
              </a:buClr>
              <a:buSzPct val="45833"/>
              <a:buFont typeface="Arial"/>
              <a:buNone/>
            </a:pPr>
            <a:r>
              <a:rPr sz="2400" lang="en-US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active chilled beams</a:t>
            </a:r>
          </a:p>
          <a:p>
            <a:pPr algn="ctr" rtl="0" lvl="0">
              <a:buClr>
                <a:schemeClr val="dk1"/>
              </a:buClr>
              <a:buSzPct val="45833"/>
              <a:buFont typeface="Arial"/>
              <a:buNone/>
            </a:pPr>
            <a:r>
              <a:rPr sz="2400" lang="en-US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performance</a:t>
            </a:r>
          </a:p>
        </p:txBody>
      </p:sp>
      <p:sp>
        <p:nvSpPr>
          <p:cNvPr id="396" name="Shape 396"/>
          <p:cNvSpPr/>
          <p:nvPr/>
        </p:nvSpPr>
        <p:spPr>
          <a:xfrm>
            <a:off y="4987075" x="0"/>
            <a:ext cy="691499" cx="4482599"/>
          </a:xfrm>
          <a:prstGeom prst="rect">
            <a:avLst/>
          </a:prstGeom>
          <a:solidFill>
            <a:srgbClr val="F3F3F3"/>
          </a:solidFill>
          <a:ln w="19050" cap="flat">
            <a:solidFill>
              <a:srgbClr val="D9D9D9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 algn="ctr" rtl="0" lvl="0">
              <a:buNone/>
            </a:pPr>
            <a:r>
              <a:rPr sz="3000" lang="en-US">
                <a:latin typeface="Source Sans Pro"/>
                <a:ea typeface="Source Sans Pro"/>
                <a:cs typeface="Source Sans Pro"/>
                <a:sym typeface="Source Sans Pro"/>
              </a:rPr>
              <a:t>electrical breadth</a:t>
            </a:r>
          </a:p>
        </p:txBody>
      </p:sp>
      <p:sp>
        <p:nvSpPr>
          <p:cNvPr id="397" name="Shape 397"/>
          <p:cNvSpPr/>
          <p:nvPr/>
        </p:nvSpPr>
        <p:spPr>
          <a:xfrm>
            <a:off y="5798100" x="0"/>
            <a:ext cy="691499" cx="4482599"/>
          </a:xfrm>
          <a:prstGeom prst="rect">
            <a:avLst/>
          </a:prstGeom>
          <a:solidFill>
            <a:srgbClr val="F3F3F3"/>
          </a:solidFill>
          <a:ln w="19050" cap="flat">
            <a:solidFill>
              <a:srgbClr val="D9D9D9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 algn="ctr" rtl="0" lvl="0">
              <a:buNone/>
            </a:pPr>
            <a:r>
              <a:rPr sz="3000" lang="en-US">
                <a:latin typeface="Source Sans Pro"/>
                <a:ea typeface="Source Sans Pro"/>
                <a:cs typeface="Source Sans Pro"/>
                <a:sym typeface="Source Sans Pro"/>
              </a:rPr>
              <a:t>conclusion</a:t>
            </a:r>
          </a:p>
        </p:txBody>
      </p:sp>
      <p:sp>
        <p:nvSpPr>
          <p:cNvPr id="398" name="Shape 398"/>
          <p:cNvSpPr/>
          <p:nvPr/>
        </p:nvSpPr>
        <p:spPr>
          <a:xfrm>
            <a:off y="2993437" x="2330700"/>
            <a:ext cy="471300" cx="4482599"/>
          </a:xfrm>
          <a:prstGeom prst="rect">
            <a:avLst/>
          </a:prstGeom>
          <a:solidFill>
            <a:srgbClr val="4F4651">
              <a:alpha val="35690"/>
            </a:srgbClr>
          </a:solidFill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/>
        </p:txBody>
      </p:sp>
      <p:sp>
        <p:nvSpPr>
          <p:cNvPr id="399" name="Shape 399"/>
          <p:cNvSpPr txBox="1"/>
          <p:nvPr/>
        </p:nvSpPr>
        <p:spPr>
          <a:xfrm>
            <a:off y="584450" x="9790950"/>
            <a:ext cy="5631299" cx="8002500"/>
          </a:xfrm>
          <a:prstGeom prst="rect">
            <a:avLst/>
          </a:prstGeom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algn="ctr" rtl="0" lvl="0">
              <a:buNone/>
            </a:pPr>
            <a:r>
              <a:rPr sz="3600" lang="en-US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well layout</a:t>
            </a:r>
          </a:p>
          <a:p>
            <a:r>
              <a:t/>
            </a:r>
          </a:p>
          <a:p>
            <a:pPr algn="ctr" rtl="0" lvl="0">
              <a:buNone/>
            </a:pPr>
            <a:r>
              <a:rPr sz="2400" lang="en-US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grid of 8x16 wells</a:t>
            </a:r>
          </a:p>
          <a:p>
            <a:r>
              <a:t/>
            </a:r>
          </a:p>
          <a:p>
            <a:pPr algn="ctr" rtl="0" lvl="0">
              <a:buNone/>
            </a:pPr>
            <a:r>
              <a:rPr sz="2400" lang="en-US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128 wells</a:t>
            </a:r>
          </a:p>
          <a:p>
            <a:r>
              <a:t/>
            </a:r>
          </a:p>
          <a:p>
            <a:pPr algn="ctr" rtl="0" lvl="0">
              <a:buNone/>
            </a:pPr>
            <a:r>
              <a:rPr sz="2400" lang="en-US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400 foot well depth</a:t>
            </a:r>
          </a:p>
          <a:p>
            <a:r>
              <a:t/>
            </a:r>
          </a:p>
          <a:p>
            <a:pPr algn="ctr" rtl="0" lvl="0">
              <a:buNone/>
            </a:pPr>
            <a:r>
              <a:rPr sz="2400" lang="en-US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20 ft well spacing</a:t>
            </a:r>
          </a:p>
          <a:p>
            <a:r>
              <a:t/>
            </a:r>
          </a:p>
          <a:p>
            <a:pPr algn="ctr" rtl="0" lvl="0">
              <a:buNone/>
            </a:pPr>
            <a:r>
              <a:rPr sz="2400" lang="en-US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surface area of 51,200 ft</a:t>
            </a:r>
            <a:r>
              <a:rPr baseline="30000" sz="2400" lang="en-US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2</a:t>
            </a:r>
          </a:p>
          <a:p>
            <a:r>
              <a:t/>
            </a:r>
          </a:p>
          <a:p>
            <a:pPr algn="ctr" rtl="0" lvl="0">
              <a:buNone/>
            </a:pPr>
            <a:r>
              <a:rPr sz="2400" lang="en-US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reverse return piping setup</a:t>
            </a:r>
          </a:p>
          <a:p>
            <a:r>
              <a:t/>
            </a:r>
          </a:p>
          <a:p>
            <a:pPr algn="ctr" rtl="0" lvl="0">
              <a:buNone/>
            </a:pPr>
            <a:r>
              <a:rPr sz="2400" lang="en-US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underneath 201 rouse parking lot</a:t>
            </a:r>
          </a:p>
          <a:p>
            <a:r>
              <a:t/>
            </a:r>
          </a:p>
          <a:p>
            <a:r>
              <a:t/>
            </a:r>
          </a:p>
          <a:p>
            <a:r>
              <a:t/>
            </a:r>
          </a:p>
          <a:p>
            <a:r>
              <a:t/>
            </a:r>
          </a:p>
        </p:txBody>
      </p:sp>
      <p:cxnSp>
        <p:nvCxnSpPr>
          <p:cNvPr id="400" name="Shape 400"/>
          <p:cNvCxnSpPr/>
          <p:nvPr/>
        </p:nvCxnSpPr>
        <p:spPr>
          <a:xfrm>
            <a:off y="1337775" x="12011900"/>
            <a:ext cy="0" cx="3572999"/>
          </a:xfrm>
          <a:prstGeom prst="straightConnector1">
            <a:avLst/>
          </a:prstGeom>
          <a:noFill/>
          <a:ln w="22225" cap="flat">
            <a:solidFill>
              <a:srgbClr val="DF7366"/>
            </a:solidFill>
            <a:prstDash val="solid"/>
            <a:round/>
            <a:headEnd w="med" len="med" type="none"/>
            <a:tailEnd w="med" len="med" type="none"/>
          </a:ln>
        </p:spPr>
      </p:cxnSp>
      <p:pic>
        <p:nvPicPr>
          <p:cNvPr id="401" name="Shape 401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43925" x="20771100"/>
            <a:ext cy="6858000" cx="4579866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06" name="Shape 40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cxnSp>
        <p:nvCxnSpPr>
          <p:cNvPr id="407" name="Shape 407"/>
          <p:cNvCxnSpPr/>
          <p:nvPr/>
        </p:nvCxnSpPr>
        <p:spPr>
          <a:xfrm>
            <a:off y="905600" x="8973450"/>
            <a:ext cy="4988999" cx="0"/>
          </a:xfrm>
          <a:prstGeom prst="straightConnector1">
            <a:avLst/>
          </a:prstGeom>
          <a:noFill/>
          <a:ln w="22225" cap="flat">
            <a:solidFill>
              <a:srgbClr val="DF7366"/>
            </a:solidFill>
            <a:prstDash val="solid"/>
            <a:round/>
            <a:headEnd w="med" len="med" type="none"/>
            <a:tailEnd w="med" len="med" type="none"/>
          </a:ln>
        </p:spPr>
      </p:cxnSp>
      <p:cxnSp>
        <p:nvCxnSpPr>
          <p:cNvPr id="408" name="Shape 408"/>
          <p:cNvCxnSpPr/>
          <p:nvPr/>
        </p:nvCxnSpPr>
        <p:spPr>
          <a:xfrm>
            <a:off y="4815935" x="8821050"/>
            <a:ext cy="2042100" cx="0"/>
          </a:xfrm>
          <a:prstGeom prst="straightConnector1">
            <a:avLst/>
          </a:prstGeom>
          <a:noFill/>
          <a:ln w="22225" cap="flat">
            <a:solidFill>
              <a:srgbClr val="DF7366"/>
            </a:solidFill>
            <a:prstDash val="solid"/>
            <a:round/>
            <a:headEnd w="med" len="med" type="none"/>
            <a:tailEnd w="med" len="med" type="none"/>
          </a:ln>
        </p:spPr>
      </p:cxnSp>
      <p:cxnSp>
        <p:nvCxnSpPr>
          <p:cNvPr id="409" name="Shape 409"/>
          <p:cNvCxnSpPr/>
          <p:nvPr/>
        </p:nvCxnSpPr>
        <p:spPr>
          <a:xfrm>
            <a:off y="-14" x="9144000"/>
            <a:ext cy="2042100" cx="0"/>
          </a:xfrm>
          <a:prstGeom prst="straightConnector1">
            <a:avLst/>
          </a:prstGeom>
          <a:noFill/>
          <a:ln w="22225" cap="flat">
            <a:solidFill>
              <a:srgbClr val="DF7366"/>
            </a:solidFill>
            <a:prstDash val="solid"/>
            <a:round/>
            <a:headEnd w="med" len="med" type="none"/>
            <a:tailEnd w="med" len="med" type="none"/>
          </a:ln>
        </p:spPr>
      </p:cxnSp>
      <p:cxnSp>
        <p:nvCxnSpPr>
          <p:cNvPr id="410" name="Shape 410"/>
          <p:cNvCxnSpPr/>
          <p:nvPr/>
        </p:nvCxnSpPr>
        <p:spPr>
          <a:xfrm>
            <a:off y="905600" x="18440400"/>
            <a:ext cy="4988999" cx="0"/>
          </a:xfrm>
          <a:prstGeom prst="straightConnector1">
            <a:avLst/>
          </a:prstGeom>
          <a:noFill/>
          <a:ln w="22225" cap="flat">
            <a:solidFill>
              <a:srgbClr val="DF7366"/>
            </a:solidFill>
            <a:prstDash val="solid"/>
            <a:round/>
            <a:headEnd w="med" len="med" type="none"/>
            <a:tailEnd w="med" len="med" type="none"/>
          </a:ln>
        </p:spPr>
      </p:cxnSp>
      <p:cxnSp>
        <p:nvCxnSpPr>
          <p:cNvPr id="411" name="Shape 411"/>
          <p:cNvCxnSpPr/>
          <p:nvPr/>
        </p:nvCxnSpPr>
        <p:spPr>
          <a:xfrm>
            <a:off y="10" x="18288000"/>
            <a:ext cy="2042100" cx="0"/>
          </a:xfrm>
          <a:prstGeom prst="straightConnector1">
            <a:avLst/>
          </a:prstGeom>
          <a:noFill/>
          <a:ln w="22225" cap="flat">
            <a:solidFill>
              <a:srgbClr val="DF7366"/>
            </a:solidFill>
            <a:prstDash val="solid"/>
            <a:round/>
            <a:headEnd w="med" len="med" type="none"/>
            <a:tailEnd w="med" len="med" type="none"/>
          </a:ln>
        </p:spPr>
      </p:cxnSp>
      <p:cxnSp>
        <p:nvCxnSpPr>
          <p:cNvPr id="412" name="Shape 412"/>
          <p:cNvCxnSpPr/>
          <p:nvPr/>
        </p:nvCxnSpPr>
        <p:spPr>
          <a:xfrm>
            <a:off y="4815935" x="18610950"/>
            <a:ext cy="2042100" cx="0"/>
          </a:xfrm>
          <a:prstGeom prst="straightConnector1">
            <a:avLst/>
          </a:prstGeom>
          <a:noFill/>
          <a:ln w="22225" cap="flat">
            <a:solidFill>
              <a:srgbClr val="DF7366"/>
            </a:solidFill>
            <a:prstDash val="solid"/>
            <a:round/>
            <a:headEnd w="med" len="med" type="none"/>
            <a:tailEnd w="med" len="med" type="none"/>
          </a:ln>
        </p:spPr>
      </p:cxnSp>
      <p:sp>
        <p:nvSpPr>
          <p:cNvPr id="413" name="Shape 413"/>
          <p:cNvSpPr/>
          <p:nvPr/>
        </p:nvSpPr>
        <p:spPr>
          <a:xfrm>
            <a:off y="-690025" x="0"/>
            <a:ext cy="691499" cx="4482599"/>
          </a:xfrm>
          <a:prstGeom prst="rect">
            <a:avLst/>
          </a:prstGeom>
          <a:solidFill>
            <a:srgbClr val="F3F3F3"/>
          </a:solidFill>
          <a:ln w="19050" cap="flat">
            <a:solidFill>
              <a:srgbClr val="D9D9D9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 algn="ctr" rtl="0" lvl="0">
              <a:buNone/>
            </a:pPr>
            <a:r>
              <a:rPr sz="3000" lang="en-US">
                <a:latin typeface="Source Sans Pro"/>
                <a:ea typeface="Source Sans Pro"/>
                <a:cs typeface="Source Sans Pro"/>
                <a:sym typeface="Source Sans Pro"/>
              </a:rPr>
              <a:t>introduction</a:t>
            </a:r>
          </a:p>
        </p:txBody>
      </p:sp>
      <p:sp>
        <p:nvSpPr>
          <p:cNvPr id="414" name="Shape 414"/>
          <p:cNvSpPr/>
          <p:nvPr/>
        </p:nvSpPr>
        <p:spPr>
          <a:xfrm>
            <a:off y="121000" x="0"/>
            <a:ext cy="691499" cx="4482599"/>
          </a:xfrm>
          <a:prstGeom prst="rect">
            <a:avLst/>
          </a:prstGeom>
          <a:solidFill>
            <a:srgbClr val="F3F3F3"/>
          </a:solidFill>
          <a:ln w="19050" cap="flat">
            <a:solidFill>
              <a:srgbClr val="D9D9D9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 algn="ctr" rtl="0" lvl="0">
              <a:buNone/>
            </a:pPr>
            <a:r>
              <a:rPr sz="3000" lang="en-US">
                <a:latin typeface="Source Sans Pro"/>
                <a:ea typeface="Source Sans Pro"/>
                <a:cs typeface="Source Sans Pro"/>
                <a:sym typeface="Source Sans Pro"/>
              </a:rPr>
              <a:t>about 201 rouse</a:t>
            </a:r>
          </a:p>
        </p:txBody>
      </p:sp>
      <p:sp>
        <p:nvSpPr>
          <p:cNvPr id="415" name="Shape 415"/>
          <p:cNvSpPr/>
          <p:nvPr/>
        </p:nvSpPr>
        <p:spPr>
          <a:xfrm>
            <a:off y="932025" x="0"/>
            <a:ext cy="691499" cx="4482599"/>
          </a:xfrm>
          <a:prstGeom prst="rect">
            <a:avLst/>
          </a:prstGeom>
          <a:solidFill>
            <a:srgbClr val="F3F3F3"/>
          </a:solidFill>
          <a:ln w="19050" cap="flat">
            <a:solidFill>
              <a:srgbClr val="D9D9D9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 algn="ctr" rtl="0" lvl="0">
              <a:buNone/>
            </a:pPr>
            <a:r>
              <a:rPr sz="3000" lang="en-US">
                <a:latin typeface="Source Sans Pro"/>
                <a:ea typeface="Source Sans Pro"/>
                <a:cs typeface="Source Sans Pro"/>
                <a:sym typeface="Source Sans Pro"/>
              </a:rPr>
              <a:t>thesis proposal</a:t>
            </a:r>
          </a:p>
        </p:txBody>
      </p:sp>
      <p:sp>
        <p:nvSpPr>
          <p:cNvPr id="416" name="Shape 416"/>
          <p:cNvSpPr/>
          <p:nvPr/>
        </p:nvSpPr>
        <p:spPr>
          <a:xfrm>
            <a:off y="1743050" x="2330700"/>
            <a:ext cy="3124499" cx="4482599"/>
          </a:xfrm>
          <a:prstGeom prst="rect">
            <a:avLst/>
          </a:prstGeom>
          <a:solidFill>
            <a:srgbClr val="F3F3F3"/>
          </a:solidFill>
          <a:ln w="19050" cap="flat">
            <a:solidFill>
              <a:srgbClr val="D9D9D9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t" anchorCtr="0">
            <a:noAutofit/>
          </a:bodyPr>
          <a:lstStyle/>
          <a:p>
            <a:pPr algn="ctr" rtl="0" lvl="0">
              <a:buNone/>
            </a:pPr>
            <a:r>
              <a:rPr sz="3000" lang="en-US">
                <a:latin typeface="Source Sans Pro"/>
                <a:ea typeface="Source Sans Pro"/>
                <a:cs typeface="Source Sans Pro"/>
                <a:sym typeface="Source Sans Pro"/>
              </a:rPr>
              <a:t>mechanical depth</a:t>
            </a:r>
          </a:p>
          <a:p>
            <a:pPr algn="ctr" rtl="0" lvl="0">
              <a:buNone/>
            </a:pPr>
            <a:r>
              <a:rPr sz="2400" lang="en-US">
                <a:latin typeface="Source Sans Pro"/>
                <a:ea typeface="Source Sans Pro"/>
                <a:cs typeface="Source Sans Pro"/>
                <a:sym typeface="Source Sans Pro"/>
              </a:rPr>
              <a:t>selection</a:t>
            </a:r>
          </a:p>
          <a:p>
            <a:pPr algn="ctr" rtl="0" lvl="0">
              <a:buNone/>
            </a:pPr>
            <a:r>
              <a:rPr sz="2400" lang="en-US">
                <a:latin typeface="Source Sans Pro"/>
                <a:ea typeface="Source Sans Pro"/>
                <a:cs typeface="Source Sans Pro"/>
                <a:sym typeface="Source Sans Pro"/>
              </a:rPr>
              <a:t>geothermal calculations</a:t>
            </a:r>
          </a:p>
          <a:p>
            <a:pPr algn="ctr" rtl="0" lvl="0">
              <a:buNone/>
            </a:pPr>
            <a:r>
              <a:rPr sz="2400" lang="en-US">
                <a:latin typeface="Source Sans Pro"/>
                <a:ea typeface="Source Sans Pro"/>
                <a:cs typeface="Source Sans Pro"/>
                <a:sym typeface="Source Sans Pro"/>
              </a:rPr>
              <a:t>well layout</a:t>
            </a:r>
          </a:p>
          <a:p>
            <a:pPr algn="ctr" rtl="0" lvl="0">
              <a:buNone/>
            </a:pPr>
            <a:r>
              <a:rPr sz="2400" lang="en-US">
                <a:latin typeface="Source Sans Pro"/>
                <a:ea typeface="Source Sans Pro"/>
                <a:cs typeface="Source Sans Pro"/>
                <a:sym typeface="Source Sans Pro"/>
              </a:rPr>
              <a:t>equipment</a:t>
            </a:r>
          </a:p>
          <a:p>
            <a:pPr algn="ctr" rtl="0" lvl="0">
              <a:buClr>
                <a:schemeClr val="dk1"/>
              </a:buClr>
              <a:buSzPct val="45833"/>
              <a:buFont typeface="Arial"/>
              <a:buNone/>
            </a:pPr>
            <a:r>
              <a:rPr sz="2400" lang="en-US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dedicated outdoor air system</a:t>
            </a:r>
          </a:p>
          <a:p>
            <a:pPr algn="ctr" rtl="0" lvl="0">
              <a:buClr>
                <a:schemeClr val="dk1"/>
              </a:buClr>
              <a:buSzPct val="45833"/>
              <a:buFont typeface="Arial"/>
              <a:buNone/>
            </a:pPr>
            <a:r>
              <a:rPr sz="2400" lang="en-US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active chilled beams</a:t>
            </a:r>
          </a:p>
          <a:p>
            <a:pPr algn="ctr" rtl="0" lvl="0">
              <a:buClr>
                <a:schemeClr val="dk1"/>
              </a:buClr>
              <a:buSzPct val="45833"/>
              <a:buFont typeface="Arial"/>
              <a:buNone/>
            </a:pPr>
            <a:r>
              <a:rPr sz="2400" lang="en-US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performance</a:t>
            </a:r>
          </a:p>
        </p:txBody>
      </p:sp>
      <p:sp>
        <p:nvSpPr>
          <p:cNvPr id="417" name="Shape 417"/>
          <p:cNvSpPr/>
          <p:nvPr/>
        </p:nvSpPr>
        <p:spPr>
          <a:xfrm>
            <a:off y="4987075" x="0"/>
            <a:ext cy="691499" cx="4482599"/>
          </a:xfrm>
          <a:prstGeom prst="rect">
            <a:avLst/>
          </a:prstGeom>
          <a:solidFill>
            <a:srgbClr val="F3F3F3"/>
          </a:solidFill>
          <a:ln w="19050" cap="flat">
            <a:solidFill>
              <a:srgbClr val="D9D9D9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 algn="ctr" rtl="0" lvl="0">
              <a:buNone/>
            </a:pPr>
            <a:r>
              <a:rPr sz="3000" lang="en-US">
                <a:latin typeface="Source Sans Pro"/>
                <a:ea typeface="Source Sans Pro"/>
                <a:cs typeface="Source Sans Pro"/>
                <a:sym typeface="Source Sans Pro"/>
              </a:rPr>
              <a:t>electrical breadth</a:t>
            </a:r>
          </a:p>
        </p:txBody>
      </p:sp>
      <p:sp>
        <p:nvSpPr>
          <p:cNvPr id="418" name="Shape 418"/>
          <p:cNvSpPr/>
          <p:nvPr/>
        </p:nvSpPr>
        <p:spPr>
          <a:xfrm>
            <a:off y="5798100" x="0"/>
            <a:ext cy="691499" cx="4482599"/>
          </a:xfrm>
          <a:prstGeom prst="rect">
            <a:avLst/>
          </a:prstGeom>
          <a:solidFill>
            <a:srgbClr val="F3F3F3"/>
          </a:solidFill>
          <a:ln w="19050" cap="flat">
            <a:solidFill>
              <a:srgbClr val="D9D9D9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 algn="ctr" rtl="0" lvl="0">
              <a:buNone/>
            </a:pPr>
            <a:r>
              <a:rPr sz="3000" lang="en-US">
                <a:latin typeface="Source Sans Pro"/>
                <a:ea typeface="Source Sans Pro"/>
                <a:cs typeface="Source Sans Pro"/>
                <a:sym typeface="Source Sans Pro"/>
              </a:rPr>
              <a:t>conclusion</a:t>
            </a:r>
          </a:p>
        </p:txBody>
      </p:sp>
      <p:sp>
        <p:nvSpPr>
          <p:cNvPr id="419" name="Shape 419"/>
          <p:cNvSpPr/>
          <p:nvPr/>
        </p:nvSpPr>
        <p:spPr>
          <a:xfrm>
            <a:off y="2993437" x="2330700"/>
            <a:ext cy="471300" cx="4482599"/>
          </a:xfrm>
          <a:prstGeom prst="rect">
            <a:avLst/>
          </a:prstGeom>
          <a:solidFill>
            <a:srgbClr val="4F4651">
              <a:alpha val="35690"/>
            </a:srgbClr>
          </a:solidFill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/>
        </p:txBody>
      </p:sp>
      <p:sp>
        <p:nvSpPr>
          <p:cNvPr id="420" name="Shape 420"/>
          <p:cNvSpPr txBox="1"/>
          <p:nvPr/>
        </p:nvSpPr>
        <p:spPr>
          <a:xfrm>
            <a:off y="584450" x="9790950"/>
            <a:ext cy="5631299" cx="8002500"/>
          </a:xfrm>
          <a:prstGeom prst="rect">
            <a:avLst/>
          </a:prstGeom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algn="ctr" rtl="0" lvl="0">
              <a:buNone/>
            </a:pPr>
            <a:r>
              <a:rPr sz="3600" lang="en-US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well layout</a:t>
            </a:r>
          </a:p>
          <a:p>
            <a:r>
              <a:t/>
            </a:r>
          </a:p>
          <a:p>
            <a:pPr algn="ctr" rtl="0" lvl="0">
              <a:buNone/>
            </a:pPr>
            <a:r>
              <a:rPr sz="2400" lang="en-US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grid of 8x16 wells</a:t>
            </a:r>
          </a:p>
          <a:p>
            <a:r>
              <a:t/>
            </a:r>
          </a:p>
          <a:p>
            <a:pPr algn="ctr" rtl="0" lvl="0">
              <a:buNone/>
            </a:pPr>
            <a:r>
              <a:rPr sz="2400" lang="en-US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128 wells</a:t>
            </a:r>
          </a:p>
          <a:p>
            <a:r>
              <a:t/>
            </a:r>
          </a:p>
          <a:p>
            <a:pPr algn="ctr" rtl="0" lvl="0">
              <a:buNone/>
            </a:pPr>
            <a:r>
              <a:rPr sz="2400" lang="en-US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400 foot well depth</a:t>
            </a:r>
          </a:p>
          <a:p>
            <a:r>
              <a:t/>
            </a:r>
          </a:p>
          <a:p>
            <a:pPr algn="ctr" rtl="0" lvl="0">
              <a:buNone/>
            </a:pPr>
            <a:r>
              <a:rPr sz="2400" lang="en-US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surface area of 51,200 ft</a:t>
            </a:r>
            <a:r>
              <a:rPr baseline="30000" sz="2400" lang="en-US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2</a:t>
            </a:r>
          </a:p>
          <a:p>
            <a:r>
              <a:t/>
            </a:r>
          </a:p>
          <a:p>
            <a:pPr algn="ctr" rtl="0" lvl="0">
              <a:buNone/>
            </a:pPr>
            <a:r>
              <a:rPr sz="2400" lang="en-US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reverse return piping setup</a:t>
            </a:r>
          </a:p>
          <a:p>
            <a:r>
              <a:t/>
            </a:r>
          </a:p>
          <a:p>
            <a:pPr algn="ctr" rtl="0" lvl="0">
              <a:buNone/>
            </a:pPr>
            <a:r>
              <a:rPr sz="2400" lang="en-US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underneath 201 rouse parking lot</a:t>
            </a:r>
          </a:p>
          <a:p>
            <a:r>
              <a:t/>
            </a:r>
          </a:p>
          <a:p>
            <a:r>
              <a:t/>
            </a:r>
          </a:p>
          <a:p>
            <a:r>
              <a:t/>
            </a:r>
          </a:p>
          <a:p>
            <a:r>
              <a:t/>
            </a:r>
          </a:p>
        </p:txBody>
      </p:sp>
      <p:cxnSp>
        <p:nvCxnSpPr>
          <p:cNvPr id="421" name="Shape 421"/>
          <p:cNvCxnSpPr/>
          <p:nvPr/>
        </p:nvCxnSpPr>
        <p:spPr>
          <a:xfrm>
            <a:off y="1337775" x="12011900"/>
            <a:ext cy="0" cx="3572999"/>
          </a:xfrm>
          <a:prstGeom prst="straightConnector1">
            <a:avLst/>
          </a:prstGeom>
          <a:noFill/>
          <a:ln w="22225" cap="flat">
            <a:solidFill>
              <a:srgbClr val="DF7366"/>
            </a:solidFill>
            <a:prstDash val="solid"/>
            <a:round/>
            <a:headEnd w="med" len="med" type="none"/>
            <a:tailEnd w="med" len="med" type="none"/>
          </a:ln>
        </p:spPr>
      </p:cxnSp>
      <p:pic>
        <p:nvPicPr>
          <p:cNvPr id="422" name="Shape 422"/>
          <p:cNvPicPr preferRelativeResize="0"/>
          <p:nvPr/>
        </p:nvPicPr>
        <p:blipFill>
          <a:blip r:embed="rId3"/>
          <a:stretch>
            <a:fillRect/>
          </a:stretch>
        </p:blipFill>
        <p:spPr>
          <a:xfrm rot="-5400000">
            <a:off y="-1700091" x="13460408"/>
            <a:ext cy="10258174" cx="6850550"/>
          </a:xfrm>
          <a:prstGeom prst="rect">
            <a:avLst/>
          </a:prstGeom>
        </p:spPr>
      </p:pic>
      <p:sp>
        <p:nvSpPr>
          <p:cNvPr id="423" name="Shape 423"/>
          <p:cNvSpPr/>
          <p:nvPr/>
        </p:nvSpPr>
        <p:spPr>
          <a:xfrm>
            <a:off y="1354350" x="20088250"/>
            <a:ext cy="4149300" cx="1580699"/>
          </a:xfrm>
          <a:prstGeom prst="rect">
            <a:avLst/>
          </a:prstGeom>
          <a:noFill/>
          <a:ln w="38100" cap="flat">
            <a:solidFill>
              <a:srgbClr val="434343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/>
        </p:txBody>
      </p:sp>
    </p:spTree>
  </p:cSld>
  <p:clrMapOvr>
    <a:masterClrMapping/>
  </p:clrMapOvr>
  <p:transition spd="med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28" name="Shape 42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cxnSp>
        <p:nvCxnSpPr>
          <p:cNvPr id="429" name="Shape 429"/>
          <p:cNvCxnSpPr/>
          <p:nvPr/>
        </p:nvCxnSpPr>
        <p:spPr>
          <a:xfrm>
            <a:off y="905600" x="8973450"/>
            <a:ext cy="4988999" cx="0"/>
          </a:xfrm>
          <a:prstGeom prst="straightConnector1">
            <a:avLst/>
          </a:prstGeom>
          <a:noFill/>
          <a:ln w="22225" cap="flat">
            <a:solidFill>
              <a:srgbClr val="DF7366"/>
            </a:solidFill>
            <a:prstDash val="solid"/>
            <a:round/>
            <a:headEnd w="med" len="med" type="none"/>
            <a:tailEnd w="med" len="med" type="none"/>
          </a:ln>
        </p:spPr>
      </p:cxnSp>
      <p:cxnSp>
        <p:nvCxnSpPr>
          <p:cNvPr id="430" name="Shape 430"/>
          <p:cNvCxnSpPr/>
          <p:nvPr/>
        </p:nvCxnSpPr>
        <p:spPr>
          <a:xfrm>
            <a:off y="4815935" x="8821050"/>
            <a:ext cy="2042100" cx="0"/>
          </a:xfrm>
          <a:prstGeom prst="straightConnector1">
            <a:avLst/>
          </a:prstGeom>
          <a:noFill/>
          <a:ln w="22225" cap="flat">
            <a:solidFill>
              <a:srgbClr val="DF7366"/>
            </a:solidFill>
            <a:prstDash val="solid"/>
            <a:round/>
            <a:headEnd w="med" len="med" type="none"/>
            <a:tailEnd w="med" len="med" type="none"/>
          </a:ln>
        </p:spPr>
      </p:cxnSp>
      <p:cxnSp>
        <p:nvCxnSpPr>
          <p:cNvPr id="431" name="Shape 431"/>
          <p:cNvCxnSpPr/>
          <p:nvPr/>
        </p:nvCxnSpPr>
        <p:spPr>
          <a:xfrm>
            <a:off y="-14" x="9144000"/>
            <a:ext cy="2042100" cx="0"/>
          </a:xfrm>
          <a:prstGeom prst="straightConnector1">
            <a:avLst/>
          </a:prstGeom>
          <a:noFill/>
          <a:ln w="22225" cap="flat">
            <a:solidFill>
              <a:srgbClr val="DF7366"/>
            </a:solidFill>
            <a:prstDash val="solid"/>
            <a:round/>
            <a:headEnd w="med" len="med" type="none"/>
            <a:tailEnd w="med" len="med" type="none"/>
          </a:ln>
        </p:spPr>
      </p:cxnSp>
      <p:cxnSp>
        <p:nvCxnSpPr>
          <p:cNvPr id="432" name="Shape 432"/>
          <p:cNvCxnSpPr/>
          <p:nvPr/>
        </p:nvCxnSpPr>
        <p:spPr>
          <a:xfrm>
            <a:off y="905600" x="18440400"/>
            <a:ext cy="4988999" cx="0"/>
          </a:xfrm>
          <a:prstGeom prst="straightConnector1">
            <a:avLst/>
          </a:prstGeom>
          <a:noFill/>
          <a:ln w="22225" cap="flat">
            <a:solidFill>
              <a:srgbClr val="DF7366"/>
            </a:solidFill>
            <a:prstDash val="solid"/>
            <a:round/>
            <a:headEnd w="med" len="med" type="none"/>
            <a:tailEnd w="med" len="med" type="none"/>
          </a:ln>
        </p:spPr>
      </p:cxnSp>
      <p:cxnSp>
        <p:nvCxnSpPr>
          <p:cNvPr id="433" name="Shape 433"/>
          <p:cNvCxnSpPr/>
          <p:nvPr/>
        </p:nvCxnSpPr>
        <p:spPr>
          <a:xfrm>
            <a:off y="10" x="18288000"/>
            <a:ext cy="2042100" cx="0"/>
          </a:xfrm>
          <a:prstGeom prst="straightConnector1">
            <a:avLst/>
          </a:prstGeom>
          <a:noFill/>
          <a:ln w="22225" cap="flat">
            <a:solidFill>
              <a:srgbClr val="DF7366"/>
            </a:solidFill>
            <a:prstDash val="solid"/>
            <a:round/>
            <a:headEnd w="med" len="med" type="none"/>
            <a:tailEnd w="med" len="med" type="none"/>
          </a:ln>
        </p:spPr>
      </p:cxnSp>
      <p:cxnSp>
        <p:nvCxnSpPr>
          <p:cNvPr id="434" name="Shape 434"/>
          <p:cNvCxnSpPr/>
          <p:nvPr/>
        </p:nvCxnSpPr>
        <p:spPr>
          <a:xfrm>
            <a:off y="4815935" x="18610950"/>
            <a:ext cy="2042100" cx="0"/>
          </a:xfrm>
          <a:prstGeom prst="straightConnector1">
            <a:avLst/>
          </a:prstGeom>
          <a:noFill/>
          <a:ln w="22225" cap="flat">
            <a:solidFill>
              <a:srgbClr val="DF7366"/>
            </a:solidFill>
            <a:prstDash val="solid"/>
            <a:round/>
            <a:headEnd w="med" len="med" type="none"/>
            <a:tailEnd w="med" len="med" type="none"/>
          </a:ln>
        </p:spPr>
      </p:cxnSp>
      <p:sp>
        <p:nvSpPr>
          <p:cNvPr id="435" name="Shape 435"/>
          <p:cNvSpPr/>
          <p:nvPr/>
        </p:nvSpPr>
        <p:spPr>
          <a:xfrm>
            <a:off y="-690025" x="0"/>
            <a:ext cy="691499" cx="4482599"/>
          </a:xfrm>
          <a:prstGeom prst="rect">
            <a:avLst/>
          </a:prstGeom>
          <a:solidFill>
            <a:srgbClr val="F3F3F3"/>
          </a:solidFill>
          <a:ln w="19050" cap="flat">
            <a:solidFill>
              <a:srgbClr val="D9D9D9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 algn="ctr" rtl="0" lvl="0">
              <a:buNone/>
            </a:pPr>
            <a:r>
              <a:rPr sz="3000" lang="en-US">
                <a:latin typeface="Source Sans Pro"/>
                <a:ea typeface="Source Sans Pro"/>
                <a:cs typeface="Source Sans Pro"/>
                <a:sym typeface="Source Sans Pro"/>
              </a:rPr>
              <a:t>introduction</a:t>
            </a:r>
          </a:p>
        </p:txBody>
      </p:sp>
      <p:sp>
        <p:nvSpPr>
          <p:cNvPr id="436" name="Shape 436"/>
          <p:cNvSpPr/>
          <p:nvPr/>
        </p:nvSpPr>
        <p:spPr>
          <a:xfrm>
            <a:off y="121000" x="0"/>
            <a:ext cy="691499" cx="4482599"/>
          </a:xfrm>
          <a:prstGeom prst="rect">
            <a:avLst/>
          </a:prstGeom>
          <a:solidFill>
            <a:srgbClr val="F3F3F3"/>
          </a:solidFill>
          <a:ln w="19050" cap="flat">
            <a:solidFill>
              <a:srgbClr val="D9D9D9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 algn="ctr" rtl="0" lvl="0">
              <a:buNone/>
            </a:pPr>
            <a:r>
              <a:rPr sz="3000" lang="en-US">
                <a:latin typeface="Source Sans Pro"/>
                <a:ea typeface="Source Sans Pro"/>
                <a:cs typeface="Source Sans Pro"/>
                <a:sym typeface="Source Sans Pro"/>
              </a:rPr>
              <a:t>about 201 rouse</a:t>
            </a:r>
          </a:p>
        </p:txBody>
      </p:sp>
      <p:sp>
        <p:nvSpPr>
          <p:cNvPr id="437" name="Shape 437"/>
          <p:cNvSpPr/>
          <p:nvPr/>
        </p:nvSpPr>
        <p:spPr>
          <a:xfrm>
            <a:off y="932025" x="0"/>
            <a:ext cy="691499" cx="4482599"/>
          </a:xfrm>
          <a:prstGeom prst="rect">
            <a:avLst/>
          </a:prstGeom>
          <a:solidFill>
            <a:srgbClr val="F3F3F3"/>
          </a:solidFill>
          <a:ln w="19050" cap="flat">
            <a:solidFill>
              <a:srgbClr val="D9D9D9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 algn="ctr" rtl="0" lvl="0">
              <a:buNone/>
            </a:pPr>
            <a:r>
              <a:rPr sz="3000" lang="en-US">
                <a:latin typeface="Source Sans Pro"/>
                <a:ea typeface="Source Sans Pro"/>
                <a:cs typeface="Source Sans Pro"/>
                <a:sym typeface="Source Sans Pro"/>
              </a:rPr>
              <a:t>thesis proposal</a:t>
            </a:r>
          </a:p>
        </p:txBody>
      </p:sp>
      <p:sp>
        <p:nvSpPr>
          <p:cNvPr id="438" name="Shape 438"/>
          <p:cNvSpPr/>
          <p:nvPr/>
        </p:nvSpPr>
        <p:spPr>
          <a:xfrm>
            <a:off y="1743050" x="2330700"/>
            <a:ext cy="3124499" cx="4482599"/>
          </a:xfrm>
          <a:prstGeom prst="rect">
            <a:avLst/>
          </a:prstGeom>
          <a:solidFill>
            <a:srgbClr val="F3F3F3"/>
          </a:solidFill>
          <a:ln w="19050" cap="flat">
            <a:solidFill>
              <a:srgbClr val="D9D9D9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t" anchorCtr="0">
            <a:noAutofit/>
          </a:bodyPr>
          <a:lstStyle/>
          <a:p>
            <a:pPr algn="ctr" rtl="0" lvl="0">
              <a:buNone/>
            </a:pPr>
            <a:r>
              <a:rPr sz="3000" lang="en-US">
                <a:latin typeface="Source Sans Pro"/>
                <a:ea typeface="Source Sans Pro"/>
                <a:cs typeface="Source Sans Pro"/>
                <a:sym typeface="Source Sans Pro"/>
              </a:rPr>
              <a:t>mechanical depth</a:t>
            </a:r>
          </a:p>
          <a:p>
            <a:pPr algn="ctr" rtl="0" lvl="0">
              <a:buNone/>
            </a:pPr>
            <a:r>
              <a:rPr sz="2400" lang="en-US">
                <a:latin typeface="Source Sans Pro"/>
                <a:ea typeface="Source Sans Pro"/>
                <a:cs typeface="Source Sans Pro"/>
                <a:sym typeface="Source Sans Pro"/>
              </a:rPr>
              <a:t>selection</a:t>
            </a:r>
          </a:p>
          <a:p>
            <a:pPr algn="ctr" rtl="0" lvl="0">
              <a:buNone/>
            </a:pPr>
            <a:r>
              <a:rPr sz="2400" lang="en-US">
                <a:latin typeface="Source Sans Pro"/>
                <a:ea typeface="Source Sans Pro"/>
                <a:cs typeface="Source Sans Pro"/>
                <a:sym typeface="Source Sans Pro"/>
              </a:rPr>
              <a:t>geothermal calculations</a:t>
            </a:r>
          </a:p>
          <a:p>
            <a:pPr algn="ctr" rtl="0" lvl="0">
              <a:buNone/>
            </a:pPr>
            <a:r>
              <a:rPr sz="2400" lang="en-US">
                <a:latin typeface="Source Sans Pro"/>
                <a:ea typeface="Source Sans Pro"/>
                <a:cs typeface="Source Sans Pro"/>
                <a:sym typeface="Source Sans Pro"/>
              </a:rPr>
              <a:t>well layout</a:t>
            </a:r>
          </a:p>
          <a:p>
            <a:pPr algn="ctr" rtl="0" lvl="0">
              <a:buNone/>
            </a:pPr>
            <a:r>
              <a:rPr sz="2400" lang="en-US">
                <a:latin typeface="Source Sans Pro"/>
                <a:ea typeface="Source Sans Pro"/>
                <a:cs typeface="Source Sans Pro"/>
                <a:sym typeface="Source Sans Pro"/>
              </a:rPr>
              <a:t>equipment</a:t>
            </a:r>
          </a:p>
          <a:p>
            <a:pPr algn="ctr" rtl="0" lvl="0">
              <a:buClr>
                <a:schemeClr val="dk1"/>
              </a:buClr>
              <a:buSzPct val="45833"/>
              <a:buFont typeface="Arial"/>
              <a:buNone/>
            </a:pPr>
            <a:r>
              <a:rPr sz="2400" lang="en-US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dedicated outdoor air system</a:t>
            </a:r>
          </a:p>
          <a:p>
            <a:pPr algn="ctr" rtl="0" lvl="0">
              <a:buClr>
                <a:schemeClr val="dk1"/>
              </a:buClr>
              <a:buSzPct val="45833"/>
              <a:buFont typeface="Arial"/>
              <a:buNone/>
            </a:pPr>
            <a:r>
              <a:rPr sz="2400" lang="en-US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active chilled beams</a:t>
            </a:r>
          </a:p>
          <a:p>
            <a:pPr algn="ctr" rtl="0" lvl="0">
              <a:buClr>
                <a:schemeClr val="dk1"/>
              </a:buClr>
              <a:buSzPct val="45833"/>
              <a:buFont typeface="Arial"/>
              <a:buNone/>
            </a:pPr>
            <a:r>
              <a:rPr sz="2400" lang="en-US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performance</a:t>
            </a:r>
          </a:p>
        </p:txBody>
      </p:sp>
      <p:sp>
        <p:nvSpPr>
          <p:cNvPr id="439" name="Shape 439"/>
          <p:cNvSpPr/>
          <p:nvPr/>
        </p:nvSpPr>
        <p:spPr>
          <a:xfrm>
            <a:off y="4987075" x="0"/>
            <a:ext cy="691499" cx="4482599"/>
          </a:xfrm>
          <a:prstGeom prst="rect">
            <a:avLst/>
          </a:prstGeom>
          <a:solidFill>
            <a:srgbClr val="F3F3F3"/>
          </a:solidFill>
          <a:ln w="19050" cap="flat">
            <a:solidFill>
              <a:srgbClr val="D9D9D9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 algn="ctr" rtl="0" lvl="0">
              <a:buNone/>
            </a:pPr>
            <a:r>
              <a:rPr sz="3000" lang="en-US">
                <a:latin typeface="Source Sans Pro"/>
                <a:ea typeface="Source Sans Pro"/>
                <a:cs typeface="Source Sans Pro"/>
                <a:sym typeface="Source Sans Pro"/>
              </a:rPr>
              <a:t>electrical breadth</a:t>
            </a:r>
          </a:p>
        </p:txBody>
      </p:sp>
      <p:sp>
        <p:nvSpPr>
          <p:cNvPr id="440" name="Shape 440"/>
          <p:cNvSpPr/>
          <p:nvPr/>
        </p:nvSpPr>
        <p:spPr>
          <a:xfrm>
            <a:off y="5798100" x="0"/>
            <a:ext cy="691499" cx="4482599"/>
          </a:xfrm>
          <a:prstGeom prst="rect">
            <a:avLst/>
          </a:prstGeom>
          <a:solidFill>
            <a:srgbClr val="F3F3F3"/>
          </a:solidFill>
          <a:ln w="19050" cap="flat">
            <a:solidFill>
              <a:srgbClr val="D9D9D9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 algn="ctr" rtl="0" lvl="0">
              <a:buNone/>
            </a:pPr>
            <a:r>
              <a:rPr sz="3000" lang="en-US">
                <a:latin typeface="Source Sans Pro"/>
                <a:ea typeface="Source Sans Pro"/>
                <a:cs typeface="Source Sans Pro"/>
                <a:sym typeface="Source Sans Pro"/>
              </a:rPr>
              <a:t>conclusion</a:t>
            </a:r>
          </a:p>
        </p:txBody>
      </p:sp>
      <p:sp>
        <p:nvSpPr>
          <p:cNvPr id="441" name="Shape 441"/>
          <p:cNvSpPr/>
          <p:nvPr/>
        </p:nvSpPr>
        <p:spPr>
          <a:xfrm>
            <a:off y="2993437" x="2330700"/>
            <a:ext cy="471300" cx="4482599"/>
          </a:xfrm>
          <a:prstGeom prst="rect">
            <a:avLst/>
          </a:prstGeom>
          <a:solidFill>
            <a:srgbClr val="4F4651">
              <a:alpha val="35690"/>
            </a:srgbClr>
          </a:solidFill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/>
        </p:txBody>
      </p:sp>
      <p:sp>
        <p:nvSpPr>
          <p:cNvPr id="442" name="Shape 442"/>
          <p:cNvSpPr txBox="1"/>
          <p:nvPr/>
        </p:nvSpPr>
        <p:spPr>
          <a:xfrm>
            <a:off y="584450" x="9790950"/>
            <a:ext cy="5631299" cx="8002500"/>
          </a:xfrm>
          <a:prstGeom prst="rect">
            <a:avLst/>
          </a:prstGeom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algn="ctr" rtl="0" lvl="0">
              <a:buNone/>
            </a:pPr>
            <a:r>
              <a:rPr sz="3600" lang="en-US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well layout</a:t>
            </a:r>
          </a:p>
          <a:p>
            <a:r>
              <a:t/>
            </a:r>
          </a:p>
          <a:p>
            <a:pPr algn="ctr" rtl="0" lvl="0">
              <a:buNone/>
            </a:pPr>
            <a:r>
              <a:rPr sz="2400" lang="en-US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6” header pipe</a:t>
            </a:r>
          </a:p>
          <a:p>
            <a:r>
              <a:t/>
            </a:r>
          </a:p>
          <a:p>
            <a:pPr algn="ctr" rtl="0" lvl="0">
              <a:buNone/>
            </a:pPr>
            <a:r>
              <a:rPr sz="2400" lang="en-US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2” row header pipe</a:t>
            </a:r>
          </a:p>
          <a:p>
            <a:r>
              <a:t/>
            </a:r>
          </a:p>
          <a:p>
            <a:pPr algn="ctr" rtl="0" lvl="0">
              <a:buNone/>
            </a:pPr>
            <a:r>
              <a:rPr sz="2400" lang="en-US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1” thermally fused HDPE well piping</a:t>
            </a:r>
          </a:p>
          <a:p>
            <a:r>
              <a:t/>
            </a:r>
          </a:p>
          <a:p>
            <a:pPr algn="ctr" rtl="0" lvl="0">
              <a:buNone/>
            </a:pPr>
            <a:r>
              <a:rPr sz="2400" lang="en-US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6” bore diameter</a:t>
            </a:r>
          </a:p>
          <a:p>
            <a:r>
              <a:t/>
            </a:r>
          </a:p>
          <a:p>
            <a:pPr algn="ctr" rtl="0" lvl="0">
              <a:buNone/>
            </a:pPr>
            <a:r>
              <a:rPr sz="2400" lang="en-US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thermally conductive fill material</a:t>
            </a:r>
          </a:p>
          <a:p>
            <a:r>
              <a:t/>
            </a:r>
          </a:p>
          <a:p>
            <a:r>
              <a:t/>
            </a:r>
          </a:p>
          <a:p>
            <a:r>
              <a:t/>
            </a:r>
          </a:p>
          <a:p>
            <a:r>
              <a:t/>
            </a:r>
          </a:p>
          <a:p>
            <a:r>
              <a:t/>
            </a:r>
          </a:p>
          <a:p>
            <a:r>
              <a:t/>
            </a:r>
          </a:p>
          <a:p>
            <a:r>
              <a:t/>
            </a:r>
          </a:p>
        </p:txBody>
      </p:sp>
      <p:cxnSp>
        <p:nvCxnSpPr>
          <p:cNvPr id="443" name="Shape 443"/>
          <p:cNvCxnSpPr/>
          <p:nvPr/>
        </p:nvCxnSpPr>
        <p:spPr>
          <a:xfrm>
            <a:off y="1337775" x="12011900"/>
            <a:ext cy="0" cx="3572999"/>
          </a:xfrm>
          <a:prstGeom prst="straightConnector1">
            <a:avLst/>
          </a:prstGeom>
          <a:noFill/>
          <a:ln w="22225" cap="flat">
            <a:solidFill>
              <a:srgbClr val="DF7366"/>
            </a:solidFill>
            <a:prstDash val="solid"/>
            <a:round/>
            <a:headEnd w="med" len="med" type="none"/>
            <a:tailEnd w="med" len="med" type="none"/>
          </a:ln>
        </p:spPr>
      </p:cxnSp>
      <p:pic>
        <p:nvPicPr>
          <p:cNvPr id="444" name="Shape 444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43925" x="20771100"/>
            <a:ext cy="6858000" cx="4579866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9" name="Shape 10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0" name="Shape 110"/>
          <p:cNvSpPr/>
          <p:nvPr/>
        </p:nvSpPr>
        <p:spPr>
          <a:xfrm>
            <a:off y="440725" x="18288000"/>
            <a:ext cy="4154999" cx="91440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sz="8800" lang="en-US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201 Rouse</a:t>
            </a:r>
          </a:p>
          <a:p>
            <a:pPr algn="ctr" rtl="0" lvl="0" marR="0" indent="0" mar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sz="7200" lang="en-US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The Navy Yard</a:t>
            </a:r>
          </a:p>
          <a:p>
            <a:pPr algn="ctr" rtl="0" lvl="0" marR="0" indent="0" mar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sz="7200" lang="en-US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Philadelphia PA, 19112</a:t>
            </a:r>
          </a:p>
        </p:txBody>
      </p:sp>
      <p:sp>
        <p:nvSpPr>
          <p:cNvPr id="111" name="Shape 111"/>
          <p:cNvSpPr txBox="1"/>
          <p:nvPr/>
        </p:nvSpPr>
        <p:spPr>
          <a:xfrm>
            <a:off y="5733325" x="0"/>
            <a:ext cy="460800" cx="91440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algn="ctr" rtl="0" lvl="0">
              <a:buNone/>
            </a:pPr>
            <a:r>
              <a:rPr sz="2400" lang="en-US">
                <a:solidFill>
                  <a:srgbClr val="F3F3F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advisor Dr. Laura Miller</a:t>
            </a:r>
          </a:p>
        </p:txBody>
      </p:sp>
      <p:sp>
        <p:nvSpPr>
          <p:cNvPr id="112" name="Shape 112"/>
          <p:cNvSpPr/>
          <p:nvPr/>
        </p:nvSpPr>
        <p:spPr>
          <a:xfrm>
            <a:off y="576675" x="0"/>
            <a:ext cy="4154999" cx="91440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sz="8800" lang="en-US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mattise</a:t>
            </a:r>
          </a:p>
          <a:p>
            <a:pPr algn="ctr" rtl="0" lvl="0" marR="0" indent="0" mar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sz="8800" lang="en-US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senior</a:t>
            </a:r>
          </a:p>
          <a:p>
            <a:pPr algn="ctr" rtl="0" lvl="0" marR="0" indent="0" mar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sz="8800" lang="en-US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thesis</a:t>
            </a:r>
          </a:p>
        </p:txBody>
      </p:sp>
      <p:pic>
        <p:nvPicPr>
          <p:cNvPr id="113" name="Shape 113"/>
          <p:cNvPicPr preferRelativeResize="0"/>
          <p:nvPr/>
        </p:nvPicPr>
        <p:blipFill rotWithShape="1">
          <a:blip r:embed="rId3"/>
          <a:srcRect t="16590" b="0" r="0" l="0"/>
          <a:stretch/>
        </p:blipFill>
        <p:spPr>
          <a:xfrm>
            <a:off y="-22471" x="9144000"/>
            <a:ext cy="5755799" cx="9144000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49" name="Shape 44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cxnSp>
        <p:nvCxnSpPr>
          <p:cNvPr id="450" name="Shape 450"/>
          <p:cNvCxnSpPr/>
          <p:nvPr/>
        </p:nvCxnSpPr>
        <p:spPr>
          <a:xfrm>
            <a:off y="905600" x="8973450"/>
            <a:ext cy="4988999" cx="0"/>
          </a:xfrm>
          <a:prstGeom prst="straightConnector1">
            <a:avLst/>
          </a:prstGeom>
          <a:noFill/>
          <a:ln w="22225" cap="flat">
            <a:solidFill>
              <a:srgbClr val="DF7366"/>
            </a:solidFill>
            <a:prstDash val="solid"/>
            <a:round/>
            <a:headEnd w="med" len="med" type="none"/>
            <a:tailEnd w="med" len="med" type="none"/>
          </a:ln>
        </p:spPr>
      </p:cxnSp>
      <p:cxnSp>
        <p:nvCxnSpPr>
          <p:cNvPr id="451" name="Shape 451"/>
          <p:cNvCxnSpPr/>
          <p:nvPr/>
        </p:nvCxnSpPr>
        <p:spPr>
          <a:xfrm>
            <a:off y="4815935" x="8821050"/>
            <a:ext cy="2042100" cx="0"/>
          </a:xfrm>
          <a:prstGeom prst="straightConnector1">
            <a:avLst/>
          </a:prstGeom>
          <a:noFill/>
          <a:ln w="22225" cap="flat">
            <a:solidFill>
              <a:srgbClr val="DF7366"/>
            </a:solidFill>
            <a:prstDash val="solid"/>
            <a:round/>
            <a:headEnd w="med" len="med" type="none"/>
            <a:tailEnd w="med" len="med" type="none"/>
          </a:ln>
        </p:spPr>
      </p:cxnSp>
      <p:cxnSp>
        <p:nvCxnSpPr>
          <p:cNvPr id="452" name="Shape 452"/>
          <p:cNvCxnSpPr/>
          <p:nvPr/>
        </p:nvCxnSpPr>
        <p:spPr>
          <a:xfrm>
            <a:off y="-14" x="9144000"/>
            <a:ext cy="2042100" cx="0"/>
          </a:xfrm>
          <a:prstGeom prst="straightConnector1">
            <a:avLst/>
          </a:prstGeom>
          <a:noFill/>
          <a:ln w="22225" cap="flat">
            <a:solidFill>
              <a:srgbClr val="DF7366"/>
            </a:solidFill>
            <a:prstDash val="solid"/>
            <a:round/>
            <a:headEnd w="med" len="med" type="none"/>
            <a:tailEnd w="med" len="med" type="none"/>
          </a:ln>
        </p:spPr>
      </p:cxnSp>
      <p:cxnSp>
        <p:nvCxnSpPr>
          <p:cNvPr id="453" name="Shape 453"/>
          <p:cNvCxnSpPr/>
          <p:nvPr/>
        </p:nvCxnSpPr>
        <p:spPr>
          <a:xfrm>
            <a:off y="905600" x="18440400"/>
            <a:ext cy="4988999" cx="0"/>
          </a:xfrm>
          <a:prstGeom prst="straightConnector1">
            <a:avLst/>
          </a:prstGeom>
          <a:noFill/>
          <a:ln w="22225" cap="flat">
            <a:solidFill>
              <a:srgbClr val="DF7366"/>
            </a:solidFill>
            <a:prstDash val="solid"/>
            <a:round/>
            <a:headEnd w="med" len="med" type="none"/>
            <a:tailEnd w="med" len="med" type="none"/>
          </a:ln>
        </p:spPr>
      </p:cxnSp>
      <p:cxnSp>
        <p:nvCxnSpPr>
          <p:cNvPr id="454" name="Shape 454"/>
          <p:cNvCxnSpPr/>
          <p:nvPr/>
        </p:nvCxnSpPr>
        <p:spPr>
          <a:xfrm>
            <a:off y="10" x="18288000"/>
            <a:ext cy="2042100" cx="0"/>
          </a:xfrm>
          <a:prstGeom prst="straightConnector1">
            <a:avLst/>
          </a:prstGeom>
          <a:noFill/>
          <a:ln w="22225" cap="flat">
            <a:solidFill>
              <a:srgbClr val="DF7366"/>
            </a:solidFill>
            <a:prstDash val="solid"/>
            <a:round/>
            <a:headEnd w="med" len="med" type="none"/>
            <a:tailEnd w="med" len="med" type="none"/>
          </a:ln>
        </p:spPr>
      </p:cxnSp>
      <p:cxnSp>
        <p:nvCxnSpPr>
          <p:cNvPr id="455" name="Shape 455"/>
          <p:cNvCxnSpPr/>
          <p:nvPr/>
        </p:nvCxnSpPr>
        <p:spPr>
          <a:xfrm>
            <a:off y="4815935" x="18610950"/>
            <a:ext cy="2042100" cx="0"/>
          </a:xfrm>
          <a:prstGeom prst="straightConnector1">
            <a:avLst/>
          </a:prstGeom>
          <a:noFill/>
          <a:ln w="22225" cap="flat">
            <a:solidFill>
              <a:srgbClr val="DF7366"/>
            </a:solidFill>
            <a:prstDash val="solid"/>
            <a:round/>
            <a:headEnd w="med" len="med" type="none"/>
            <a:tailEnd w="med" len="med" type="none"/>
          </a:ln>
        </p:spPr>
      </p:cxnSp>
      <p:sp>
        <p:nvSpPr>
          <p:cNvPr id="456" name="Shape 456"/>
          <p:cNvSpPr/>
          <p:nvPr/>
        </p:nvSpPr>
        <p:spPr>
          <a:xfrm>
            <a:off y="-690025" x="0"/>
            <a:ext cy="691499" cx="4482599"/>
          </a:xfrm>
          <a:prstGeom prst="rect">
            <a:avLst/>
          </a:prstGeom>
          <a:solidFill>
            <a:srgbClr val="F3F3F3"/>
          </a:solidFill>
          <a:ln w="19050" cap="flat">
            <a:solidFill>
              <a:srgbClr val="D9D9D9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 algn="ctr" rtl="0" lvl="0">
              <a:buNone/>
            </a:pPr>
            <a:r>
              <a:rPr sz="3000" lang="en-US">
                <a:latin typeface="Source Sans Pro"/>
                <a:ea typeface="Source Sans Pro"/>
                <a:cs typeface="Source Sans Pro"/>
                <a:sym typeface="Source Sans Pro"/>
              </a:rPr>
              <a:t>introduction</a:t>
            </a:r>
          </a:p>
        </p:txBody>
      </p:sp>
      <p:sp>
        <p:nvSpPr>
          <p:cNvPr id="457" name="Shape 457"/>
          <p:cNvSpPr/>
          <p:nvPr/>
        </p:nvSpPr>
        <p:spPr>
          <a:xfrm>
            <a:off y="121000" x="0"/>
            <a:ext cy="691499" cx="4482599"/>
          </a:xfrm>
          <a:prstGeom prst="rect">
            <a:avLst/>
          </a:prstGeom>
          <a:solidFill>
            <a:srgbClr val="F3F3F3"/>
          </a:solidFill>
          <a:ln w="19050" cap="flat">
            <a:solidFill>
              <a:srgbClr val="D9D9D9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 algn="ctr" rtl="0" lvl="0">
              <a:buNone/>
            </a:pPr>
            <a:r>
              <a:rPr sz="3000" lang="en-US">
                <a:latin typeface="Source Sans Pro"/>
                <a:ea typeface="Source Sans Pro"/>
                <a:cs typeface="Source Sans Pro"/>
                <a:sym typeface="Source Sans Pro"/>
              </a:rPr>
              <a:t>about 201 rouse</a:t>
            </a:r>
          </a:p>
        </p:txBody>
      </p:sp>
      <p:sp>
        <p:nvSpPr>
          <p:cNvPr id="458" name="Shape 458"/>
          <p:cNvSpPr/>
          <p:nvPr/>
        </p:nvSpPr>
        <p:spPr>
          <a:xfrm>
            <a:off y="932025" x="0"/>
            <a:ext cy="691499" cx="4482599"/>
          </a:xfrm>
          <a:prstGeom prst="rect">
            <a:avLst/>
          </a:prstGeom>
          <a:solidFill>
            <a:srgbClr val="F3F3F3"/>
          </a:solidFill>
          <a:ln w="19050" cap="flat">
            <a:solidFill>
              <a:srgbClr val="D9D9D9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 algn="ctr" rtl="0" lvl="0">
              <a:buNone/>
            </a:pPr>
            <a:r>
              <a:rPr sz="3000" lang="en-US">
                <a:latin typeface="Source Sans Pro"/>
                <a:ea typeface="Source Sans Pro"/>
                <a:cs typeface="Source Sans Pro"/>
                <a:sym typeface="Source Sans Pro"/>
              </a:rPr>
              <a:t>thesis proposal</a:t>
            </a:r>
          </a:p>
        </p:txBody>
      </p:sp>
      <p:sp>
        <p:nvSpPr>
          <p:cNvPr id="459" name="Shape 459"/>
          <p:cNvSpPr/>
          <p:nvPr/>
        </p:nvSpPr>
        <p:spPr>
          <a:xfrm>
            <a:off y="1743050" x="2330700"/>
            <a:ext cy="3124499" cx="4482599"/>
          </a:xfrm>
          <a:prstGeom prst="rect">
            <a:avLst/>
          </a:prstGeom>
          <a:solidFill>
            <a:srgbClr val="F3F3F3"/>
          </a:solidFill>
          <a:ln w="19050" cap="flat">
            <a:solidFill>
              <a:srgbClr val="D9D9D9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t" anchorCtr="0">
            <a:noAutofit/>
          </a:bodyPr>
          <a:lstStyle/>
          <a:p>
            <a:pPr algn="ctr" rtl="0" lvl="0">
              <a:buNone/>
            </a:pPr>
            <a:r>
              <a:rPr sz="3000" lang="en-US">
                <a:latin typeface="Source Sans Pro"/>
                <a:ea typeface="Source Sans Pro"/>
                <a:cs typeface="Source Sans Pro"/>
                <a:sym typeface="Source Sans Pro"/>
              </a:rPr>
              <a:t>mechanical depth</a:t>
            </a:r>
          </a:p>
          <a:p>
            <a:pPr algn="ctr" rtl="0" lvl="0">
              <a:buNone/>
            </a:pPr>
            <a:r>
              <a:rPr sz="2400" lang="en-US">
                <a:latin typeface="Source Sans Pro"/>
                <a:ea typeface="Source Sans Pro"/>
                <a:cs typeface="Source Sans Pro"/>
                <a:sym typeface="Source Sans Pro"/>
              </a:rPr>
              <a:t>selection</a:t>
            </a:r>
          </a:p>
          <a:p>
            <a:pPr algn="ctr" rtl="0" lvl="0">
              <a:buNone/>
            </a:pPr>
            <a:r>
              <a:rPr sz="2400" lang="en-US">
                <a:latin typeface="Source Sans Pro"/>
                <a:ea typeface="Source Sans Pro"/>
                <a:cs typeface="Source Sans Pro"/>
                <a:sym typeface="Source Sans Pro"/>
              </a:rPr>
              <a:t>geothermal calculations</a:t>
            </a:r>
          </a:p>
          <a:p>
            <a:pPr algn="ctr" rtl="0" lvl="0">
              <a:buNone/>
            </a:pPr>
            <a:r>
              <a:rPr sz="2400" lang="en-US">
                <a:latin typeface="Source Sans Pro"/>
                <a:ea typeface="Source Sans Pro"/>
                <a:cs typeface="Source Sans Pro"/>
                <a:sym typeface="Source Sans Pro"/>
              </a:rPr>
              <a:t>well layout</a:t>
            </a:r>
          </a:p>
          <a:p>
            <a:pPr algn="ctr" rtl="0" lvl="0">
              <a:buNone/>
            </a:pPr>
            <a:r>
              <a:rPr sz="2400" lang="en-US">
                <a:latin typeface="Source Sans Pro"/>
                <a:ea typeface="Source Sans Pro"/>
                <a:cs typeface="Source Sans Pro"/>
                <a:sym typeface="Source Sans Pro"/>
              </a:rPr>
              <a:t>equipment</a:t>
            </a:r>
          </a:p>
          <a:p>
            <a:pPr algn="ctr" rtl="0" lvl="0">
              <a:buClr>
                <a:schemeClr val="dk1"/>
              </a:buClr>
              <a:buSzPct val="45833"/>
              <a:buFont typeface="Arial"/>
              <a:buNone/>
            </a:pPr>
            <a:r>
              <a:rPr sz="2400" lang="en-US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dedicated outdoor air system</a:t>
            </a:r>
          </a:p>
          <a:p>
            <a:pPr algn="ctr" rtl="0" lvl="0">
              <a:buClr>
                <a:schemeClr val="dk1"/>
              </a:buClr>
              <a:buSzPct val="45833"/>
              <a:buFont typeface="Arial"/>
              <a:buNone/>
            </a:pPr>
            <a:r>
              <a:rPr sz="2400" lang="en-US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active chilled beams</a:t>
            </a:r>
          </a:p>
          <a:p>
            <a:pPr algn="ctr" rtl="0" lvl="0">
              <a:buClr>
                <a:schemeClr val="dk1"/>
              </a:buClr>
              <a:buSzPct val="45833"/>
              <a:buFont typeface="Arial"/>
              <a:buNone/>
            </a:pPr>
            <a:r>
              <a:rPr sz="2400" lang="en-US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performance</a:t>
            </a:r>
          </a:p>
        </p:txBody>
      </p:sp>
      <p:sp>
        <p:nvSpPr>
          <p:cNvPr id="460" name="Shape 460"/>
          <p:cNvSpPr/>
          <p:nvPr/>
        </p:nvSpPr>
        <p:spPr>
          <a:xfrm>
            <a:off y="4987075" x="0"/>
            <a:ext cy="691499" cx="4482599"/>
          </a:xfrm>
          <a:prstGeom prst="rect">
            <a:avLst/>
          </a:prstGeom>
          <a:solidFill>
            <a:srgbClr val="F3F3F3"/>
          </a:solidFill>
          <a:ln w="19050" cap="flat">
            <a:solidFill>
              <a:srgbClr val="D9D9D9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 algn="ctr" rtl="0" lvl="0">
              <a:buNone/>
            </a:pPr>
            <a:r>
              <a:rPr sz="3000" lang="en-US">
                <a:latin typeface="Source Sans Pro"/>
                <a:ea typeface="Source Sans Pro"/>
                <a:cs typeface="Source Sans Pro"/>
                <a:sym typeface="Source Sans Pro"/>
              </a:rPr>
              <a:t>electrical breadth</a:t>
            </a:r>
          </a:p>
        </p:txBody>
      </p:sp>
      <p:sp>
        <p:nvSpPr>
          <p:cNvPr id="461" name="Shape 461"/>
          <p:cNvSpPr/>
          <p:nvPr/>
        </p:nvSpPr>
        <p:spPr>
          <a:xfrm>
            <a:off y="5798100" x="0"/>
            <a:ext cy="691499" cx="4482599"/>
          </a:xfrm>
          <a:prstGeom prst="rect">
            <a:avLst/>
          </a:prstGeom>
          <a:solidFill>
            <a:srgbClr val="F3F3F3"/>
          </a:solidFill>
          <a:ln w="19050" cap="flat">
            <a:solidFill>
              <a:srgbClr val="D9D9D9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 algn="ctr" rtl="0" lvl="0">
              <a:buNone/>
            </a:pPr>
            <a:r>
              <a:rPr sz="3000" lang="en-US">
                <a:latin typeface="Source Sans Pro"/>
                <a:ea typeface="Source Sans Pro"/>
                <a:cs typeface="Source Sans Pro"/>
                <a:sym typeface="Source Sans Pro"/>
              </a:rPr>
              <a:t>conclusion</a:t>
            </a:r>
          </a:p>
        </p:txBody>
      </p:sp>
      <p:sp>
        <p:nvSpPr>
          <p:cNvPr id="462" name="Shape 462"/>
          <p:cNvSpPr/>
          <p:nvPr/>
        </p:nvSpPr>
        <p:spPr>
          <a:xfrm>
            <a:off y="3322762" x="2330700"/>
            <a:ext cy="471300" cx="4482599"/>
          </a:xfrm>
          <a:prstGeom prst="rect">
            <a:avLst/>
          </a:prstGeom>
          <a:solidFill>
            <a:srgbClr val="4F4651">
              <a:alpha val="35690"/>
            </a:srgbClr>
          </a:solidFill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/>
        </p:txBody>
      </p:sp>
      <p:sp>
        <p:nvSpPr>
          <p:cNvPr id="463" name="Shape 463"/>
          <p:cNvSpPr txBox="1"/>
          <p:nvPr/>
        </p:nvSpPr>
        <p:spPr>
          <a:xfrm>
            <a:off y="584450" x="9790950"/>
            <a:ext cy="5631299" cx="8002500"/>
          </a:xfrm>
          <a:prstGeom prst="rect">
            <a:avLst/>
          </a:prstGeom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algn="ctr" rtl="0" lvl="0">
              <a:buNone/>
            </a:pPr>
            <a:r>
              <a:rPr sz="3600" lang="en-US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well field pump</a:t>
            </a:r>
          </a:p>
          <a:p>
            <a:r>
              <a:t/>
            </a:r>
          </a:p>
          <a:p>
            <a:pPr algn="ctr" rtl="0" lvl="0">
              <a:buNone/>
            </a:pPr>
            <a:r>
              <a:rPr sz="2400" lang="en-US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3 GPM/ton design flow</a:t>
            </a:r>
          </a:p>
          <a:p>
            <a:r>
              <a:t/>
            </a:r>
          </a:p>
          <a:p>
            <a:pPr algn="ctr" rtl="0" lvl="0">
              <a:buNone/>
            </a:pPr>
            <a:r>
              <a:rPr sz="2400" lang="en-US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750 GPM pipe requirement</a:t>
            </a:r>
          </a:p>
          <a:p>
            <a:r>
              <a:t/>
            </a:r>
          </a:p>
          <a:p>
            <a:pPr algn="ctr" rtl="0" lvl="0">
              <a:buNone/>
            </a:pPr>
            <a:r>
              <a:rPr sz="2400" lang="en-US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96 feet head loss</a:t>
            </a:r>
          </a:p>
          <a:p>
            <a:r>
              <a:t/>
            </a:r>
          </a:p>
          <a:p>
            <a:r>
              <a:t/>
            </a:r>
          </a:p>
          <a:p>
            <a:r>
              <a:t/>
            </a:r>
          </a:p>
          <a:p>
            <a:pPr algn="ctr" rtl="0" lvl="0">
              <a:buNone/>
            </a:pPr>
            <a:r>
              <a:rPr sz="2400" lang="en-US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25 bhp pump operating at 2,700 RPM</a:t>
            </a:r>
          </a:p>
          <a:p>
            <a:r>
              <a:t/>
            </a:r>
          </a:p>
          <a:p>
            <a:r>
              <a:t/>
            </a:r>
          </a:p>
          <a:p>
            <a:r>
              <a:t/>
            </a:r>
          </a:p>
        </p:txBody>
      </p:sp>
      <p:cxnSp>
        <p:nvCxnSpPr>
          <p:cNvPr id="464" name="Shape 464"/>
          <p:cNvCxnSpPr/>
          <p:nvPr/>
        </p:nvCxnSpPr>
        <p:spPr>
          <a:xfrm>
            <a:off y="1337775" x="12011900"/>
            <a:ext cy="0" cx="3572999"/>
          </a:xfrm>
          <a:prstGeom prst="straightConnector1">
            <a:avLst/>
          </a:prstGeom>
          <a:noFill/>
          <a:ln w="22225" cap="flat">
            <a:solidFill>
              <a:srgbClr val="DF7366"/>
            </a:solidFill>
            <a:prstDash val="solid"/>
            <a:round/>
            <a:headEnd w="med" len="med" type="none"/>
            <a:tailEnd w="med" len="med" type="none"/>
          </a:ln>
        </p:spPr>
      </p:cxnSp>
      <p:pic>
        <p:nvPicPr>
          <p:cNvPr id="465" name="Shape 465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-37" x="19087350"/>
            <a:ext cy="2409825" cx="3371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66" name="Shape 466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y="247625" x="23753100"/>
            <a:ext cy="1914525" cx="3152775"/>
          </a:xfrm>
          <a:prstGeom prst="rect">
            <a:avLst/>
          </a:prstGeom>
        </p:spPr>
      </p:pic>
      <p:graphicFrame>
        <p:nvGraphicFramePr>
          <p:cNvPr id="467" name="Shape 467"/>
          <p:cNvGraphicFramePr/>
          <p:nvPr/>
        </p:nvGraphicFramePr>
        <p:xfrm>
          <a:off y="2541587" x="19678275"/>
          <a:ext cy="3000000" cx="3000000"/>
        </p:xfrm>
        <a:graphic>
          <a:graphicData uri="http://schemas.openxmlformats.org/drawingml/2006/table">
            <a:tbl>
              <a:tblPr>
                <a:noFill/>
                <a:tableStyleId>{90F04893-02BF-4BDE-9818-E206608D8302}</a:tableStyleId>
              </a:tblPr>
              <a:tblGrid>
                <a:gridCol w="1711025"/>
                <a:gridCol w="2566550"/>
                <a:gridCol w="2465225"/>
              </a:tblGrid>
              <a:tr h="502825">
                <a:tc>
                  <a:txBody>
                    <a:bodyPr>
                      <a:noAutofit/>
                    </a:bodyPr>
                    <a:lstStyle/>
                    <a:p>
                      <a:pPr algn="ctr" rtl="0" lvl="0">
                        <a:buNone/>
                      </a:pPr>
                      <a:r>
                        <a:rPr b="1" sz="1800" lang="en-US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Section</a:t>
                      </a:r>
                    </a:p>
                  </a:txBody>
                  <a:tcPr marR="25400" marB="25400" marT="25400" anchor="ctr" marL="25400">
                    <a:solidFill>
                      <a:srgbClr val="8099E6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algn="ctr" rtl="0" lvl="0">
                        <a:buNone/>
                      </a:pPr>
                      <a:r>
                        <a:rPr b="1" sz="1800" lang="en-US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Pipe Size (in)</a:t>
                      </a:r>
                    </a:p>
                  </a:txBody>
                  <a:tcPr marR="25400" marB="25400" marT="25400" anchor="ctr" marL="25400">
                    <a:solidFill>
                      <a:srgbClr val="8099E6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algn="ctr" rtl="0" lvl="0">
                        <a:buNone/>
                      </a:pPr>
                      <a:r>
                        <a:rPr b="1" sz="1800" lang="en-US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Head Loss</a:t>
                      </a:r>
                    </a:p>
                  </a:txBody>
                  <a:tcPr marR="25400" marB="25400" marT="25400" anchor="ctr" marL="25400">
                    <a:solidFill>
                      <a:srgbClr val="8099E6"/>
                    </a:solidFill>
                  </a:tcPr>
                </a:tc>
              </a:tr>
              <a:tr h="502825">
                <a:tc>
                  <a:txBody>
                    <a:bodyPr>
                      <a:noAutofit/>
                    </a:bodyPr>
                    <a:lstStyle/>
                    <a:p>
                      <a:pPr algn="ctr" rtl="0" lvl="0">
                        <a:buNone/>
                      </a:pPr>
                      <a:r>
                        <a:rPr sz="1800" lang="en-US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Header</a:t>
                      </a:r>
                    </a:p>
                  </a:txBody>
                  <a:tcPr marR="25400" marB="25400" marT="25400" anchor="ctr" marL="25400">
                    <a:solidFill>
                      <a:srgbClr val="B2C2F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algn="ctr" rtl="0" lvl="0">
                        <a:buNone/>
                      </a:pPr>
                      <a:r>
                        <a:rPr sz="1800" lang="en-US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6.00</a:t>
                      </a:r>
                    </a:p>
                  </a:txBody>
                  <a:tcPr marR="25400" marB="25400" marT="25400" anchor="ctr" marL="25400">
                    <a:solidFill>
                      <a:srgbClr val="E6EBFA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algn="ctr" rtl="0" lvl="0">
                        <a:buNone/>
                      </a:pPr>
                      <a:r>
                        <a:rPr sz="1800" lang="en-US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18.75</a:t>
                      </a:r>
                    </a:p>
                  </a:txBody>
                  <a:tcPr marR="25400" marB="25400" marT="25400" anchor="ctr" marL="25400">
                    <a:solidFill>
                      <a:srgbClr val="E6EBFA"/>
                    </a:solidFill>
                  </a:tcPr>
                </a:tc>
              </a:tr>
              <a:tr h="502825">
                <a:tc>
                  <a:txBody>
                    <a:bodyPr>
                      <a:noAutofit/>
                    </a:bodyPr>
                    <a:lstStyle/>
                    <a:p>
                      <a:pPr algn="ctr" rtl="0" lvl="0">
                        <a:buNone/>
                      </a:pPr>
                      <a:r>
                        <a:rPr sz="1800" lang="en-US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Bore Loop</a:t>
                      </a:r>
                    </a:p>
                  </a:txBody>
                  <a:tcPr marR="25400" marB="25400" marT="25400" anchor="ctr" marL="25400">
                    <a:solidFill>
                      <a:srgbClr val="B2C2F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algn="ctr" rtl="0" lvl="0">
                        <a:buNone/>
                      </a:pPr>
                      <a:r>
                        <a:rPr sz="1800" lang="en-US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2.00</a:t>
                      </a:r>
                    </a:p>
                  </a:txBody>
                  <a:tcPr marR="25400" marB="25400" marT="25400" anchor="ctr" marL="25400">
                    <a:solidFill>
                      <a:srgbClr val="E6EBFA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algn="ctr" rtl="0" lvl="0">
                        <a:buNone/>
                      </a:pPr>
                      <a:r>
                        <a:rPr sz="1800" lang="en-US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21.51</a:t>
                      </a:r>
                    </a:p>
                  </a:txBody>
                  <a:tcPr marR="25400" marB="25400" marT="25400" anchor="ctr" marL="25400">
                    <a:solidFill>
                      <a:srgbClr val="E6EBFA"/>
                    </a:solidFill>
                  </a:tcPr>
                </a:tc>
              </a:tr>
              <a:tr h="502825">
                <a:tc>
                  <a:txBody>
                    <a:bodyPr>
                      <a:noAutofit/>
                    </a:bodyPr>
                    <a:lstStyle/>
                    <a:p>
                      <a:pPr algn="ctr" rtl="0" lvl="0">
                        <a:buNone/>
                      </a:pPr>
                      <a:r>
                        <a:rPr sz="1800" lang="en-US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Well</a:t>
                      </a:r>
                    </a:p>
                  </a:txBody>
                  <a:tcPr marR="25400" marB="25400" marT="25400" anchor="ctr" marL="25400">
                    <a:solidFill>
                      <a:srgbClr val="B2C2F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algn="ctr" rtl="0" lvl="0">
                        <a:buNone/>
                      </a:pPr>
                      <a:r>
                        <a:rPr sz="1800" lang="en-US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1.00</a:t>
                      </a:r>
                    </a:p>
                  </a:txBody>
                  <a:tcPr marR="25400" marB="25400" marT="25400" anchor="ctr" marL="25400">
                    <a:solidFill>
                      <a:srgbClr val="E6EBFA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algn="ctr" rtl="0" lvl="0">
                        <a:buNone/>
                      </a:pPr>
                      <a:r>
                        <a:rPr sz="1800" lang="en-US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23.47</a:t>
                      </a:r>
                    </a:p>
                  </a:txBody>
                  <a:tcPr marR="25400" marB="25400" marT="25400" anchor="ctr" marL="25400">
                    <a:solidFill>
                      <a:srgbClr val="E6EBFA"/>
                    </a:solidFill>
                  </a:tcPr>
                </a:tc>
              </a:tr>
              <a:tr h="502825">
                <a:tc>
                  <a:txBody>
                    <a:bodyPr>
                      <a:noAutofit/>
                    </a:bodyPr>
                    <a:lstStyle/>
                    <a:p>
                      <a:pPr algn="ctr" rtl="0" lvl="0">
                        <a:buNone/>
                      </a:pPr>
                      <a:r>
                        <a:rPr sz="1800" lang="en-US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Sub Total</a:t>
                      </a:r>
                    </a:p>
                  </a:txBody>
                  <a:tcPr marR="25400" marB="25400" marT="25400" anchor="ctr" marL="25400">
                    <a:solidFill>
                      <a:srgbClr val="B2C2F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algn="ctr" rtl="0" lvl="0">
                        <a:buNone/>
                      </a:pPr>
                      <a:r>
                        <a:rPr sz="1800" lang="en-US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-</a:t>
                      </a:r>
                    </a:p>
                  </a:txBody>
                  <a:tcPr marR="25400" marB="25400" marT="25400" anchor="ctr" marL="25400">
                    <a:solidFill>
                      <a:srgbClr val="E6EBFA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algn="ctr" rtl="0" lvl="0">
                        <a:buNone/>
                      </a:pPr>
                      <a:r>
                        <a:rPr sz="1800" lang="en-US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63.73</a:t>
                      </a:r>
                    </a:p>
                  </a:txBody>
                  <a:tcPr marR="25400" marB="25400" marT="25400" anchor="ctr" marL="25400">
                    <a:solidFill>
                      <a:srgbClr val="E6EBFA"/>
                    </a:solidFill>
                  </a:tcPr>
                </a:tc>
              </a:tr>
              <a:tr h="506950">
                <a:tc>
                  <a:txBody>
                    <a:bodyPr>
                      <a:noAutofit/>
                    </a:bodyPr>
                    <a:lstStyle/>
                    <a:p>
                      <a:pPr algn="ctr" rtl="0" lvl="0">
                        <a:buNone/>
                      </a:pPr>
                      <a:r>
                        <a:rPr sz="1800" lang="en-US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Multiplier</a:t>
                      </a:r>
                    </a:p>
                  </a:txBody>
                  <a:tcPr marR="25400" marB="25400" marT="25400" anchor="ctr" marL="25400">
                    <a:solidFill>
                      <a:srgbClr val="B2C2F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/>
                  </a:txBody>
                  <a:tcPr marR="25400" marB="25400" marT="25400" anchor="ctr" marL="25400">
                    <a:solidFill>
                      <a:srgbClr val="E6EBFA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algn="ctr" rtl="0" lvl="0">
                        <a:buNone/>
                      </a:pPr>
                      <a:r>
                        <a:rPr sz="1800" lang="en-US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1.50</a:t>
                      </a:r>
                    </a:p>
                  </a:txBody>
                  <a:tcPr marR="25400" marB="25400" marT="25400" anchor="ctr" marL="25400">
                    <a:solidFill>
                      <a:srgbClr val="E6EBFA"/>
                    </a:solidFill>
                  </a:tcPr>
                </a:tc>
              </a:tr>
              <a:tr h="506950">
                <a:tc>
                  <a:txBody>
                    <a:bodyPr>
                      <a:noAutofit/>
                    </a:bodyPr>
                    <a:lstStyle/>
                    <a:p>
                      <a:pPr algn="ctr" rtl="0" lvl="0">
                        <a:buNone/>
                      </a:pPr>
                      <a:r>
                        <a:rPr b="1" sz="1800" lang="en-US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Total</a:t>
                      </a:r>
                    </a:p>
                  </a:txBody>
                  <a:tcPr marR="25400" marB="25400" marT="25400" anchor="ctr" marL="25400"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/>
                  </a:txBody>
                  <a:tcPr marR="25400" marB="25400" marT="25400" anchor="ctr" marL="25400"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algn="ctr" rtl="0" lvl="0">
                        <a:buNone/>
                      </a:pPr>
                      <a:r>
                        <a:rPr b="1" sz="1800" lang="en-US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95.59</a:t>
                      </a:r>
                    </a:p>
                  </a:txBody>
                  <a:tcPr marR="25400" marB="25400" marT="25400" anchor="ctr" marL="25400"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72" name="Shape 47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cxnSp>
        <p:nvCxnSpPr>
          <p:cNvPr id="473" name="Shape 473"/>
          <p:cNvCxnSpPr/>
          <p:nvPr/>
        </p:nvCxnSpPr>
        <p:spPr>
          <a:xfrm>
            <a:off y="905600" x="8973450"/>
            <a:ext cy="4988999" cx="0"/>
          </a:xfrm>
          <a:prstGeom prst="straightConnector1">
            <a:avLst/>
          </a:prstGeom>
          <a:noFill/>
          <a:ln w="22225" cap="flat">
            <a:solidFill>
              <a:srgbClr val="DF7366"/>
            </a:solidFill>
            <a:prstDash val="solid"/>
            <a:round/>
            <a:headEnd w="med" len="med" type="none"/>
            <a:tailEnd w="med" len="med" type="none"/>
          </a:ln>
        </p:spPr>
      </p:cxnSp>
      <p:cxnSp>
        <p:nvCxnSpPr>
          <p:cNvPr id="474" name="Shape 474"/>
          <p:cNvCxnSpPr/>
          <p:nvPr/>
        </p:nvCxnSpPr>
        <p:spPr>
          <a:xfrm>
            <a:off y="4815935" x="8821050"/>
            <a:ext cy="2042100" cx="0"/>
          </a:xfrm>
          <a:prstGeom prst="straightConnector1">
            <a:avLst/>
          </a:prstGeom>
          <a:noFill/>
          <a:ln w="22225" cap="flat">
            <a:solidFill>
              <a:srgbClr val="DF7366"/>
            </a:solidFill>
            <a:prstDash val="solid"/>
            <a:round/>
            <a:headEnd w="med" len="med" type="none"/>
            <a:tailEnd w="med" len="med" type="none"/>
          </a:ln>
        </p:spPr>
      </p:cxnSp>
      <p:cxnSp>
        <p:nvCxnSpPr>
          <p:cNvPr id="475" name="Shape 475"/>
          <p:cNvCxnSpPr/>
          <p:nvPr/>
        </p:nvCxnSpPr>
        <p:spPr>
          <a:xfrm>
            <a:off y="-14" x="9144000"/>
            <a:ext cy="2042100" cx="0"/>
          </a:xfrm>
          <a:prstGeom prst="straightConnector1">
            <a:avLst/>
          </a:prstGeom>
          <a:noFill/>
          <a:ln w="22225" cap="flat">
            <a:solidFill>
              <a:srgbClr val="DF7366"/>
            </a:solidFill>
            <a:prstDash val="solid"/>
            <a:round/>
            <a:headEnd w="med" len="med" type="none"/>
            <a:tailEnd w="med" len="med" type="none"/>
          </a:ln>
        </p:spPr>
      </p:cxnSp>
      <p:cxnSp>
        <p:nvCxnSpPr>
          <p:cNvPr id="476" name="Shape 476"/>
          <p:cNvCxnSpPr/>
          <p:nvPr/>
        </p:nvCxnSpPr>
        <p:spPr>
          <a:xfrm>
            <a:off y="905600" x="18440400"/>
            <a:ext cy="4988999" cx="0"/>
          </a:xfrm>
          <a:prstGeom prst="straightConnector1">
            <a:avLst/>
          </a:prstGeom>
          <a:noFill/>
          <a:ln w="22225" cap="flat">
            <a:solidFill>
              <a:srgbClr val="DF7366"/>
            </a:solidFill>
            <a:prstDash val="solid"/>
            <a:round/>
            <a:headEnd w="med" len="med" type="none"/>
            <a:tailEnd w="med" len="med" type="none"/>
          </a:ln>
        </p:spPr>
      </p:cxnSp>
      <p:cxnSp>
        <p:nvCxnSpPr>
          <p:cNvPr id="477" name="Shape 477"/>
          <p:cNvCxnSpPr/>
          <p:nvPr/>
        </p:nvCxnSpPr>
        <p:spPr>
          <a:xfrm>
            <a:off y="10" x="18288000"/>
            <a:ext cy="2042100" cx="0"/>
          </a:xfrm>
          <a:prstGeom prst="straightConnector1">
            <a:avLst/>
          </a:prstGeom>
          <a:noFill/>
          <a:ln w="22225" cap="flat">
            <a:solidFill>
              <a:srgbClr val="DF7366"/>
            </a:solidFill>
            <a:prstDash val="solid"/>
            <a:round/>
            <a:headEnd w="med" len="med" type="none"/>
            <a:tailEnd w="med" len="med" type="none"/>
          </a:ln>
        </p:spPr>
      </p:cxnSp>
      <p:cxnSp>
        <p:nvCxnSpPr>
          <p:cNvPr id="478" name="Shape 478"/>
          <p:cNvCxnSpPr/>
          <p:nvPr/>
        </p:nvCxnSpPr>
        <p:spPr>
          <a:xfrm>
            <a:off y="4815935" x="18610950"/>
            <a:ext cy="2042100" cx="0"/>
          </a:xfrm>
          <a:prstGeom prst="straightConnector1">
            <a:avLst/>
          </a:prstGeom>
          <a:noFill/>
          <a:ln w="22225" cap="flat">
            <a:solidFill>
              <a:srgbClr val="DF7366"/>
            </a:solidFill>
            <a:prstDash val="solid"/>
            <a:round/>
            <a:headEnd w="med" len="med" type="none"/>
            <a:tailEnd w="med" len="med" type="none"/>
          </a:ln>
        </p:spPr>
      </p:cxnSp>
      <p:sp>
        <p:nvSpPr>
          <p:cNvPr id="479" name="Shape 479"/>
          <p:cNvSpPr/>
          <p:nvPr/>
        </p:nvSpPr>
        <p:spPr>
          <a:xfrm>
            <a:off y="-690025" x="0"/>
            <a:ext cy="691499" cx="4482599"/>
          </a:xfrm>
          <a:prstGeom prst="rect">
            <a:avLst/>
          </a:prstGeom>
          <a:solidFill>
            <a:srgbClr val="F3F3F3"/>
          </a:solidFill>
          <a:ln w="19050" cap="flat">
            <a:solidFill>
              <a:srgbClr val="D9D9D9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 algn="ctr" rtl="0" lvl="0">
              <a:buNone/>
            </a:pPr>
            <a:r>
              <a:rPr sz="3000" lang="en-US">
                <a:latin typeface="Source Sans Pro"/>
                <a:ea typeface="Source Sans Pro"/>
                <a:cs typeface="Source Sans Pro"/>
                <a:sym typeface="Source Sans Pro"/>
              </a:rPr>
              <a:t>introduction</a:t>
            </a:r>
          </a:p>
        </p:txBody>
      </p:sp>
      <p:sp>
        <p:nvSpPr>
          <p:cNvPr id="480" name="Shape 480"/>
          <p:cNvSpPr/>
          <p:nvPr/>
        </p:nvSpPr>
        <p:spPr>
          <a:xfrm>
            <a:off y="121000" x="0"/>
            <a:ext cy="691499" cx="4482599"/>
          </a:xfrm>
          <a:prstGeom prst="rect">
            <a:avLst/>
          </a:prstGeom>
          <a:solidFill>
            <a:srgbClr val="F3F3F3"/>
          </a:solidFill>
          <a:ln w="19050" cap="flat">
            <a:solidFill>
              <a:srgbClr val="D9D9D9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 algn="ctr" rtl="0" lvl="0">
              <a:buNone/>
            </a:pPr>
            <a:r>
              <a:rPr sz="3000" lang="en-US">
                <a:latin typeface="Source Sans Pro"/>
                <a:ea typeface="Source Sans Pro"/>
                <a:cs typeface="Source Sans Pro"/>
                <a:sym typeface="Source Sans Pro"/>
              </a:rPr>
              <a:t>about 201 rouse</a:t>
            </a:r>
          </a:p>
        </p:txBody>
      </p:sp>
      <p:sp>
        <p:nvSpPr>
          <p:cNvPr id="481" name="Shape 481"/>
          <p:cNvSpPr/>
          <p:nvPr/>
        </p:nvSpPr>
        <p:spPr>
          <a:xfrm>
            <a:off y="932025" x="0"/>
            <a:ext cy="691499" cx="4482599"/>
          </a:xfrm>
          <a:prstGeom prst="rect">
            <a:avLst/>
          </a:prstGeom>
          <a:solidFill>
            <a:srgbClr val="F3F3F3"/>
          </a:solidFill>
          <a:ln w="19050" cap="flat">
            <a:solidFill>
              <a:srgbClr val="D9D9D9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 algn="ctr" rtl="0" lvl="0">
              <a:buNone/>
            </a:pPr>
            <a:r>
              <a:rPr sz="3000" lang="en-US">
                <a:latin typeface="Source Sans Pro"/>
                <a:ea typeface="Source Sans Pro"/>
                <a:cs typeface="Source Sans Pro"/>
                <a:sym typeface="Source Sans Pro"/>
              </a:rPr>
              <a:t>thesis proposal</a:t>
            </a:r>
          </a:p>
        </p:txBody>
      </p:sp>
      <p:sp>
        <p:nvSpPr>
          <p:cNvPr id="482" name="Shape 482"/>
          <p:cNvSpPr/>
          <p:nvPr/>
        </p:nvSpPr>
        <p:spPr>
          <a:xfrm>
            <a:off y="1743050" x="2330700"/>
            <a:ext cy="3124499" cx="4482599"/>
          </a:xfrm>
          <a:prstGeom prst="rect">
            <a:avLst/>
          </a:prstGeom>
          <a:solidFill>
            <a:srgbClr val="F3F3F3"/>
          </a:solidFill>
          <a:ln w="19050" cap="flat">
            <a:solidFill>
              <a:srgbClr val="D9D9D9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t" anchorCtr="0">
            <a:noAutofit/>
          </a:bodyPr>
          <a:lstStyle/>
          <a:p>
            <a:pPr algn="ctr" rtl="0" lvl="0">
              <a:buNone/>
            </a:pPr>
            <a:r>
              <a:rPr sz="3000" lang="en-US">
                <a:latin typeface="Source Sans Pro"/>
                <a:ea typeface="Source Sans Pro"/>
                <a:cs typeface="Source Sans Pro"/>
                <a:sym typeface="Source Sans Pro"/>
              </a:rPr>
              <a:t>mechanical depth</a:t>
            </a:r>
          </a:p>
          <a:p>
            <a:pPr algn="ctr" rtl="0" lvl="0">
              <a:buNone/>
            </a:pPr>
            <a:r>
              <a:rPr sz="2400" lang="en-US">
                <a:latin typeface="Source Sans Pro"/>
                <a:ea typeface="Source Sans Pro"/>
                <a:cs typeface="Source Sans Pro"/>
                <a:sym typeface="Source Sans Pro"/>
              </a:rPr>
              <a:t>selection</a:t>
            </a:r>
          </a:p>
          <a:p>
            <a:pPr algn="ctr" rtl="0" lvl="0">
              <a:buNone/>
            </a:pPr>
            <a:r>
              <a:rPr sz="2400" lang="en-US">
                <a:latin typeface="Source Sans Pro"/>
                <a:ea typeface="Source Sans Pro"/>
                <a:cs typeface="Source Sans Pro"/>
                <a:sym typeface="Source Sans Pro"/>
              </a:rPr>
              <a:t>geothermal calculations</a:t>
            </a:r>
          </a:p>
          <a:p>
            <a:pPr algn="ctr" rtl="0" lvl="0">
              <a:buNone/>
            </a:pPr>
            <a:r>
              <a:rPr sz="2400" lang="en-US">
                <a:latin typeface="Source Sans Pro"/>
                <a:ea typeface="Source Sans Pro"/>
                <a:cs typeface="Source Sans Pro"/>
                <a:sym typeface="Source Sans Pro"/>
              </a:rPr>
              <a:t>well layout</a:t>
            </a:r>
          </a:p>
          <a:p>
            <a:pPr algn="ctr" rtl="0" lvl="0">
              <a:buNone/>
            </a:pPr>
            <a:r>
              <a:rPr sz="2400" lang="en-US">
                <a:latin typeface="Source Sans Pro"/>
                <a:ea typeface="Source Sans Pro"/>
                <a:cs typeface="Source Sans Pro"/>
                <a:sym typeface="Source Sans Pro"/>
              </a:rPr>
              <a:t>equipment</a:t>
            </a:r>
          </a:p>
          <a:p>
            <a:pPr algn="ctr" rtl="0" lvl="0">
              <a:buNone/>
            </a:pPr>
            <a:r>
              <a:rPr sz="2400" lang="en-US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dedicated outdoor air system</a:t>
            </a:r>
          </a:p>
          <a:p>
            <a:pPr algn="ctr" rtl="0" lvl="0">
              <a:buNone/>
            </a:pPr>
            <a:r>
              <a:rPr sz="2400" lang="en-US">
                <a:latin typeface="Source Sans Pro"/>
                <a:ea typeface="Source Sans Pro"/>
                <a:cs typeface="Source Sans Pro"/>
                <a:sym typeface="Source Sans Pro"/>
              </a:rPr>
              <a:t>active chilled beams</a:t>
            </a:r>
          </a:p>
          <a:p>
            <a:pPr algn="ctr" rtl="0" lvl="0">
              <a:buNone/>
            </a:pPr>
            <a:r>
              <a:rPr sz="2400" lang="en-US">
                <a:latin typeface="Source Sans Pro"/>
                <a:ea typeface="Source Sans Pro"/>
                <a:cs typeface="Source Sans Pro"/>
                <a:sym typeface="Source Sans Pro"/>
              </a:rPr>
              <a:t>performance</a:t>
            </a:r>
          </a:p>
        </p:txBody>
      </p:sp>
      <p:sp>
        <p:nvSpPr>
          <p:cNvPr id="483" name="Shape 483"/>
          <p:cNvSpPr/>
          <p:nvPr/>
        </p:nvSpPr>
        <p:spPr>
          <a:xfrm>
            <a:off y="4987075" x="0"/>
            <a:ext cy="691499" cx="4482599"/>
          </a:xfrm>
          <a:prstGeom prst="rect">
            <a:avLst/>
          </a:prstGeom>
          <a:solidFill>
            <a:srgbClr val="F3F3F3"/>
          </a:solidFill>
          <a:ln w="19050" cap="flat">
            <a:solidFill>
              <a:srgbClr val="D9D9D9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 algn="ctr" rtl="0" lvl="0">
              <a:buNone/>
            </a:pPr>
            <a:r>
              <a:rPr sz="3000" lang="en-US">
                <a:latin typeface="Source Sans Pro"/>
                <a:ea typeface="Source Sans Pro"/>
                <a:cs typeface="Source Sans Pro"/>
                <a:sym typeface="Source Sans Pro"/>
              </a:rPr>
              <a:t>electrical breadth</a:t>
            </a:r>
          </a:p>
        </p:txBody>
      </p:sp>
      <p:sp>
        <p:nvSpPr>
          <p:cNvPr id="484" name="Shape 484"/>
          <p:cNvSpPr/>
          <p:nvPr/>
        </p:nvSpPr>
        <p:spPr>
          <a:xfrm>
            <a:off y="5798100" x="0"/>
            <a:ext cy="691499" cx="4482599"/>
          </a:xfrm>
          <a:prstGeom prst="rect">
            <a:avLst/>
          </a:prstGeom>
          <a:solidFill>
            <a:srgbClr val="F3F3F3"/>
          </a:solidFill>
          <a:ln w="19050" cap="flat">
            <a:solidFill>
              <a:srgbClr val="D9D9D9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 algn="ctr" rtl="0" lvl="0">
              <a:buNone/>
            </a:pPr>
            <a:r>
              <a:rPr sz="3000" lang="en-US">
                <a:latin typeface="Source Sans Pro"/>
                <a:ea typeface="Source Sans Pro"/>
                <a:cs typeface="Source Sans Pro"/>
                <a:sym typeface="Source Sans Pro"/>
              </a:rPr>
              <a:t>conclusion</a:t>
            </a:r>
          </a:p>
        </p:txBody>
      </p:sp>
      <p:sp>
        <p:nvSpPr>
          <p:cNvPr id="485" name="Shape 485"/>
          <p:cNvSpPr/>
          <p:nvPr/>
        </p:nvSpPr>
        <p:spPr>
          <a:xfrm>
            <a:off y="3322762" x="2330700"/>
            <a:ext cy="471300" cx="4482599"/>
          </a:xfrm>
          <a:prstGeom prst="rect">
            <a:avLst/>
          </a:prstGeom>
          <a:solidFill>
            <a:srgbClr val="4F4651">
              <a:alpha val="35690"/>
            </a:srgbClr>
          </a:solidFill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/>
        </p:txBody>
      </p:sp>
      <p:sp>
        <p:nvSpPr>
          <p:cNvPr id="486" name="Shape 486"/>
          <p:cNvSpPr txBox="1"/>
          <p:nvPr/>
        </p:nvSpPr>
        <p:spPr>
          <a:xfrm>
            <a:off y="584450" x="9790950"/>
            <a:ext cy="5631299" cx="8002500"/>
          </a:xfrm>
          <a:prstGeom prst="rect">
            <a:avLst/>
          </a:prstGeom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algn="ctr" rtl="0" lvl="0">
              <a:buNone/>
            </a:pPr>
            <a:r>
              <a:rPr sz="3600" lang="en-US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heat pump</a:t>
            </a:r>
          </a:p>
          <a:p>
            <a:r>
              <a:t/>
            </a:r>
          </a:p>
          <a:p>
            <a:pPr algn="ctr" rtl="0" lvl="0">
              <a:buNone/>
            </a:pPr>
            <a:r>
              <a:rPr sz="2400" lang="en-US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20 ton water to water units</a:t>
            </a:r>
          </a:p>
          <a:p>
            <a:r>
              <a:t/>
            </a:r>
          </a:p>
          <a:p>
            <a:pPr algn="ctr" rtl="0" lvl="0">
              <a:buNone/>
            </a:pPr>
            <a:r>
              <a:rPr sz="2400" lang="en-US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iterative design between delta T of heat pump and well requirements</a:t>
            </a:r>
          </a:p>
          <a:p>
            <a:r>
              <a:t/>
            </a:r>
          </a:p>
          <a:p>
            <a:pPr algn="ctr" rtl="0" lvl="0">
              <a:buNone/>
            </a:pPr>
            <a:r>
              <a:rPr sz="2400" lang="en-US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13 total units</a:t>
            </a:r>
          </a:p>
          <a:p>
            <a:r>
              <a:t/>
            </a:r>
          </a:p>
          <a:p>
            <a:pPr algn="ctr" rtl="0" lvl="0">
              <a:buNone/>
            </a:pPr>
            <a:r>
              <a:rPr sz="2400" lang="en-US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laid out on roof</a:t>
            </a:r>
          </a:p>
          <a:p>
            <a:r>
              <a:t/>
            </a:r>
          </a:p>
          <a:p>
            <a:pPr algn="ctr" rtl="0" lvl="0">
              <a:buNone/>
            </a:pPr>
            <a:r>
              <a:rPr sz="2400" lang="en-US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247 tons cooling    |  342 ft</a:t>
            </a:r>
            <a:r>
              <a:rPr baseline="30000" sz="2400" lang="en-US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2</a:t>
            </a:r>
            <a:r>
              <a:rPr sz="2400" lang="en-US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/ton cooling</a:t>
            </a:r>
          </a:p>
          <a:p>
            <a:r>
              <a:t/>
            </a:r>
          </a:p>
          <a:p>
            <a:pPr algn="ctr" rtl="0" lvl="0">
              <a:buClr>
                <a:schemeClr val="dk1"/>
              </a:buClr>
              <a:buSzPct val="45833"/>
              <a:buFont typeface="Arial"/>
              <a:buNone/>
            </a:pPr>
            <a:r>
              <a:rPr sz="2400" lang="en-US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2,352 Mbtu heating   |   431 ft</a:t>
            </a:r>
            <a:r>
              <a:rPr baseline="30000" sz="2400" lang="en-US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2</a:t>
            </a:r>
            <a:r>
              <a:rPr sz="2400" lang="en-US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/ton heating</a:t>
            </a:r>
          </a:p>
          <a:p>
            <a:r>
              <a:t/>
            </a:r>
          </a:p>
          <a:p>
            <a:r>
              <a:t/>
            </a:r>
          </a:p>
          <a:p>
            <a:r>
              <a:t/>
            </a:r>
          </a:p>
        </p:txBody>
      </p:sp>
      <p:cxnSp>
        <p:nvCxnSpPr>
          <p:cNvPr id="487" name="Shape 487"/>
          <p:cNvCxnSpPr/>
          <p:nvPr/>
        </p:nvCxnSpPr>
        <p:spPr>
          <a:xfrm>
            <a:off y="1337775" x="12011900"/>
            <a:ext cy="0" cx="3572999"/>
          </a:xfrm>
          <a:prstGeom prst="straightConnector1">
            <a:avLst/>
          </a:prstGeom>
          <a:noFill/>
          <a:ln w="22225" cap="flat">
            <a:solidFill>
              <a:srgbClr val="DF7366"/>
            </a:solidFill>
            <a:prstDash val="solid"/>
            <a:round/>
            <a:headEnd w="med" len="med" type="none"/>
            <a:tailEnd w="med" len="med" type="none"/>
          </a:ln>
        </p:spPr>
      </p:cxnSp>
      <p:pic>
        <p:nvPicPr>
          <p:cNvPr id="488" name="Shape 488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-25" x="23571046"/>
            <a:ext cy="2535749" cx="3860949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489" name="Shape 489"/>
          <p:cNvGraphicFramePr/>
          <p:nvPr/>
        </p:nvGraphicFramePr>
        <p:xfrm>
          <a:off y="2367255" x="18932900"/>
          <a:ext cy="3000000" cx="3000000"/>
        </p:xfrm>
        <a:graphic>
          <a:graphicData uri="http://schemas.openxmlformats.org/drawingml/2006/table">
            <a:tbl>
              <a:tblPr>
                <a:noFill/>
                <a:tableStyleId>{426CAEF3-FFE7-42B1-82C7-B3420325D21B}</a:tableStyleId>
              </a:tblPr>
              <a:tblGrid>
                <a:gridCol w="975800"/>
                <a:gridCol w="728900"/>
                <a:gridCol w="634850"/>
                <a:gridCol w="493775"/>
                <a:gridCol w="764175"/>
                <a:gridCol w="764175"/>
                <a:gridCol w="705400"/>
                <a:gridCol w="764175"/>
                <a:gridCol w="470275"/>
                <a:gridCol w="446750"/>
                <a:gridCol w="928775"/>
              </a:tblGrid>
              <a:tr h="529625">
                <a:tc>
                  <a:txBody>
                    <a:bodyPr>
                      <a:noAutofit/>
                    </a:bodyPr>
                    <a:lstStyle/>
                    <a:p>
                      <a:pPr algn="ctr" rtl="0" lvl="0">
                        <a:buNone/>
                      </a:pPr>
                      <a:r>
                        <a:rPr b="1" lang="en-US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Source</a:t>
                      </a:r>
                    </a:p>
                  </a:txBody>
                  <a:tcPr marR="25400" marB="25400" marT="25400" anchor="ctr" marL="25400">
                    <a:solidFill>
                      <a:srgbClr val="8099E6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/>
                  </a:txBody>
                  <a:tcPr marR="25400" marB="25400" marT="25400" anchor="ctr" marL="25400">
                    <a:solidFill>
                      <a:srgbClr val="8099E6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/>
                  </a:txBody>
                  <a:tcPr marR="25400" marB="25400" marT="25400" anchor="ctr" marL="25400">
                    <a:solidFill>
                      <a:srgbClr val="8099E6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algn="ctr" rtl="0" lvl="0">
                        <a:buNone/>
                      </a:pPr>
                      <a:r>
                        <a:rPr b="1" lang="en-US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Load</a:t>
                      </a:r>
                    </a:p>
                  </a:txBody>
                  <a:tcPr marR="25400" marB="25400" marT="25400" anchor="ctr" marL="25400">
                    <a:solidFill>
                      <a:srgbClr val="8099E6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/>
                  </a:txBody>
                  <a:tcPr marR="25400" marB="25400" marT="25400" anchor="ctr" marL="25400">
                    <a:solidFill>
                      <a:srgbClr val="8099E6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/>
                  </a:txBody>
                  <a:tcPr marR="25400" marB="25400" marT="25400" anchor="ctr" marL="25400">
                    <a:solidFill>
                      <a:srgbClr val="8099E6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/>
                  </a:txBody>
                  <a:tcPr marR="25400" marB="25400" marT="25400" anchor="ctr" marL="25400">
                    <a:solidFill>
                      <a:srgbClr val="8099E6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/>
                  </a:txBody>
                  <a:tcPr marR="25400" marB="25400" marT="25400" anchor="ctr" marL="25400">
                    <a:solidFill>
                      <a:srgbClr val="8099E6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/>
                  </a:txBody>
                  <a:tcPr marR="25400" marB="25400" marT="25400" anchor="ctr" marL="25400">
                    <a:solidFill>
                      <a:srgbClr val="8099E6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/>
                  </a:txBody>
                  <a:tcPr marR="25400" marB="25400" marT="25400" anchor="ctr" marL="25400">
                    <a:solidFill>
                      <a:srgbClr val="8099E6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/>
                  </a:txBody>
                  <a:tcPr marR="25400" marB="25400" marT="25400" anchor="ctr" marL="25400">
                    <a:solidFill>
                      <a:srgbClr val="8099E6"/>
                    </a:solidFill>
                  </a:tcPr>
                </a:tc>
              </a:tr>
              <a:tr h="765800">
                <a:tc>
                  <a:txBody>
                    <a:bodyPr>
                      <a:noAutofit/>
                    </a:bodyPr>
                    <a:lstStyle/>
                    <a:p>
                      <a:pPr algn="ctr" rtl="0" lvl="0">
                        <a:buNone/>
                      </a:pPr>
                      <a:r>
                        <a:rPr lang="en-US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EWT (deg F)</a:t>
                      </a:r>
                    </a:p>
                  </a:txBody>
                  <a:tcPr marR="25400" marB="25400" marT="25400" anchor="ctr" marL="25400">
                    <a:solidFill>
                      <a:srgbClr val="B2C2F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algn="ctr" rtl="0" lvl="0">
                        <a:buNone/>
                      </a:pPr>
                      <a:r>
                        <a:rPr lang="en-US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Flow (GPM)</a:t>
                      </a:r>
                    </a:p>
                  </a:txBody>
                  <a:tcPr marR="25400" marB="25400" marT="25400" anchor="ctr" marL="25400">
                    <a:solidFill>
                      <a:srgbClr val="B2C2F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algn="ctr" rtl="0" lvl="0">
                        <a:buNone/>
                      </a:pPr>
                      <a:r>
                        <a:rPr lang="en-US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Head Loss</a:t>
                      </a:r>
                    </a:p>
                  </a:txBody>
                  <a:tcPr marR="25400" marB="25400" marT="25400" anchor="ctr" marL="25400">
                    <a:solidFill>
                      <a:srgbClr val="B2C2F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algn="ctr" rtl="0" lvl="0">
                        <a:buNone/>
                      </a:pPr>
                      <a:r>
                        <a:rPr lang="en-US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EWT</a:t>
                      </a:r>
                    </a:p>
                  </a:txBody>
                  <a:tcPr marR="25400" marB="25400" marT="25400" anchor="ctr" marL="25400">
                    <a:solidFill>
                      <a:srgbClr val="B2C2F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algn="ctr" rtl="0" lvl="0">
                        <a:buNone/>
                      </a:pPr>
                      <a:r>
                        <a:rPr lang="en-US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Source LWT</a:t>
                      </a:r>
                    </a:p>
                  </a:txBody>
                  <a:tcPr marR="25400" marB="25400" marT="25400" anchor="ctr" marL="25400">
                    <a:solidFill>
                      <a:srgbClr val="B2C2F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algn="ctr" rtl="0" lvl="0">
                        <a:buNone/>
                      </a:pPr>
                      <a:r>
                        <a:rPr lang="en-US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HC (MBtuh)</a:t>
                      </a:r>
                    </a:p>
                  </a:txBody>
                  <a:tcPr marR="25400" marB="25400" marT="25400" anchor="ctr" marL="25400">
                    <a:solidFill>
                      <a:srgbClr val="B2C2F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algn="ctr" rtl="0" lvl="0">
                        <a:buNone/>
                      </a:pPr>
                      <a:r>
                        <a:rPr lang="en-US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Power (kW)</a:t>
                      </a:r>
                    </a:p>
                  </a:txBody>
                  <a:tcPr marR="25400" marB="25400" marT="25400" anchor="ctr" marL="25400">
                    <a:solidFill>
                      <a:srgbClr val="B2C2F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algn="ctr" rtl="0" lvl="0">
                        <a:buNone/>
                      </a:pPr>
                      <a:r>
                        <a:rPr lang="en-US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HA (MBtuh)</a:t>
                      </a:r>
                    </a:p>
                  </a:txBody>
                  <a:tcPr marR="25400" marB="25400" marT="25400" anchor="ctr" marL="25400">
                    <a:solidFill>
                      <a:srgbClr val="B2C2F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algn="ctr" rtl="0" lvl="0">
                        <a:buNone/>
                      </a:pPr>
                      <a:r>
                        <a:rPr lang="en-US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LWT</a:t>
                      </a:r>
                    </a:p>
                  </a:txBody>
                  <a:tcPr marR="25400" marB="25400" marT="25400" anchor="ctr" marL="25400">
                    <a:solidFill>
                      <a:srgbClr val="B2C2F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algn="ctr" rtl="0" lvl="0">
                        <a:buNone/>
                      </a:pPr>
                      <a:r>
                        <a:rPr lang="en-US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COP</a:t>
                      </a:r>
                    </a:p>
                  </a:txBody>
                  <a:tcPr marR="25400" marB="25400" marT="25400" anchor="ctr" marL="25400">
                    <a:solidFill>
                      <a:srgbClr val="B2C2F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algn="ctr" rtl="0" lvl="0">
                        <a:buNone/>
                      </a:pPr>
                      <a:r>
                        <a:rPr lang="en-US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Head Loss</a:t>
                      </a:r>
                    </a:p>
                  </a:txBody>
                  <a:tcPr marR="25400" marB="25400" marT="25400" anchor="ctr" marL="25400">
                    <a:solidFill>
                      <a:srgbClr val="B2C2F0"/>
                    </a:solidFill>
                  </a:tcPr>
                </a:tc>
              </a:tr>
              <a:tr h="529625">
                <a:tc>
                  <a:txBody>
                    <a:bodyPr>
                      <a:noAutofit/>
                    </a:bodyPr>
                    <a:lstStyle/>
                    <a:p>
                      <a:pPr algn="ctr" rtl="0" lvl="0">
                        <a:buNone/>
                      </a:pPr>
                      <a:r>
                        <a:rPr lang="en-US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35</a:t>
                      </a:r>
                    </a:p>
                  </a:txBody>
                  <a:tcPr marR="25400" marB="25400" marT="25400" anchor="ctr" marL="25400">
                    <a:solidFill>
                      <a:srgbClr val="E6EBFA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algn="ctr" rtl="0" lvl="0">
                        <a:buNone/>
                      </a:pPr>
                      <a:r>
                        <a:rPr lang="en-US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50</a:t>
                      </a:r>
                    </a:p>
                  </a:txBody>
                  <a:tcPr marR="25400" marB="25400" marT="25400" anchor="ctr" marL="25400">
                    <a:solidFill>
                      <a:srgbClr val="E6EBFA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algn="ctr" rtl="0" lvl="0">
                        <a:buNone/>
                      </a:pPr>
                      <a:r>
                        <a:rPr lang="en-US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9.9</a:t>
                      </a:r>
                    </a:p>
                  </a:txBody>
                  <a:tcPr marR="25400" marB="25400" marT="25400" anchor="ctr" marL="25400">
                    <a:solidFill>
                      <a:srgbClr val="E6EBFA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algn="ctr" rtl="0" lvl="0">
                        <a:buNone/>
                      </a:pPr>
                      <a:r>
                        <a:rPr lang="en-US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110</a:t>
                      </a:r>
                    </a:p>
                  </a:txBody>
                  <a:tcPr marR="25400" marB="25400" marT="25400" anchor="ctr" marL="25400">
                    <a:solidFill>
                      <a:srgbClr val="E6EBFA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algn="ctr" rtl="0" lvl="0">
                        <a:buNone/>
                      </a:pPr>
                      <a:r>
                        <a:rPr lang="en-US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30.3</a:t>
                      </a:r>
                    </a:p>
                  </a:txBody>
                  <a:tcPr marR="25400" marB="25400" marT="25400" anchor="ctr" marL="25400">
                    <a:solidFill>
                      <a:srgbClr val="E6EBFA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algn="ctr" rtl="0" lvl="0">
                        <a:buNone/>
                      </a:pPr>
                      <a:r>
                        <a:rPr lang="en-US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180.9</a:t>
                      </a:r>
                    </a:p>
                  </a:txBody>
                  <a:tcPr marR="25400" marB="25400" marT="25400" anchor="ctr" marL="25400">
                    <a:solidFill>
                      <a:srgbClr val="E6EBFA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algn="ctr" rtl="0" lvl="0">
                        <a:buNone/>
                      </a:pPr>
                      <a:r>
                        <a:rPr lang="en-US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18.9</a:t>
                      </a:r>
                    </a:p>
                  </a:txBody>
                  <a:tcPr marR="25400" marB="25400" marT="25400" anchor="ctr" marL="25400">
                    <a:solidFill>
                      <a:srgbClr val="E6EBFA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algn="ctr" rtl="0" lvl="0">
                        <a:buNone/>
                      </a:pPr>
                      <a:r>
                        <a:rPr lang="en-US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116.4</a:t>
                      </a:r>
                    </a:p>
                  </a:txBody>
                  <a:tcPr marR="25400" marB="25400" marT="25400" anchor="ctr" marL="25400">
                    <a:solidFill>
                      <a:srgbClr val="E6EBFA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algn="ctr" rtl="0" lvl="0">
                        <a:buNone/>
                      </a:pPr>
                      <a:r>
                        <a:rPr lang="en-US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117.2</a:t>
                      </a:r>
                    </a:p>
                  </a:txBody>
                  <a:tcPr marR="25400" marB="25400" marT="25400" anchor="ctr" marL="25400">
                    <a:solidFill>
                      <a:srgbClr val="E6EBFA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algn="ctr" rtl="0" lvl="0">
                        <a:buNone/>
                      </a:pPr>
                      <a:r>
                        <a:rPr lang="en-US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2.8</a:t>
                      </a:r>
                    </a:p>
                  </a:txBody>
                  <a:tcPr marR="25400" marB="25400" marT="25400" anchor="ctr" marL="25400">
                    <a:solidFill>
                      <a:srgbClr val="E6EBFA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algn="ctr" rtl="0" lvl="0">
                        <a:buNone/>
                      </a:pPr>
                      <a:r>
                        <a:rPr lang="en-US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7.4</a:t>
                      </a:r>
                    </a:p>
                  </a:txBody>
                  <a:tcPr marR="25400" marB="25400" marT="25400" anchor="ctr" marL="25400">
                    <a:solidFill>
                      <a:srgbClr val="E6EBFA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90" name="Shape 490"/>
          <p:cNvGraphicFramePr/>
          <p:nvPr/>
        </p:nvGraphicFramePr>
        <p:xfrm>
          <a:off y="4815925" x="18906925"/>
          <a:ext cy="3000000" cx="3000000"/>
        </p:xfrm>
        <a:graphic>
          <a:graphicData uri="http://schemas.openxmlformats.org/drawingml/2006/table">
            <a:tbl>
              <a:tblPr>
                <a:noFill/>
                <a:tableStyleId>{FEEBACF6-14AE-4681-A2A5-9851C9B64508}</a:tableStyleId>
              </a:tblPr>
              <a:tblGrid>
                <a:gridCol w="802400"/>
                <a:gridCol w="613600"/>
                <a:gridCol w="625400"/>
                <a:gridCol w="708000"/>
                <a:gridCol w="696200"/>
                <a:gridCol w="826000"/>
                <a:gridCol w="731600"/>
                <a:gridCol w="719800"/>
                <a:gridCol w="531000"/>
                <a:gridCol w="542800"/>
                <a:gridCol w="932200"/>
              </a:tblGrid>
              <a:tr h="491450">
                <a:tc>
                  <a:txBody>
                    <a:bodyPr>
                      <a:noAutofit/>
                    </a:bodyPr>
                    <a:lstStyle/>
                    <a:p>
                      <a:pPr algn="ctr" rtl="0" lvl="0">
                        <a:buNone/>
                      </a:pPr>
                      <a:r>
                        <a:rPr b="1" lang="en-US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Source</a:t>
                      </a:r>
                    </a:p>
                  </a:txBody>
                  <a:tcPr marR="25400" marB="25400" marT="25400" anchor="ctr" marL="25400">
                    <a:solidFill>
                      <a:srgbClr val="8099E6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/>
                  </a:txBody>
                  <a:tcPr marR="25400" marB="25400" marT="25400" anchor="ctr" marL="25400">
                    <a:solidFill>
                      <a:srgbClr val="8099E6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/>
                  </a:txBody>
                  <a:tcPr marR="25400" marB="25400" marT="25400" anchor="ctr" marL="25400">
                    <a:solidFill>
                      <a:srgbClr val="8099E6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algn="ctr" rtl="0" lvl="0">
                        <a:buNone/>
                      </a:pPr>
                      <a:r>
                        <a:rPr b="1" lang="en-US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Load</a:t>
                      </a:r>
                    </a:p>
                  </a:txBody>
                  <a:tcPr marR="25400" marB="25400" marT="25400" anchor="ctr" marL="25400">
                    <a:solidFill>
                      <a:srgbClr val="8099E6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/>
                  </a:txBody>
                  <a:tcPr marR="25400" marB="25400" marT="25400" anchor="ctr" marL="25400">
                    <a:solidFill>
                      <a:srgbClr val="8099E6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/>
                  </a:txBody>
                  <a:tcPr marR="25400" marB="25400" marT="25400" anchor="ctr" marL="25400">
                    <a:solidFill>
                      <a:srgbClr val="8099E6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/>
                  </a:txBody>
                  <a:tcPr marR="25400" marB="25400" marT="25400" anchor="ctr" marL="25400">
                    <a:solidFill>
                      <a:srgbClr val="8099E6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/>
                  </a:txBody>
                  <a:tcPr marR="25400" marB="25400" marT="25400" anchor="ctr" marL="25400">
                    <a:solidFill>
                      <a:srgbClr val="8099E6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/>
                  </a:txBody>
                  <a:tcPr marR="25400" marB="25400" marT="25400" anchor="ctr" marL="25400">
                    <a:solidFill>
                      <a:srgbClr val="8099E6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/>
                  </a:txBody>
                  <a:tcPr marR="25400" marB="25400" marT="25400" anchor="ctr" marL="25400">
                    <a:solidFill>
                      <a:srgbClr val="8099E6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/>
                  </a:txBody>
                  <a:tcPr marR="25400" marB="25400" marT="25400" anchor="ctr" marL="25400">
                    <a:solidFill>
                      <a:srgbClr val="8099E6"/>
                    </a:solidFill>
                  </a:tcPr>
                </a:tc>
              </a:tr>
              <a:tr h="771400">
                <a:tc>
                  <a:txBody>
                    <a:bodyPr>
                      <a:noAutofit/>
                    </a:bodyPr>
                    <a:lstStyle/>
                    <a:p>
                      <a:pPr algn="ctr" rtl="0" lvl="0">
                        <a:buNone/>
                      </a:pPr>
                      <a:r>
                        <a:rPr lang="en-US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EWT (</a:t>
                      </a:r>
                      <a:r>
                        <a:rPr baseline="30000" lang="en-US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o</a:t>
                      </a:r>
                      <a:r>
                        <a:rPr lang="en-US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F)</a:t>
                      </a:r>
                    </a:p>
                  </a:txBody>
                  <a:tcPr marR="25400" marB="25400" marT="25400" anchor="ctr" marL="25400">
                    <a:solidFill>
                      <a:srgbClr val="B2C2F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algn="ctr" rtl="0" lvl="0">
                        <a:buNone/>
                      </a:pPr>
                      <a:r>
                        <a:rPr lang="en-US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Flow (GPM)</a:t>
                      </a:r>
                    </a:p>
                  </a:txBody>
                  <a:tcPr marR="25400" marB="25400" marT="25400" anchor="ctr" marL="25400">
                    <a:solidFill>
                      <a:srgbClr val="B2C2F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algn="ctr" rtl="0" lvl="0">
                        <a:buNone/>
                      </a:pPr>
                      <a:r>
                        <a:rPr lang="en-US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Head Loss</a:t>
                      </a:r>
                    </a:p>
                  </a:txBody>
                  <a:tcPr marR="25400" marB="25400" marT="25400" anchor="ctr" marL="25400">
                    <a:solidFill>
                      <a:srgbClr val="B2C2F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algn="ctr" rtl="0" lvl="0">
                        <a:buNone/>
                      </a:pPr>
                      <a:r>
                        <a:rPr lang="en-US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EWT</a:t>
                      </a:r>
                    </a:p>
                  </a:txBody>
                  <a:tcPr marR="25400" marB="25400" marT="25400" anchor="ctr" marL="25400">
                    <a:solidFill>
                      <a:srgbClr val="B2C2F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algn="ctr" rtl="0" lvl="0">
                        <a:buNone/>
                      </a:pPr>
                      <a:r>
                        <a:rPr lang="en-US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Source LWT (</a:t>
                      </a:r>
                      <a:r>
                        <a:rPr baseline="30000" lang="en-US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o</a:t>
                      </a:r>
                      <a:r>
                        <a:rPr lang="en-US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F)</a:t>
                      </a:r>
                    </a:p>
                  </a:txBody>
                  <a:tcPr marR="25400" marB="25400" marT="25400" anchor="ctr" marL="25400">
                    <a:solidFill>
                      <a:srgbClr val="B2C2F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algn="ctr" rtl="0" lvl="0">
                        <a:buNone/>
                      </a:pPr>
                      <a:r>
                        <a:rPr lang="en-US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TC (MBH)</a:t>
                      </a:r>
                    </a:p>
                  </a:txBody>
                  <a:tcPr marR="25400" marB="25400" marT="25400" anchor="ctr" marL="25400">
                    <a:solidFill>
                      <a:srgbClr val="B2C2F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algn="ctr" rtl="0" lvl="0">
                        <a:buNone/>
                      </a:pPr>
                      <a:r>
                        <a:rPr lang="en-US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Power (kW)</a:t>
                      </a:r>
                    </a:p>
                  </a:txBody>
                  <a:tcPr marR="25400" marB="25400" marT="25400" anchor="ctr" marL="25400">
                    <a:solidFill>
                      <a:srgbClr val="B2C2F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algn="ctr" rtl="0" lvl="0">
                        <a:buNone/>
                      </a:pPr>
                      <a:r>
                        <a:rPr lang="en-US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HR (MBH)</a:t>
                      </a:r>
                    </a:p>
                  </a:txBody>
                  <a:tcPr marR="25400" marB="25400" marT="25400" anchor="ctr" marL="25400">
                    <a:solidFill>
                      <a:srgbClr val="B2C2F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algn="ctr" rtl="0" lvl="0">
                        <a:buNone/>
                      </a:pPr>
                      <a:r>
                        <a:rPr lang="en-US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LWT (</a:t>
                      </a:r>
                      <a:r>
                        <a:rPr baseline="30000" lang="en-US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o</a:t>
                      </a:r>
                      <a:r>
                        <a:rPr lang="en-US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F)</a:t>
                      </a:r>
                    </a:p>
                  </a:txBody>
                  <a:tcPr marR="25400" marB="25400" marT="25400" anchor="ctr" marL="25400">
                    <a:solidFill>
                      <a:srgbClr val="B2C2F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algn="ctr" rtl="0" lvl="0">
                        <a:buNone/>
                      </a:pPr>
                      <a:r>
                        <a:rPr lang="en-US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EER</a:t>
                      </a:r>
                    </a:p>
                  </a:txBody>
                  <a:tcPr marR="25400" marB="25400" marT="25400" anchor="ctr" marL="25400">
                    <a:solidFill>
                      <a:srgbClr val="B2C2F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algn="ctr" rtl="0" lvl="0">
                        <a:buNone/>
                      </a:pPr>
                      <a:r>
                        <a:rPr lang="en-US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Head Loss</a:t>
                      </a:r>
                    </a:p>
                  </a:txBody>
                  <a:tcPr marR="25400" marB="25400" marT="25400" anchor="ctr" marL="25400">
                    <a:solidFill>
                      <a:srgbClr val="B2C2F0"/>
                    </a:solidFill>
                  </a:tcPr>
                </a:tc>
              </a:tr>
              <a:tr h="435450">
                <a:tc>
                  <a:txBody>
                    <a:bodyPr>
                      <a:noAutofit/>
                    </a:bodyPr>
                    <a:lstStyle/>
                    <a:p>
                      <a:pPr algn="ctr" rtl="0" lvl="0">
                        <a:buNone/>
                      </a:pPr>
                      <a:r>
                        <a:rPr lang="en-US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75</a:t>
                      </a:r>
                    </a:p>
                  </a:txBody>
                  <a:tcPr marR="25400" marB="25400" marT="25400" anchor="ctr" marL="25400">
                    <a:solidFill>
                      <a:srgbClr val="E6EBFA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algn="ctr" rtl="0" lvl="0">
                        <a:buNone/>
                      </a:pPr>
                      <a:r>
                        <a:rPr lang="en-US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50</a:t>
                      </a:r>
                    </a:p>
                  </a:txBody>
                  <a:tcPr marR="25400" marB="25400" marT="25400" anchor="ctr" marL="25400">
                    <a:solidFill>
                      <a:srgbClr val="E6EBFA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algn="ctr" rtl="0" lvl="0">
                        <a:buNone/>
                      </a:pPr>
                      <a:r>
                        <a:rPr lang="en-US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6.75</a:t>
                      </a:r>
                    </a:p>
                  </a:txBody>
                  <a:tcPr marR="25400" marB="25400" marT="25400" anchor="ctr" marL="25400">
                    <a:solidFill>
                      <a:srgbClr val="E6EBFA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algn="ctr" rtl="0" lvl="0">
                        <a:buNone/>
                      </a:pPr>
                      <a:r>
                        <a:rPr lang="en-US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57</a:t>
                      </a:r>
                    </a:p>
                  </a:txBody>
                  <a:tcPr marR="25400" marB="25400" marT="25400" anchor="ctr" marL="25400">
                    <a:solidFill>
                      <a:srgbClr val="E6EBFA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algn="ctr" rtl="0" lvl="0">
                        <a:buNone/>
                      </a:pPr>
                      <a:r>
                        <a:rPr lang="en-US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85.9</a:t>
                      </a:r>
                    </a:p>
                  </a:txBody>
                  <a:tcPr marR="25400" marB="25400" marT="25400" anchor="ctr" marL="25400">
                    <a:solidFill>
                      <a:srgbClr val="E6EBFA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algn="ctr" rtl="0" lvl="0">
                        <a:buNone/>
                      </a:pPr>
                      <a:r>
                        <a:rPr lang="en-US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228.8</a:t>
                      </a:r>
                    </a:p>
                  </a:txBody>
                  <a:tcPr marR="25400" marB="25400" marT="25400" anchor="ctr" marL="25400">
                    <a:solidFill>
                      <a:srgbClr val="E6EBFA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algn="ctr" rtl="0" lvl="0">
                        <a:buNone/>
                      </a:pPr>
                      <a:r>
                        <a:rPr lang="en-US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12.52</a:t>
                      </a:r>
                    </a:p>
                  </a:txBody>
                  <a:tcPr marR="25400" marB="25400" marT="25400" anchor="ctr" marL="25400">
                    <a:solidFill>
                      <a:srgbClr val="E6EBFA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algn="ctr" rtl="0" lvl="0">
                        <a:buNone/>
                      </a:pPr>
                      <a:r>
                        <a:rPr lang="en-US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271.55</a:t>
                      </a:r>
                    </a:p>
                  </a:txBody>
                  <a:tcPr marR="25400" marB="25400" marT="25400" anchor="ctr" marL="25400">
                    <a:solidFill>
                      <a:srgbClr val="E6EBFA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algn="ctr" rtl="0" lvl="0">
                        <a:buNone/>
                      </a:pPr>
                      <a:r>
                        <a:rPr lang="en-US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50.85</a:t>
                      </a:r>
                    </a:p>
                  </a:txBody>
                  <a:tcPr marR="25400" marB="25400" marT="25400" anchor="ctr" marL="25400">
                    <a:solidFill>
                      <a:srgbClr val="E6EBFA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algn="ctr" rtl="0" lvl="0">
                        <a:buNone/>
                      </a:pPr>
                      <a:r>
                        <a:rPr lang="en-US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18.35</a:t>
                      </a:r>
                    </a:p>
                  </a:txBody>
                  <a:tcPr marR="25400" marB="25400" marT="25400" anchor="ctr" marL="25400">
                    <a:solidFill>
                      <a:srgbClr val="E6EBFA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algn="ctr" rtl="0" lvl="0">
                        <a:buNone/>
                      </a:pPr>
                      <a:r>
                        <a:rPr lang="en-US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8.4</a:t>
                      </a:r>
                    </a:p>
                  </a:txBody>
                  <a:tcPr marR="25400" marB="25400" marT="25400" anchor="ctr" marL="25400">
                    <a:solidFill>
                      <a:srgbClr val="E6EBFA"/>
                    </a:solidFill>
                  </a:tcPr>
                </a:tc>
              </a:tr>
            </a:tbl>
          </a:graphicData>
        </a:graphic>
      </p:graphicFrame>
      <p:sp>
        <p:nvSpPr>
          <p:cNvPr id="491" name="Shape 491"/>
          <p:cNvSpPr txBox="1"/>
          <p:nvPr/>
        </p:nvSpPr>
        <p:spPr>
          <a:xfrm>
            <a:off y="1771475" x="18932900"/>
            <a:ext cy="567900" cx="28320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buNone/>
            </a:pPr>
            <a:r>
              <a:rPr sz="2400" lang="en-US">
                <a:solidFill>
                  <a:srgbClr val="F3F3F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heating</a:t>
            </a:r>
          </a:p>
        </p:txBody>
      </p:sp>
      <p:sp>
        <p:nvSpPr>
          <p:cNvPr id="492" name="Shape 492"/>
          <p:cNvSpPr txBox="1"/>
          <p:nvPr/>
        </p:nvSpPr>
        <p:spPr>
          <a:xfrm>
            <a:off y="4220162" x="18932900"/>
            <a:ext cy="567900" cx="28320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buNone/>
            </a:pPr>
            <a:r>
              <a:rPr sz="2400" lang="en-US">
                <a:solidFill>
                  <a:srgbClr val="F3F3F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cooling</a:t>
            </a:r>
          </a:p>
        </p:txBody>
      </p:sp>
    </p:spTree>
  </p:cSld>
  <p:clrMapOvr>
    <a:masterClrMapping/>
  </p:clrMapOvr>
  <p:transition spd="med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97" name="Shape 49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cxnSp>
        <p:nvCxnSpPr>
          <p:cNvPr id="498" name="Shape 498"/>
          <p:cNvCxnSpPr/>
          <p:nvPr/>
        </p:nvCxnSpPr>
        <p:spPr>
          <a:xfrm>
            <a:off y="905600" x="8973450"/>
            <a:ext cy="4988999" cx="0"/>
          </a:xfrm>
          <a:prstGeom prst="straightConnector1">
            <a:avLst/>
          </a:prstGeom>
          <a:noFill/>
          <a:ln w="22225" cap="flat">
            <a:solidFill>
              <a:srgbClr val="DF7366"/>
            </a:solidFill>
            <a:prstDash val="solid"/>
            <a:round/>
            <a:headEnd w="med" len="med" type="none"/>
            <a:tailEnd w="med" len="med" type="none"/>
          </a:ln>
        </p:spPr>
      </p:cxnSp>
      <p:cxnSp>
        <p:nvCxnSpPr>
          <p:cNvPr id="499" name="Shape 499"/>
          <p:cNvCxnSpPr/>
          <p:nvPr/>
        </p:nvCxnSpPr>
        <p:spPr>
          <a:xfrm>
            <a:off y="4815935" x="8821050"/>
            <a:ext cy="2042100" cx="0"/>
          </a:xfrm>
          <a:prstGeom prst="straightConnector1">
            <a:avLst/>
          </a:prstGeom>
          <a:noFill/>
          <a:ln w="22225" cap="flat">
            <a:solidFill>
              <a:srgbClr val="DF7366"/>
            </a:solidFill>
            <a:prstDash val="solid"/>
            <a:round/>
            <a:headEnd w="med" len="med" type="none"/>
            <a:tailEnd w="med" len="med" type="none"/>
          </a:ln>
        </p:spPr>
      </p:cxnSp>
      <p:cxnSp>
        <p:nvCxnSpPr>
          <p:cNvPr id="500" name="Shape 500"/>
          <p:cNvCxnSpPr/>
          <p:nvPr/>
        </p:nvCxnSpPr>
        <p:spPr>
          <a:xfrm>
            <a:off y="-14" x="9144000"/>
            <a:ext cy="2042100" cx="0"/>
          </a:xfrm>
          <a:prstGeom prst="straightConnector1">
            <a:avLst/>
          </a:prstGeom>
          <a:noFill/>
          <a:ln w="22225" cap="flat">
            <a:solidFill>
              <a:srgbClr val="DF7366"/>
            </a:solidFill>
            <a:prstDash val="solid"/>
            <a:round/>
            <a:headEnd w="med" len="med" type="none"/>
            <a:tailEnd w="med" len="med" type="none"/>
          </a:ln>
        </p:spPr>
      </p:cxnSp>
      <p:cxnSp>
        <p:nvCxnSpPr>
          <p:cNvPr id="501" name="Shape 501"/>
          <p:cNvCxnSpPr/>
          <p:nvPr/>
        </p:nvCxnSpPr>
        <p:spPr>
          <a:xfrm>
            <a:off y="905600" x="18440400"/>
            <a:ext cy="4988999" cx="0"/>
          </a:xfrm>
          <a:prstGeom prst="straightConnector1">
            <a:avLst/>
          </a:prstGeom>
          <a:noFill/>
          <a:ln w="22225" cap="flat">
            <a:solidFill>
              <a:srgbClr val="DF7366"/>
            </a:solidFill>
            <a:prstDash val="solid"/>
            <a:round/>
            <a:headEnd w="med" len="med" type="none"/>
            <a:tailEnd w="med" len="med" type="none"/>
          </a:ln>
        </p:spPr>
      </p:cxnSp>
      <p:cxnSp>
        <p:nvCxnSpPr>
          <p:cNvPr id="502" name="Shape 502"/>
          <p:cNvCxnSpPr/>
          <p:nvPr/>
        </p:nvCxnSpPr>
        <p:spPr>
          <a:xfrm>
            <a:off y="10" x="18288000"/>
            <a:ext cy="2042100" cx="0"/>
          </a:xfrm>
          <a:prstGeom prst="straightConnector1">
            <a:avLst/>
          </a:prstGeom>
          <a:noFill/>
          <a:ln w="22225" cap="flat">
            <a:solidFill>
              <a:srgbClr val="DF7366"/>
            </a:solidFill>
            <a:prstDash val="solid"/>
            <a:round/>
            <a:headEnd w="med" len="med" type="none"/>
            <a:tailEnd w="med" len="med" type="none"/>
          </a:ln>
        </p:spPr>
      </p:cxnSp>
      <p:cxnSp>
        <p:nvCxnSpPr>
          <p:cNvPr id="503" name="Shape 503"/>
          <p:cNvCxnSpPr/>
          <p:nvPr/>
        </p:nvCxnSpPr>
        <p:spPr>
          <a:xfrm>
            <a:off y="4815935" x="18610950"/>
            <a:ext cy="2042100" cx="0"/>
          </a:xfrm>
          <a:prstGeom prst="straightConnector1">
            <a:avLst/>
          </a:prstGeom>
          <a:noFill/>
          <a:ln w="22225" cap="flat">
            <a:solidFill>
              <a:srgbClr val="DF7366"/>
            </a:solidFill>
            <a:prstDash val="solid"/>
            <a:round/>
            <a:headEnd w="med" len="med" type="none"/>
            <a:tailEnd w="med" len="med" type="none"/>
          </a:ln>
        </p:spPr>
      </p:cxnSp>
      <p:sp>
        <p:nvSpPr>
          <p:cNvPr id="504" name="Shape 504"/>
          <p:cNvSpPr/>
          <p:nvPr/>
        </p:nvSpPr>
        <p:spPr>
          <a:xfrm>
            <a:off y="-690025" x="0"/>
            <a:ext cy="691499" cx="4482599"/>
          </a:xfrm>
          <a:prstGeom prst="rect">
            <a:avLst/>
          </a:prstGeom>
          <a:solidFill>
            <a:srgbClr val="F3F3F3"/>
          </a:solidFill>
          <a:ln w="19050" cap="flat">
            <a:solidFill>
              <a:srgbClr val="D9D9D9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 algn="ctr" rtl="0" lvl="0">
              <a:buNone/>
            </a:pPr>
            <a:r>
              <a:rPr sz="3000" lang="en-US">
                <a:latin typeface="Source Sans Pro"/>
                <a:ea typeface="Source Sans Pro"/>
                <a:cs typeface="Source Sans Pro"/>
                <a:sym typeface="Source Sans Pro"/>
              </a:rPr>
              <a:t>introduction</a:t>
            </a:r>
          </a:p>
        </p:txBody>
      </p:sp>
      <p:sp>
        <p:nvSpPr>
          <p:cNvPr id="505" name="Shape 505"/>
          <p:cNvSpPr/>
          <p:nvPr/>
        </p:nvSpPr>
        <p:spPr>
          <a:xfrm>
            <a:off y="121000" x="0"/>
            <a:ext cy="691499" cx="4482599"/>
          </a:xfrm>
          <a:prstGeom prst="rect">
            <a:avLst/>
          </a:prstGeom>
          <a:solidFill>
            <a:srgbClr val="F3F3F3"/>
          </a:solidFill>
          <a:ln w="19050" cap="flat">
            <a:solidFill>
              <a:srgbClr val="D9D9D9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 algn="ctr" rtl="0" lvl="0">
              <a:buNone/>
            </a:pPr>
            <a:r>
              <a:rPr sz="3000" lang="en-US">
                <a:latin typeface="Source Sans Pro"/>
                <a:ea typeface="Source Sans Pro"/>
                <a:cs typeface="Source Sans Pro"/>
                <a:sym typeface="Source Sans Pro"/>
              </a:rPr>
              <a:t>about 201 rouse</a:t>
            </a:r>
          </a:p>
        </p:txBody>
      </p:sp>
      <p:sp>
        <p:nvSpPr>
          <p:cNvPr id="506" name="Shape 506"/>
          <p:cNvSpPr/>
          <p:nvPr/>
        </p:nvSpPr>
        <p:spPr>
          <a:xfrm>
            <a:off y="932025" x="0"/>
            <a:ext cy="691499" cx="4482599"/>
          </a:xfrm>
          <a:prstGeom prst="rect">
            <a:avLst/>
          </a:prstGeom>
          <a:solidFill>
            <a:srgbClr val="F3F3F3"/>
          </a:solidFill>
          <a:ln w="19050" cap="flat">
            <a:solidFill>
              <a:srgbClr val="D9D9D9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 algn="ctr" rtl="0" lvl="0">
              <a:buNone/>
            </a:pPr>
            <a:r>
              <a:rPr sz="3000" lang="en-US">
                <a:latin typeface="Source Sans Pro"/>
                <a:ea typeface="Source Sans Pro"/>
                <a:cs typeface="Source Sans Pro"/>
                <a:sym typeface="Source Sans Pro"/>
              </a:rPr>
              <a:t>thesis proposal</a:t>
            </a:r>
          </a:p>
        </p:txBody>
      </p:sp>
      <p:sp>
        <p:nvSpPr>
          <p:cNvPr id="507" name="Shape 507"/>
          <p:cNvSpPr/>
          <p:nvPr/>
        </p:nvSpPr>
        <p:spPr>
          <a:xfrm>
            <a:off y="1743050" x="2330700"/>
            <a:ext cy="3124499" cx="4482599"/>
          </a:xfrm>
          <a:prstGeom prst="rect">
            <a:avLst/>
          </a:prstGeom>
          <a:solidFill>
            <a:srgbClr val="F3F3F3"/>
          </a:solidFill>
          <a:ln w="19050" cap="flat">
            <a:solidFill>
              <a:srgbClr val="D9D9D9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t" anchorCtr="0">
            <a:noAutofit/>
          </a:bodyPr>
          <a:lstStyle/>
          <a:p>
            <a:pPr algn="ctr" rtl="0" lvl="0">
              <a:buNone/>
            </a:pPr>
            <a:r>
              <a:rPr sz="3000" lang="en-US">
                <a:latin typeface="Source Sans Pro"/>
                <a:ea typeface="Source Sans Pro"/>
                <a:cs typeface="Source Sans Pro"/>
                <a:sym typeface="Source Sans Pro"/>
              </a:rPr>
              <a:t>mechanical depth</a:t>
            </a:r>
          </a:p>
          <a:p>
            <a:pPr algn="ctr" rtl="0" lvl="0">
              <a:buNone/>
            </a:pPr>
            <a:r>
              <a:rPr sz="2400" lang="en-US">
                <a:latin typeface="Source Sans Pro"/>
                <a:ea typeface="Source Sans Pro"/>
                <a:cs typeface="Source Sans Pro"/>
                <a:sym typeface="Source Sans Pro"/>
              </a:rPr>
              <a:t>selection</a:t>
            </a:r>
          </a:p>
          <a:p>
            <a:pPr algn="ctr" rtl="0" lvl="0">
              <a:buNone/>
            </a:pPr>
            <a:r>
              <a:rPr sz="2400" lang="en-US">
                <a:latin typeface="Source Sans Pro"/>
                <a:ea typeface="Source Sans Pro"/>
                <a:cs typeface="Source Sans Pro"/>
                <a:sym typeface="Source Sans Pro"/>
              </a:rPr>
              <a:t>geothermal calculations</a:t>
            </a:r>
          </a:p>
          <a:p>
            <a:pPr algn="ctr" rtl="0" lvl="0">
              <a:buNone/>
            </a:pPr>
            <a:r>
              <a:rPr sz="2400" lang="en-US">
                <a:latin typeface="Source Sans Pro"/>
                <a:ea typeface="Source Sans Pro"/>
                <a:cs typeface="Source Sans Pro"/>
                <a:sym typeface="Source Sans Pro"/>
              </a:rPr>
              <a:t>well layout</a:t>
            </a:r>
          </a:p>
          <a:p>
            <a:pPr algn="ctr" rtl="0" lvl="0">
              <a:buNone/>
            </a:pPr>
            <a:r>
              <a:rPr sz="2400" lang="en-US">
                <a:latin typeface="Source Sans Pro"/>
                <a:ea typeface="Source Sans Pro"/>
                <a:cs typeface="Source Sans Pro"/>
                <a:sym typeface="Source Sans Pro"/>
              </a:rPr>
              <a:t>equipment</a:t>
            </a:r>
          </a:p>
          <a:p>
            <a:pPr algn="ctr" rtl="0" lvl="0">
              <a:buNone/>
            </a:pPr>
            <a:r>
              <a:rPr sz="2400" lang="en-US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dedicated outdoor air system</a:t>
            </a:r>
          </a:p>
          <a:p>
            <a:pPr algn="ctr" rtl="0" lvl="0">
              <a:buNone/>
            </a:pPr>
            <a:r>
              <a:rPr sz="2400" lang="en-US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active chilled beams</a:t>
            </a:r>
          </a:p>
          <a:p>
            <a:pPr algn="ctr" rtl="0" lvl="0">
              <a:buNone/>
            </a:pPr>
            <a:r>
              <a:rPr sz="2400" lang="en-US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performance</a:t>
            </a:r>
          </a:p>
        </p:txBody>
      </p:sp>
      <p:sp>
        <p:nvSpPr>
          <p:cNvPr id="508" name="Shape 508"/>
          <p:cNvSpPr/>
          <p:nvPr/>
        </p:nvSpPr>
        <p:spPr>
          <a:xfrm>
            <a:off y="4987075" x="0"/>
            <a:ext cy="691499" cx="4482599"/>
          </a:xfrm>
          <a:prstGeom prst="rect">
            <a:avLst/>
          </a:prstGeom>
          <a:solidFill>
            <a:srgbClr val="F3F3F3"/>
          </a:solidFill>
          <a:ln w="19050" cap="flat">
            <a:solidFill>
              <a:srgbClr val="D9D9D9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 algn="ctr" rtl="0" lvl="0">
              <a:buNone/>
            </a:pPr>
            <a:r>
              <a:rPr sz="3000" lang="en-US">
                <a:latin typeface="Source Sans Pro"/>
                <a:ea typeface="Source Sans Pro"/>
                <a:cs typeface="Source Sans Pro"/>
                <a:sym typeface="Source Sans Pro"/>
              </a:rPr>
              <a:t>electrical breadth</a:t>
            </a:r>
          </a:p>
        </p:txBody>
      </p:sp>
      <p:sp>
        <p:nvSpPr>
          <p:cNvPr id="509" name="Shape 509"/>
          <p:cNvSpPr/>
          <p:nvPr/>
        </p:nvSpPr>
        <p:spPr>
          <a:xfrm>
            <a:off y="5798100" x="0"/>
            <a:ext cy="691499" cx="4482599"/>
          </a:xfrm>
          <a:prstGeom prst="rect">
            <a:avLst/>
          </a:prstGeom>
          <a:solidFill>
            <a:srgbClr val="F3F3F3"/>
          </a:solidFill>
          <a:ln w="19050" cap="flat">
            <a:solidFill>
              <a:srgbClr val="D9D9D9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 algn="ctr" rtl="0" lvl="0">
              <a:buNone/>
            </a:pPr>
            <a:r>
              <a:rPr sz="3000" lang="en-US">
                <a:latin typeface="Source Sans Pro"/>
                <a:ea typeface="Source Sans Pro"/>
                <a:cs typeface="Source Sans Pro"/>
                <a:sym typeface="Source Sans Pro"/>
              </a:rPr>
              <a:t>conclusion</a:t>
            </a:r>
          </a:p>
        </p:txBody>
      </p:sp>
      <p:sp>
        <p:nvSpPr>
          <p:cNvPr id="510" name="Shape 510"/>
          <p:cNvSpPr/>
          <p:nvPr/>
        </p:nvSpPr>
        <p:spPr>
          <a:xfrm>
            <a:off y="3703762" x="2330700"/>
            <a:ext cy="471300" cx="4482599"/>
          </a:xfrm>
          <a:prstGeom prst="rect">
            <a:avLst/>
          </a:prstGeom>
          <a:solidFill>
            <a:srgbClr val="4F4651">
              <a:alpha val="35690"/>
            </a:srgbClr>
          </a:solidFill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/>
        </p:txBody>
      </p:sp>
      <p:sp>
        <p:nvSpPr>
          <p:cNvPr id="511" name="Shape 511"/>
          <p:cNvSpPr txBox="1"/>
          <p:nvPr/>
        </p:nvSpPr>
        <p:spPr>
          <a:xfrm>
            <a:off y="584450" x="9790950"/>
            <a:ext cy="5631299" cx="8002500"/>
          </a:xfrm>
          <a:prstGeom prst="rect">
            <a:avLst/>
          </a:prstGeom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algn="ctr" rtl="0" lvl="0">
              <a:buNone/>
            </a:pPr>
            <a:r>
              <a:rPr sz="3600" lang="en-US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dedicated outdoor air system (DOAS)</a:t>
            </a:r>
          </a:p>
          <a:p>
            <a:r>
              <a:t/>
            </a:r>
          </a:p>
          <a:p>
            <a:pPr algn="ctr" rtl="0" lvl="0">
              <a:buNone/>
            </a:pPr>
            <a:r>
              <a:rPr sz="2400" lang="en-US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handles air ventilation requirement and space latent loads</a:t>
            </a:r>
          </a:p>
          <a:p>
            <a:r>
              <a:t/>
            </a:r>
          </a:p>
          <a:p>
            <a:pPr algn="ctr" rtl="0" lvl="0">
              <a:buNone/>
            </a:pPr>
            <a:r>
              <a:rPr sz="2400" lang="en-US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increases indoor air quality (IAQ)</a:t>
            </a:r>
          </a:p>
          <a:p>
            <a:r>
              <a:t/>
            </a:r>
          </a:p>
          <a:p>
            <a:pPr algn="ctr" rtl="0" lvl="0">
              <a:buNone/>
            </a:pPr>
            <a:r>
              <a:rPr sz="2400" lang="en-US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60% relative humidity for spaces</a:t>
            </a:r>
          </a:p>
          <a:p>
            <a:r>
              <a:t/>
            </a:r>
          </a:p>
          <a:p>
            <a:pPr algn="ctr" rtl="0" lvl="0">
              <a:buNone/>
            </a:pPr>
            <a:r>
              <a:rPr sz="2400" lang="en-US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downsizes air flow requirements for space conditioning</a:t>
            </a:r>
          </a:p>
          <a:p>
            <a:r>
              <a:t/>
            </a:r>
          </a:p>
          <a:p>
            <a:pPr algn="ctr" rtl="0" lvl="0">
              <a:buNone/>
            </a:pPr>
            <a:r>
              <a:rPr sz="2400" lang="en-US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delivers conditioned “cold” air directly to the active chilled beams</a:t>
            </a:r>
          </a:p>
          <a:p>
            <a:r>
              <a:t/>
            </a:r>
          </a:p>
          <a:p>
            <a:pPr algn="ctr" rtl="0" lvl="0">
              <a:buNone/>
            </a:pPr>
            <a:r>
              <a:rPr sz="2400" lang="en-US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reduces duct size</a:t>
            </a:r>
          </a:p>
          <a:p>
            <a:r>
              <a:t/>
            </a:r>
          </a:p>
          <a:p>
            <a:r>
              <a:t/>
            </a:r>
          </a:p>
          <a:p>
            <a:r>
              <a:t/>
            </a:r>
          </a:p>
          <a:p>
            <a:r>
              <a:t/>
            </a:r>
          </a:p>
          <a:p>
            <a:r>
              <a:t/>
            </a:r>
          </a:p>
          <a:p>
            <a:r>
              <a:t/>
            </a:r>
          </a:p>
          <a:p>
            <a:r>
              <a:t/>
            </a:r>
          </a:p>
          <a:p>
            <a:r>
              <a:t/>
            </a:r>
          </a:p>
        </p:txBody>
      </p:sp>
      <p:cxnSp>
        <p:nvCxnSpPr>
          <p:cNvPr id="512" name="Shape 512"/>
          <p:cNvCxnSpPr/>
          <p:nvPr/>
        </p:nvCxnSpPr>
        <p:spPr>
          <a:xfrm>
            <a:off y="1337775" x="12011900"/>
            <a:ext cy="0" cx="3572999"/>
          </a:xfrm>
          <a:prstGeom prst="straightConnector1">
            <a:avLst/>
          </a:prstGeom>
          <a:noFill/>
          <a:ln w="22225" cap="flat">
            <a:solidFill>
              <a:srgbClr val="DF7366"/>
            </a:solidFill>
            <a:prstDash val="solid"/>
            <a:round/>
            <a:headEnd w="med" len="med" type="none"/>
            <a:tailEnd w="med" len="med" type="none"/>
          </a:ln>
        </p:spPr>
      </p:cxnSp>
      <p:pic>
        <p:nvPicPr>
          <p:cNvPr id="513" name="Shape 513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613350" x="20244200"/>
            <a:ext cy="5631299" cx="582041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18" name="Shape 51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cxnSp>
        <p:nvCxnSpPr>
          <p:cNvPr id="519" name="Shape 519"/>
          <p:cNvCxnSpPr/>
          <p:nvPr/>
        </p:nvCxnSpPr>
        <p:spPr>
          <a:xfrm>
            <a:off y="905600" x="8973450"/>
            <a:ext cy="4988999" cx="0"/>
          </a:xfrm>
          <a:prstGeom prst="straightConnector1">
            <a:avLst/>
          </a:prstGeom>
          <a:noFill/>
          <a:ln w="22225" cap="flat">
            <a:solidFill>
              <a:srgbClr val="DF7366"/>
            </a:solidFill>
            <a:prstDash val="solid"/>
            <a:round/>
            <a:headEnd w="med" len="med" type="none"/>
            <a:tailEnd w="med" len="med" type="none"/>
          </a:ln>
        </p:spPr>
      </p:cxnSp>
      <p:cxnSp>
        <p:nvCxnSpPr>
          <p:cNvPr id="520" name="Shape 520"/>
          <p:cNvCxnSpPr/>
          <p:nvPr/>
        </p:nvCxnSpPr>
        <p:spPr>
          <a:xfrm>
            <a:off y="4815935" x="8821050"/>
            <a:ext cy="2042100" cx="0"/>
          </a:xfrm>
          <a:prstGeom prst="straightConnector1">
            <a:avLst/>
          </a:prstGeom>
          <a:noFill/>
          <a:ln w="22225" cap="flat">
            <a:solidFill>
              <a:srgbClr val="DF7366"/>
            </a:solidFill>
            <a:prstDash val="solid"/>
            <a:round/>
            <a:headEnd w="med" len="med" type="none"/>
            <a:tailEnd w="med" len="med" type="none"/>
          </a:ln>
        </p:spPr>
      </p:cxnSp>
      <p:cxnSp>
        <p:nvCxnSpPr>
          <p:cNvPr id="521" name="Shape 521"/>
          <p:cNvCxnSpPr/>
          <p:nvPr/>
        </p:nvCxnSpPr>
        <p:spPr>
          <a:xfrm>
            <a:off y="-14" x="9144000"/>
            <a:ext cy="2042100" cx="0"/>
          </a:xfrm>
          <a:prstGeom prst="straightConnector1">
            <a:avLst/>
          </a:prstGeom>
          <a:noFill/>
          <a:ln w="22225" cap="flat">
            <a:solidFill>
              <a:srgbClr val="DF7366"/>
            </a:solidFill>
            <a:prstDash val="solid"/>
            <a:round/>
            <a:headEnd w="med" len="med" type="none"/>
            <a:tailEnd w="med" len="med" type="none"/>
          </a:ln>
        </p:spPr>
      </p:cxnSp>
      <p:cxnSp>
        <p:nvCxnSpPr>
          <p:cNvPr id="522" name="Shape 522"/>
          <p:cNvCxnSpPr/>
          <p:nvPr/>
        </p:nvCxnSpPr>
        <p:spPr>
          <a:xfrm>
            <a:off y="905600" x="18440400"/>
            <a:ext cy="4988999" cx="0"/>
          </a:xfrm>
          <a:prstGeom prst="straightConnector1">
            <a:avLst/>
          </a:prstGeom>
          <a:noFill/>
          <a:ln w="22225" cap="flat">
            <a:solidFill>
              <a:srgbClr val="DF7366"/>
            </a:solidFill>
            <a:prstDash val="solid"/>
            <a:round/>
            <a:headEnd w="med" len="med" type="none"/>
            <a:tailEnd w="med" len="med" type="none"/>
          </a:ln>
        </p:spPr>
      </p:cxnSp>
      <p:cxnSp>
        <p:nvCxnSpPr>
          <p:cNvPr id="523" name="Shape 523"/>
          <p:cNvCxnSpPr/>
          <p:nvPr/>
        </p:nvCxnSpPr>
        <p:spPr>
          <a:xfrm>
            <a:off y="10" x="18288000"/>
            <a:ext cy="2042100" cx="0"/>
          </a:xfrm>
          <a:prstGeom prst="straightConnector1">
            <a:avLst/>
          </a:prstGeom>
          <a:noFill/>
          <a:ln w="22225" cap="flat">
            <a:solidFill>
              <a:srgbClr val="DF7366"/>
            </a:solidFill>
            <a:prstDash val="solid"/>
            <a:round/>
            <a:headEnd w="med" len="med" type="none"/>
            <a:tailEnd w="med" len="med" type="none"/>
          </a:ln>
        </p:spPr>
      </p:cxnSp>
      <p:cxnSp>
        <p:nvCxnSpPr>
          <p:cNvPr id="524" name="Shape 524"/>
          <p:cNvCxnSpPr/>
          <p:nvPr/>
        </p:nvCxnSpPr>
        <p:spPr>
          <a:xfrm>
            <a:off y="4815935" x="18610950"/>
            <a:ext cy="2042100" cx="0"/>
          </a:xfrm>
          <a:prstGeom prst="straightConnector1">
            <a:avLst/>
          </a:prstGeom>
          <a:noFill/>
          <a:ln w="22225" cap="flat">
            <a:solidFill>
              <a:srgbClr val="DF7366"/>
            </a:solidFill>
            <a:prstDash val="solid"/>
            <a:round/>
            <a:headEnd w="med" len="med" type="none"/>
            <a:tailEnd w="med" len="med" type="none"/>
          </a:ln>
        </p:spPr>
      </p:cxnSp>
      <p:sp>
        <p:nvSpPr>
          <p:cNvPr id="525" name="Shape 525"/>
          <p:cNvSpPr/>
          <p:nvPr/>
        </p:nvSpPr>
        <p:spPr>
          <a:xfrm>
            <a:off y="-690025" x="0"/>
            <a:ext cy="691499" cx="4482599"/>
          </a:xfrm>
          <a:prstGeom prst="rect">
            <a:avLst/>
          </a:prstGeom>
          <a:solidFill>
            <a:srgbClr val="F3F3F3"/>
          </a:solidFill>
          <a:ln w="19050" cap="flat">
            <a:solidFill>
              <a:srgbClr val="D9D9D9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 algn="ctr" rtl="0" lvl="0">
              <a:buNone/>
            </a:pPr>
            <a:r>
              <a:rPr sz="3000" lang="en-US">
                <a:latin typeface="Source Sans Pro"/>
                <a:ea typeface="Source Sans Pro"/>
                <a:cs typeface="Source Sans Pro"/>
                <a:sym typeface="Source Sans Pro"/>
              </a:rPr>
              <a:t>introduction</a:t>
            </a:r>
          </a:p>
        </p:txBody>
      </p:sp>
      <p:sp>
        <p:nvSpPr>
          <p:cNvPr id="526" name="Shape 526"/>
          <p:cNvSpPr/>
          <p:nvPr/>
        </p:nvSpPr>
        <p:spPr>
          <a:xfrm>
            <a:off y="121000" x="0"/>
            <a:ext cy="691499" cx="4482599"/>
          </a:xfrm>
          <a:prstGeom prst="rect">
            <a:avLst/>
          </a:prstGeom>
          <a:solidFill>
            <a:srgbClr val="F3F3F3"/>
          </a:solidFill>
          <a:ln w="19050" cap="flat">
            <a:solidFill>
              <a:srgbClr val="D9D9D9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 algn="ctr" rtl="0" lvl="0">
              <a:buNone/>
            </a:pPr>
            <a:r>
              <a:rPr sz="3000" lang="en-US">
                <a:latin typeface="Source Sans Pro"/>
                <a:ea typeface="Source Sans Pro"/>
                <a:cs typeface="Source Sans Pro"/>
                <a:sym typeface="Source Sans Pro"/>
              </a:rPr>
              <a:t>about 201 rouse</a:t>
            </a:r>
          </a:p>
        </p:txBody>
      </p:sp>
      <p:sp>
        <p:nvSpPr>
          <p:cNvPr id="527" name="Shape 527"/>
          <p:cNvSpPr/>
          <p:nvPr/>
        </p:nvSpPr>
        <p:spPr>
          <a:xfrm>
            <a:off y="932025" x="0"/>
            <a:ext cy="691499" cx="4482599"/>
          </a:xfrm>
          <a:prstGeom prst="rect">
            <a:avLst/>
          </a:prstGeom>
          <a:solidFill>
            <a:srgbClr val="F3F3F3"/>
          </a:solidFill>
          <a:ln w="19050" cap="flat">
            <a:solidFill>
              <a:srgbClr val="D9D9D9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 algn="ctr" rtl="0" lvl="0">
              <a:buNone/>
            </a:pPr>
            <a:r>
              <a:rPr sz="3000" lang="en-US">
                <a:latin typeface="Source Sans Pro"/>
                <a:ea typeface="Source Sans Pro"/>
                <a:cs typeface="Source Sans Pro"/>
                <a:sym typeface="Source Sans Pro"/>
              </a:rPr>
              <a:t>thesis proposal</a:t>
            </a:r>
          </a:p>
        </p:txBody>
      </p:sp>
      <p:sp>
        <p:nvSpPr>
          <p:cNvPr id="528" name="Shape 528"/>
          <p:cNvSpPr/>
          <p:nvPr/>
        </p:nvSpPr>
        <p:spPr>
          <a:xfrm>
            <a:off y="1743050" x="2330700"/>
            <a:ext cy="3124499" cx="4482599"/>
          </a:xfrm>
          <a:prstGeom prst="rect">
            <a:avLst/>
          </a:prstGeom>
          <a:solidFill>
            <a:srgbClr val="F3F3F3"/>
          </a:solidFill>
          <a:ln w="19050" cap="flat">
            <a:solidFill>
              <a:srgbClr val="D9D9D9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t" anchorCtr="0">
            <a:noAutofit/>
          </a:bodyPr>
          <a:lstStyle/>
          <a:p>
            <a:pPr algn="ctr" rtl="0" lvl="0">
              <a:buNone/>
            </a:pPr>
            <a:r>
              <a:rPr sz="3000" lang="en-US">
                <a:latin typeface="Source Sans Pro"/>
                <a:ea typeface="Source Sans Pro"/>
                <a:cs typeface="Source Sans Pro"/>
                <a:sym typeface="Source Sans Pro"/>
              </a:rPr>
              <a:t>mechanical depth</a:t>
            </a:r>
          </a:p>
          <a:p>
            <a:pPr algn="ctr" rtl="0" lvl="0">
              <a:buNone/>
            </a:pPr>
            <a:r>
              <a:rPr sz="2400" lang="en-US">
                <a:latin typeface="Source Sans Pro"/>
                <a:ea typeface="Source Sans Pro"/>
                <a:cs typeface="Source Sans Pro"/>
                <a:sym typeface="Source Sans Pro"/>
              </a:rPr>
              <a:t>selection</a:t>
            </a:r>
          </a:p>
          <a:p>
            <a:pPr algn="ctr" rtl="0" lvl="0">
              <a:buNone/>
            </a:pPr>
            <a:r>
              <a:rPr sz="2400" lang="en-US">
                <a:latin typeface="Source Sans Pro"/>
                <a:ea typeface="Source Sans Pro"/>
                <a:cs typeface="Source Sans Pro"/>
                <a:sym typeface="Source Sans Pro"/>
              </a:rPr>
              <a:t>geothermal calculations</a:t>
            </a:r>
          </a:p>
          <a:p>
            <a:pPr algn="ctr" rtl="0" lvl="0">
              <a:buNone/>
            </a:pPr>
            <a:r>
              <a:rPr sz="2400" lang="en-US">
                <a:latin typeface="Source Sans Pro"/>
                <a:ea typeface="Source Sans Pro"/>
                <a:cs typeface="Source Sans Pro"/>
                <a:sym typeface="Source Sans Pro"/>
              </a:rPr>
              <a:t>well layout</a:t>
            </a:r>
          </a:p>
          <a:p>
            <a:pPr algn="ctr" rtl="0" lvl="0">
              <a:buNone/>
            </a:pPr>
            <a:r>
              <a:rPr sz="2400" lang="en-US">
                <a:latin typeface="Source Sans Pro"/>
                <a:ea typeface="Source Sans Pro"/>
                <a:cs typeface="Source Sans Pro"/>
                <a:sym typeface="Source Sans Pro"/>
              </a:rPr>
              <a:t>equipment</a:t>
            </a:r>
          </a:p>
          <a:p>
            <a:pPr algn="ctr" rtl="0" lvl="0">
              <a:buNone/>
            </a:pPr>
            <a:r>
              <a:rPr sz="2400" lang="en-US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dedicated outdoor air system</a:t>
            </a:r>
          </a:p>
          <a:p>
            <a:pPr algn="ctr" rtl="0" lvl="0">
              <a:buNone/>
            </a:pPr>
            <a:r>
              <a:rPr sz="2400" lang="en-US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active chilled beams</a:t>
            </a:r>
          </a:p>
          <a:p>
            <a:pPr algn="ctr" rtl="0" lvl="0">
              <a:buNone/>
            </a:pPr>
            <a:r>
              <a:rPr sz="2400" lang="en-US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performance</a:t>
            </a:r>
          </a:p>
        </p:txBody>
      </p:sp>
      <p:sp>
        <p:nvSpPr>
          <p:cNvPr id="529" name="Shape 529"/>
          <p:cNvSpPr/>
          <p:nvPr/>
        </p:nvSpPr>
        <p:spPr>
          <a:xfrm>
            <a:off y="4987075" x="0"/>
            <a:ext cy="691499" cx="4482599"/>
          </a:xfrm>
          <a:prstGeom prst="rect">
            <a:avLst/>
          </a:prstGeom>
          <a:solidFill>
            <a:srgbClr val="F3F3F3"/>
          </a:solidFill>
          <a:ln w="19050" cap="flat">
            <a:solidFill>
              <a:srgbClr val="D9D9D9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 algn="ctr" rtl="0" lvl="0">
              <a:buNone/>
            </a:pPr>
            <a:r>
              <a:rPr sz="3000" lang="en-US">
                <a:latin typeface="Source Sans Pro"/>
                <a:ea typeface="Source Sans Pro"/>
                <a:cs typeface="Source Sans Pro"/>
                <a:sym typeface="Source Sans Pro"/>
              </a:rPr>
              <a:t>electrical breadth</a:t>
            </a:r>
          </a:p>
        </p:txBody>
      </p:sp>
      <p:sp>
        <p:nvSpPr>
          <p:cNvPr id="530" name="Shape 530"/>
          <p:cNvSpPr/>
          <p:nvPr/>
        </p:nvSpPr>
        <p:spPr>
          <a:xfrm>
            <a:off y="5798100" x="0"/>
            <a:ext cy="691499" cx="4482599"/>
          </a:xfrm>
          <a:prstGeom prst="rect">
            <a:avLst/>
          </a:prstGeom>
          <a:solidFill>
            <a:srgbClr val="F3F3F3"/>
          </a:solidFill>
          <a:ln w="19050" cap="flat">
            <a:solidFill>
              <a:srgbClr val="D9D9D9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 algn="ctr" rtl="0" lvl="0">
              <a:buNone/>
            </a:pPr>
            <a:r>
              <a:rPr sz="3000" lang="en-US">
                <a:latin typeface="Source Sans Pro"/>
                <a:ea typeface="Source Sans Pro"/>
                <a:cs typeface="Source Sans Pro"/>
                <a:sym typeface="Source Sans Pro"/>
              </a:rPr>
              <a:t>conclusion</a:t>
            </a:r>
          </a:p>
        </p:txBody>
      </p:sp>
      <p:sp>
        <p:nvSpPr>
          <p:cNvPr id="531" name="Shape 531"/>
          <p:cNvSpPr/>
          <p:nvPr/>
        </p:nvSpPr>
        <p:spPr>
          <a:xfrm>
            <a:off y="3703762" x="2330700"/>
            <a:ext cy="471300" cx="4482599"/>
          </a:xfrm>
          <a:prstGeom prst="rect">
            <a:avLst/>
          </a:prstGeom>
          <a:solidFill>
            <a:srgbClr val="4F4651">
              <a:alpha val="35690"/>
            </a:srgbClr>
          </a:solidFill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/>
        </p:txBody>
      </p:sp>
      <p:sp>
        <p:nvSpPr>
          <p:cNvPr id="532" name="Shape 532"/>
          <p:cNvSpPr txBox="1"/>
          <p:nvPr/>
        </p:nvSpPr>
        <p:spPr>
          <a:xfrm>
            <a:off y="584450" x="9790950"/>
            <a:ext cy="3124499" cx="8002500"/>
          </a:xfrm>
          <a:prstGeom prst="rect">
            <a:avLst/>
          </a:prstGeom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algn="ctr" rtl="0" lvl="0">
              <a:buNone/>
            </a:pPr>
            <a:r>
              <a:rPr sz="3600" lang="en-US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dedicated outdoor air system (DOAS)</a:t>
            </a:r>
          </a:p>
          <a:p>
            <a:r>
              <a:t/>
            </a:r>
          </a:p>
          <a:p>
            <a:pPr algn="ctr" rtl="0" lvl="0">
              <a:buNone/>
            </a:pPr>
            <a:r>
              <a:rPr sz="2400" lang="en-US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sized based upon ACBs and peak wet bulb </a:t>
            </a:r>
          </a:p>
          <a:p>
            <a:r>
              <a:t/>
            </a:r>
          </a:p>
          <a:p>
            <a:pPr algn="ctr" rtl="0" lvl="0">
              <a:buNone/>
            </a:pPr>
            <a:r>
              <a:rPr sz="2400" lang="en-US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12,500 CFM</a:t>
            </a:r>
          </a:p>
          <a:p>
            <a:r>
              <a:t/>
            </a:r>
          </a:p>
          <a:p>
            <a:pPr algn="ctr" rtl="0" lvl="0">
              <a:buNone/>
            </a:pPr>
            <a:r>
              <a:rPr sz="2400" lang="en-US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73 tons cooling  |  chilled water from GCHP</a:t>
            </a:r>
          </a:p>
          <a:p>
            <a:r>
              <a:t/>
            </a:r>
          </a:p>
          <a:p>
            <a:pPr algn="ctr" rtl="0" lvl="0">
              <a:buNone/>
            </a:pPr>
            <a:r>
              <a:rPr sz="2400" lang="en-US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hot water sensible heating</a:t>
            </a:r>
          </a:p>
          <a:p>
            <a:r>
              <a:t/>
            </a:r>
          </a:p>
          <a:p>
            <a:r>
              <a:t/>
            </a:r>
          </a:p>
          <a:p>
            <a:r>
              <a:t/>
            </a:r>
          </a:p>
          <a:p>
            <a:r>
              <a:t/>
            </a:r>
          </a:p>
        </p:txBody>
      </p:sp>
      <p:cxnSp>
        <p:nvCxnSpPr>
          <p:cNvPr id="533" name="Shape 533"/>
          <p:cNvCxnSpPr/>
          <p:nvPr/>
        </p:nvCxnSpPr>
        <p:spPr>
          <a:xfrm>
            <a:off y="1337775" x="12011900"/>
            <a:ext cy="0" cx="3572999"/>
          </a:xfrm>
          <a:prstGeom prst="straightConnector1">
            <a:avLst/>
          </a:prstGeom>
          <a:noFill/>
          <a:ln w="22225" cap="flat">
            <a:solidFill>
              <a:srgbClr val="DF7366"/>
            </a:solidFill>
            <a:prstDash val="solid"/>
            <a:round/>
            <a:headEnd w="med" len="med" type="none"/>
            <a:tailEnd w="med" len="med" type="none"/>
          </a:ln>
        </p:spPr>
      </p:cxnSp>
      <p:pic>
        <p:nvPicPr>
          <p:cNvPr id="534" name="Shape 534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-25" x="18781500"/>
            <a:ext cy="6489625" cx="8648100"/>
          </a:xfrm>
          <a:prstGeom prst="rect">
            <a:avLst/>
          </a:prstGeom>
        </p:spPr>
      </p:pic>
      <p:graphicFrame>
        <p:nvGraphicFramePr>
          <p:cNvPr id="535" name="Shape 535"/>
          <p:cNvGraphicFramePr/>
          <p:nvPr/>
        </p:nvGraphicFramePr>
        <p:xfrm>
          <a:off y="4176425" x="10252087"/>
          <a:ext cy="3000000" cx="3000000"/>
        </p:xfrm>
        <a:graphic>
          <a:graphicData uri="http://schemas.openxmlformats.org/drawingml/2006/table">
            <a:tbl>
              <a:tblPr>
                <a:noFill/>
                <a:tableStyleId>{7051FC62-CB13-477A-A56C-8F3B1C163EE9}</a:tableStyleId>
              </a:tblPr>
              <a:tblGrid>
                <a:gridCol w="2416925"/>
                <a:gridCol w="2416925"/>
                <a:gridCol w="2416925"/>
              </a:tblGrid>
              <a:tr h="578200">
                <a:tc>
                  <a:txBody>
                    <a:bodyPr>
                      <a:noAutofit/>
                    </a:bodyPr>
                    <a:lstStyle/>
                    <a:p>
                      <a:pPr algn="ctr" rtl="0" lvl="0">
                        <a:buNone/>
                      </a:pPr>
                      <a:r>
                        <a:rPr b="1" sz="1800" lang="en-US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Space</a:t>
                      </a:r>
                    </a:p>
                  </a:txBody>
                  <a:tcPr marR="25400" marB="25400" marT="25400" anchor="ctr" marL="25400">
                    <a:solidFill>
                      <a:srgbClr val="8099E6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algn="ctr" rtl="0" lvl="0">
                        <a:buNone/>
                      </a:pPr>
                      <a:r>
                        <a:rPr b="1" sz="1800" lang="en-US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# of Typical</a:t>
                      </a:r>
                    </a:p>
                  </a:txBody>
                  <a:tcPr marR="25400" marB="25400" marT="25400" anchor="ctr" marL="25400">
                    <a:solidFill>
                      <a:srgbClr val="8099E6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algn="ctr" rtl="0" lvl="0">
                        <a:buNone/>
                      </a:pPr>
                      <a:r>
                        <a:rPr b="1" sz="1800" lang="en-US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Latent Load</a:t>
                      </a:r>
                    </a:p>
                  </a:txBody>
                  <a:tcPr marR="25400" marB="25400" marT="25400" anchor="ctr" marL="25400">
                    <a:solidFill>
                      <a:srgbClr val="8099E6"/>
                    </a:solidFill>
                  </a:tcPr>
                </a:tc>
              </a:tr>
              <a:tr h="578200">
                <a:tc>
                  <a:txBody>
                    <a:bodyPr>
                      <a:noAutofit/>
                    </a:bodyPr>
                    <a:lstStyle/>
                    <a:p>
                      <a:pPr algn="ctr" rtl="0" lvl="0">
                        <a:buNone/>
                      </a:pPr>
                      <a:r>
                        <a:rPr sz="1800" lang="en-US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WNW (office)</a:t>
                      </a:r>
                    </a:p>
                  </a:txBody>
                  <a:tcPr marR="25400" marB="25400" marT="25400" anchor="ctr" marL="25400">
                    <a:solidFill>
                      <a:srgbClr val="B2C2F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algn="ctr" rtl="0" lvl="0">
                        <a:buNone/>
                      </a:pPr>
                      <a:r>
                        <a:rPr sz="1800" lang="en-US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4</a:t>
                      </a:r>
                    </a:p>
                  </a:txBody>
                  <a:tcPr marR="25400" marB="25400" marT="25400" anchor="ctr" marL="25400">
                    <a:solidFill>
                      <a:srgbClr val="E6EBFA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algn="ctr" rtl="0" lvl="0">
                        <a:buNone/>
                      </a:pPr>
                      <a:r>
                        <a:rPr sz="1800" lang="en-US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7.45 kBtu/hr</a:t>
                      </a:r>
                    </a:p>
                  </a:txBody>
                  <a:tcPr marR="25400" marB="25400" marT="25400" anchor="ctr" marL="25400">
                    <a:solidFill>
                      <a:srgbClr val="E6EBFA"/>
                    </a:solidFill>
                  </a:tcPr>
                </a:tc>
              </a:tr>
              <a:tr h="578200">
                <a:tc>
                  <a:txBody>
                    <a:bodyPr>
                      <a:noAutofit/>
                    </a:bodyPr>
                    <a:lstStyle/>
                    <a:p>
                      <a:pPr algn="ctr" rtl="0" lvl="0">
                        <a:buNone/>
                      </a:pPr>
                      <a:r>
                        <a:rPr sz="1800" lang="en-US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SE (office)</a:t>
                      </a:r>
                    </a:p>
                  </a:txBody>
                  <a:tcPr marR="25400" marB="25400" marT="25400" anchor="ctr" marL="25400">
                    <a:solidFill>
                      <a:srgbClr val="B2C2F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algn="ctr" rtl="0" lvl="0">
                        <a:buNone/>
                      </a:pPr>
                      <a:r>
                        <a:rPr sz="1800" lang="en-US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4</a:t>
                      </a:r>
                    </a:p>
                  </a:txBody>
                  <a:tcPr marR="25400" marB="25400" marT="25400" anchor="ctr" marL="25400">
                    <a:solidFill>
                      <a:srgbClr val="E6EBFA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algn="ctr" rtl="0" lvl="0">
                        <a:buNone/>
                      </a:pPr>
                      <a:r>
                        <a:rPr sz="1800" lang="en-US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11.4 kBtu/hr</a:t>
                      </a:r>
                    </a:p>
                  </a:txBody>
                  <a:tcPr marR="25400" marB="25400" marT="25400" anchor="ctr" marL="25400">
                    <a:solidFill>
                      <a:srgbClr val="E6EBFA"/>
                    </a:solidFill>
                  </a:tcPr>
                </a:tc>
              </a:tr>
              <a:tr h="578200">
                <a:tc>
                  <a:txBody>
                    <a:bodyPr>
                      <a:noAutofit/>
                    </a:bodyPr>
                    <a:lstStyle/>
                    <a:p>
                      <a:pPr algn="ctr" rtl="0" lvl="0">
                        <a:buNone/>
                      </a:pPr>
                      <a:r>
                        <a:rPr b="1" sz="1800" lang="en-US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Total</a:t>
                      </a:r>
                    </a:p>
                  </a:txBody>
                  <a:tcPr marR="25400" marB="25400" marT="25400" anchor="ctr" marL="25400"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algn="ctr" rtl="0" lvl="0">
                        <a:buNone/>
                      </a:pPr>
                      <a:r>
                        <a:rPr b="1" sz="1800" lang="en-US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8</a:t>
                      </a:r>
                    </a:p>
                  </a:txBody>
                  <a:tcPr marR="25400" marB="25400" marT="25400" anchor="ctr" marL="25400"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algn="ctr" rtl="0" lvl="0">
                        <a:buNone/>
                      </a:pPr>
                      <a:r>
                        <a:rPr b="1" sz="1800" lang="en-US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75,400 Btu/hr</a:t>
                      </a:r>
                    </a:p>
                  </a:txBody>
                  <a:tcPr marR="25400" marB="25400" marT="25400" anchor="ctr" marL="25400"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40" name="Shape 54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cxnSp>
        <p:nvCxnSpPr>
          <p:cNvPr id="541" name="Shape 541"/>
          <p:cNvCxnSpPr/>
          <p:nvPr/>
        </p:nvCxnSpPr>
        <p:spPr>
          <a:xfrm>
            <a:off y="905600" x="8973450"/>
            <a:ext cy="4988999" cx="0"/>
          </a:xfrm>
          <a:prstGeom prst="straightConnector1">
            <a:avLst/>
          </a:prstGeom>
          <a:noFill/>
          <a:ln w="22225" cap="flat">
            <a:solidFill>
              <a:srgbClr val="DF7366"/>
            </a:solidFill>
            <a:prstDash val="solid"/>
            <a:round/>
            <a:headEnd w="med" len="med" type="none"/>
            <a:tailEnd w="med" len="med" type="none"/>
          </a:ln>
        </p:spPr>
      </p:cxnSp>
      <p:cxnSp>
        <p:nvCxnSpPr>
          <p:cNvPr id="542" name="Shape 542"/>
          <p:cNvCxnSpPr/>
          <p:nvPr/>
        </p:nvCxnSpPr>
        <p:spPr>
          <a:xfrm>
            <a:off y="4815935" x="8821050"/>
            <a:ext cy="2042100" cx="0"/>
          </a:xfrm>
          <a:prstGeom prst="straightConnector1">
            <a:avLst/>
          </a:prstGeom>
          <a:noFill/>
          <a:ln w="22225" cap="flat">
            <a:solidFill>
              <a:srgbClr val="DF7366"/>
            </a:solidFill>
            <a:prstDash val="solid"/>
            <a:round/>
            <a:headEnd w="med" len="med" type="none"/>
            <a:tailEnd w="med" len="med" type="none"/>
          </a:ln>
        </p:spPr>
      </p:cxnSp>
      <p:cxnSp>
        <p:nvCxnSpPr>
          <p:cNvPr id="543" name="Shape 543"/>
          <p:cNvCxnSpPr/>
          <p:nvPr/>
        </p:nvCxnSpPr>
        <p:spPr>
          <a:xfrm>
            <a:off y="-14" x="9144000"/>
            <a:ext cy="2042100" cx="0"/>
          </a:xfrm>
          <a:prstGeom prst="straightConnector1">
            <a:avLst/>
          </a:prstGeom>
          <a:noFill/>
          <a:ln w="22225" cap="flat">
            <a:solidFill>
              <a:srgbClr val="DF7366"/>
            </a:solidFill>
            <a:prstDash val="solid"/>
            <a:round/>
            <a:headEnd w="med" len="med" type="none"/>
            <a:tailEnd w="med" len="med" type="none"/>
          </a:ln>
        </p:spPr>
      </p:cxnSp>
      <p:cxnSp>
        <p:nvCxnSpPr>
          <p:cNvPr id="544" name="Shape 544"/>
          <p:cNvCxnSpPr/>
          <p:nvPr/>
        </p:nvCxnSpPr>
        <p:spPr>
          <a:xfrm>
            <a:off y="905600" x="18440400"/>
            <a:ext cy="4988999" cx="0"/>
          </a:xfrm>
          <a:prstGeom prst="straightConnector1">
            <a:avLst/>
          </a:prstGeom>
          <a:noFill/>
          <a:ln w="22225" cap="flat">
            <a:solidFill>
              <a:srgbClr val="DF7366"/>
            </a:solidFill>
            <a:prstDash val="solid"/>
            <a:round/>
            <a:headEnd w="med" len="med" type="none"/>
            <a:tailEnd w="med" len="med" type="none"/>
          </a:ln>
        </p:spPr>
      </p:cxnSp>
      <p:cxnSp>
        <p:nvCxnSpPr>
          <p:cNvPr id="545" name="Shape 545"/>
          <p:cNvCxnSpPr/>
          <p:nvPr/>
        </p:nvCxnSpPr>
        <p:spPr>
          <a:xfrm>
            <a:off y="10" x="18288000"/>
            <a:ext cy="2042100" cx="0"/>
          </a:xfrm>
          <a:prstGeom prst="straightConnector1">
            <a:avLst/>
          </a:prstGeom>
          <a:noFill/>
          <a:ln w="22225" cap="flat">
            <a:solidFill>
              <a:srgbClr val="DF7366"/>
            </a:solidFill>
            <a:prstDash val="solid"/>
            <a:round/>
            <a:headEnd w="med" len="med" type="none"/>
            <a:tailEnd w="med" len="med" type="none"/>
          </a:ln>
        </p:spPr>
      </p:cxnSp>
      <p:cxnSp>
        <p:nvCxnSpPr>
          <p:cNvPr id="546" name="Shape 546"/>
          <p:cNvCxnSpPr/>
          <p:nvPr/>
        </p:nvCxnSpPr>
        <p:spPr>
          <a:xfrm>
            <a:off y="4815935" x="18610950"/>
            <a:ext cy="2042100" cx="0"/>
          </a:xfrm>
          <a:prstGeom prst="straightConnector1">
            <a:avLst/>
          </a:prstGeom>
          <a:noFill/>
          <a:ln w="22225" cap="flat">
            <a:solidFill>
              <a:srgbClr val="DF7366"/>
            </a:solidFill>
            <a:prstDash val="solid"/>
            <a:round/>
            <a:headEnd w="med" len="med" type="none"/>
            <a:tailEnd w="med" len="med" type="none"/>
          </a:ln>
        </p:spPr>
      </p:cxnSp>
      <p:sp>
        <p:nvSpPr>
          <p:cNvPr id="547" name="Shape 547"/>
          <p:cNvSpPr/>
          <p:nvPr/>
        </p:nvSpPr>
        <p:spPr>
          <a:xfrm>
            <a:off y="-690025" x="0"/>
            <a:ext cy="691499" cx="4482599"/>
          </a:xfrm>
          <a:prstGeom prst="rect">
            <a:avLst/>
          </a:prstGeom>
          <a:solidFill>
            <a:srgbClr val="F3F3F3"/>
          </a:solidFill>
          <a:ln w="19050" cap="flat">
            <a:solidFill>
              <a:srgbClr val="D9D9D9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 algn="ctr" rtl="0" lvl="0">
              <a:buNone/>
            </a:pPr>
            <a:r>
              <a:rPr sz="3000" lang="en-US">
                <a:latin typeface="Source Sans Pro"/>
                <a:ea typeface="Source Sans Pro"/>
                <a:cs typeface="Source Sans Pro"/>
                <a:sym typeface="Source Sans Pro"/>
              </a:rPr>
              <a:t>introduction</a:t>
            </a:r>
          </a:p>
        </p:txBody>
      </p:sp>
      <p:sp>
        <p:nvSpPr>
          <p:cNvPr id="548" name="Shape 548"/>
          <p:cNvSpPr/>
          <p:nvPr/>
        </p:nvSpPr>
        <p:spPr>
          <a:xfrm>
            <a:off y="121000" x="0"/>
            <a:ext cy="691499" cx="4482599"/>
          </a:xfrm>
          <a:prstGeom prst="rect">
            <a:avLst/>
          </a:prstGeom>
          <a:solidFill>
            <a:srgbClr val="F3F3F3"/>
          </a:solidFill>
          <a:ln w="19050" cap="flat">
            <a:solidFill>
              <a:srgbClr val="D9D9D9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 algn="ctr" rtl="0" lvl="0">
              <a:buNone/>
            </a:pPr>
            <a:r>
              <a:rPr sz="3000" lang="en-US">
                <a:latin typeface="Source Sans Pro"/>
                <a:ea typeface="Source Sans Pro"/>
                <a:cs typeface="Source Sans Pro"/>
                <a:sym typeface="Source Sans Pro"/>
              </a:rPr>
              <a:t>about 201 rouse</a:t>
            </a:r>
          </a:p>
        </p:txBody>
      </p:sp>
      <p:sp>
        <p:nvSpPr>
          <p:cNvPr id="549" name="Shape 549"/>
          <p:cNvSpPr/>
          <p:nvPr/>
        </p:nvSpPr>
        <p:spPr>
          <a:xfrm>
            <a:off y="932025" x="0"/>
            <a:ext cy="691499" cx="4482599"/>
          </a:xfrm>
          <a:prstGeom prst="rect">
            <a:avLst/>
          </a:prstGeom>
          <a:solidFill>
            <a:srgbClr val="F3F3F3"/>
          </a:solidFill>
          <a:ln w="19050" cap="flat">
            <a:solidFill>
              <a:srgbClr val="D9D9D9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 algn="ctr" rtl="0" lvl="0">
              <a:buNone/>
            </a:pPr>
            <a:r>
              <a:rPr sz="3000" lang="en-US">
                <a:latin typeface="Source Sans Pro"/>
                <a:ea typeface="Source Sans Pro"/>
                <a:cs typeface="Source Sans Pro"/>
                <a:sym typeface="Source Sans Pro"/>
              </a:rPr>
              <a:t>thesis proposal</a:t>
            </a:r>
          </a:p>
        </p:txBody>
      </p:sp>
      <p:sp>
        <p:nvSpPr>
          <p:cNvPr id="550" name="Shape 550"/>
          <p:cNvSpPr/>
          <p:nvPr/>
        </p:nvSpPr>
        <p:spPr>
          <a:xfrm>
            <a:off y="1743050" x="2330700"/>
            <a:ext cy="3124499" cx="4482599"/>
          </a:xfrm>
          <a:prstGeom prst="rect">
            <a:avLst/>
          </a:prstGeom>
          <a:solidFill>
            <a:srgbClr val="F3F3F3"/>
          </a:solidFill>
          <a:ln w="19050" cap="flat">
            <a:solidFill>
              <a:srgbClr val="D9D9D9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t" anchorCtr="0">
            <a:noAutofit/>
          </a:bodyPr>
          <a:lstStyle/>
          <a:p>
            <a:pPr algn="ctr" rtl="0" lvl="0">
              <a:buNone/>
            </a:pPr>
            <a:r>
              <a:rPr sz="3000" lang="en-US">
                <a:latin typeface="Source Sans Pro"/>
                <a:ea typeface="Source Sans Pro"/>
                <a:cs typeface="Source Sans Pro"/>
                <a:sym typeface="Source Sans Pro"/>
              </a:rPr>
              <a:t>mechanical depth</a:t>
            </a:r>
          </a:p>
          <a:p>
            <a:pPr algn="ctr" rtl="0" lvl="0">
              <a:buNone/>
            </a:pPr>
            <a:r>
              <a:rPr sz="2400" lang="en-US">
                <a:latin typeface="Source Sans Pro"/>
                <a:ea typeface="Source Sans Pro"/>
                <a:cs typeface="Source Sans Pro"/>
                <a:sym typeface="Source Sans Pro"/>
              </a:rPr>
              <a:t>selection</a:t>
            </a:r>
          </a:p>
          <a:p>
            <a:pPr algn="ctr" rtl="0" lvl="0">
              <a:buNone/>
            </a:pPr>
            <a:r>
              <a:rPr sz="2400" lang="en-US">
                <a:latin typeface="Source Sans Pro"/>
                <a:ea typeface="Source Sans Pro"/>
                <a:cs typeface="Source Sans Pro"/>
                <a:sym typeface="Source Sans Pro"/>
              </a:rPr>
              <a:t>geothermal calculations</a:t>
            </a:r>
          </a:p>
          <a:p>
            <a:pPr algn="ctr" rtl="0" lvl="0">
              <a:buNone/>
            </a:pPr>
            <a:r>
              <a:rPr sz="2400" lang="en-US">
                <a:latin typeface="Source Sans Pro"/>
                <a:ea typeface="Source Sans Pro"/>
                <a:cs typeface="Source Sans Pro"/>
                <a:sym typeface="Source Sans Pro"/>
              </a:rPr>
              <a:t>well layout</a:t>
            </a:r>
          </a:p>
          <a:p>
            <a:pPr algn="ctr" rtl="0" lvl="0">
              <a:buNone/>
            </a:pPr>
            <a:r>
              <a:rPr sz="2400" lang="en-US">
                <a:latin typeface="Source Sans Pro"/>
                <a:ea typeface="Source Sans Pro"/>
                <a:cs typeface="Source Sans Pro"/>
                <a:sym typeface="Source Sans Pro"/>
              </a:rPr>
              <a:t>equipment</a:t>
            </a:r>
          </a:p>
          <a:p>
            <a:pPr algn="ctr" rtl="0" lvl="0">
              <a:buNone/>
            </a:pPr>
            <a:r>
              <a:rPr sz="2400" lang="en-US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dedicated outdoor air system</a:t>
            </a:r>
          </a:p>
          <a:p>
            <a:pPr algn="ctr" rtl="0" lvl="0">
              <a:buNone/>
            </a:pPr>
            <a:r>
              <a:rPr sz="2400" lang="en-US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active chilled beams</a:t>
            </a:r>
          </a:p>
          <a:p>
            <a:pPr algn="ctr" rtl="0" lvl="0">
              <a:buNone/>
            </a:pPr>
            <a:r>
              <a:rPr sz="2400" lang="en-US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performance</a:t>
            </a:r>
          </a:p>
        </p:txBody>
      </p:sp>
      <p:sp>
        <p:nvSpPr>
          <p:cNvPr id="551" name="Shape 551"/>
          <p:cNvSpPr/>
          <p:nvPr/>
        </p:nvSpPr>
        <p:spPr>
          <a:xfrm>
            <a:off y="4987075" x="0"/>
            <a:ext cy="691499" cx="4482599"/>
          </a:xfrm>
          <a:prstGeom prst="rect">
            <a:avLst/>
          </a:prstGeom>
          <a:solidFill>
            <a:srgbClr val="F3F3F3"/>
          </a:solidFill>
          <a:ln w="19050" cap="flat">
            <a:solidFill>
              <a:srgbClr val="D9D9D9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 algn="ctr" rtl="0" lvl="0">
              <a:buNone/>
            </a:pPr>
            <a:r>
              <a:rPr sz="3000" lang="en-US">
                <a:latin typeface="Source Sans Pro"/>
                <a:ea typeface="Source Sans Pro"/>
                <a:cs typeface="Source Sans Pro"/>
                <a:sym typeface="Source Sans Pro"/>
              </a:rPr>
              <a:t>electrical breadth</a:t>
            </a:r>
          </a:p>
        </p:txBody>
      </p:sp>
      <p:sp>
        <p:nvSpPr>
          <p:cNvPr id="552" name="Shape 552"/>
          <p:cNvSpPr/>
          <p:nvPr/>
        </p:nvSpPr>
        <p:spPr>
          <a:xfrm>
            <a:off y="5798100" x="0"/>
            <a:ext cy="691499" cx="4482599"/>
          </a:xfrm>
          <a:prstGeom prst="rect">
            <a:avLst/>
          </a:prstGeom>
          <a:solidFill>
            <a:srgbClr val="F3F3F3"/>
          </a:solidFill>
          <a:ln w="19050" cap="flat">
            <a:solidFill>
              <a:srgbClr val="D9D9D9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 algn="ctr" rtl="0" lvl="0">
              <a:buNone/>
            </a:pPr>
            <a:r>
              <a:rPr sz="3000" lang="en-US">
                <a:latin typeface="Source Sans Pro"/>
                <a:ea typeface="Source Sans Pro"/>
                <a:cs typeface="Source Sans Pro"/>
                <a:sym typeface="Source Sans Pro"/>
              </a:rPr>
              <a:t>conclusion</a:t>
            </a:r>
          </a:p>
        </p:txBody>
      </p:sp>
      <p:sp>
        <p:nvSpPr>
          <p:cNvPr id="553" name="Shape 553"/>
          <p:cNvSpPr/>
          <p:nvPr/>
        </p:nvSpPr>
        <p:spPr>
          <a:xfrm>
            <a:off y="4084762" x="2330700"/>
            <a:ext cy="471300" cx="4482599"/>
          </a:xfrm>
          <a:prstGeom prst="rect">
            <a:avLst/>
          </a:prstGeom>
          <a:solidFill>
            <a:srgbClr val="4F4651">
              <a:alpha val="35690"/>
            </a:srgbClr>
          </a:solidFill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/>
        </p:txBody>
      </p:sp>
      <p:sp>
        <p:nvSpPr>
          <p:cNvPr id="554" name="Shape 554"/>
          <p:cNvSpPr txBox="1"/>
          <p:nvPr/>
        </p:nvSpPr>
        <p:spPr>
          <a:xfrm>
            <a:off y="584450" x="9790950"/>
            <a:ext cy="5631299" cx="8002500"/>
          </a:xfrm>
          <a:prstGeom prst="rect">
            <a:avLst/>
          </a:prstGeom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algn="ctr" rtl="0" lvl="0">
              <a:buNone/>
            </a:pPr>
            <a:r>
              <a:rPr sz="3600" lang="en-US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active chilled beams (ACB)</a:t>
            </a:r>
          </a:p>
          <a:p>
            <a:r>
              <a:t/>
            </a:r>
          </a:p>
          <a:p>
            <a:r>
              <a:t/>
            </a:r>
          </a:p>
          <a:p>
            <a:pPr algn="ctr" rtl="0" lvl="0">
              <a:buNone/>
            </a:pPr>
            <a:r>
              <a:rPr sz="2400" lang="en-US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active chilled beams are effective at cooling large spaces at low primary airflow rates</a:t>
            </a:r>
          </a:p>
          <a:p>
            <a:r>
              <a:t/>
            </a:r>
          </a:p>
          <a:p>
            <a:pPr algn="ctr" rtl="0" lvl="0">
              <a:buNone/>
            </a:pPr>
            <a:r>
              <a:rPr sz="2400" lang="en-US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coupled with a “cold” primary air DOAS unit saves on required ACB capacity</a:t>
            </a:r>
          </a:p>
          <a:p>
            <a:r>
              <a:t/>
            </a:r>
          </a:p>
          <a:p>
            <a:pPr algn="ctr" rtl="0" lvl="0">
              <a:buNone/>
            </a:pPr>
            <a:r>
              <a:rPr sz="2400" lang="en-US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required airflow for ACB must be sufficient to maintain latent load of space to avoid condensate</a:t>
            </a:r>
          </a:p>
          <a:p>
            <a:r>
              <a:t/>
            </a:r>
          </a:p>
          <a:p>
            <a:r>
              <a:t/>
            </a:r>
          </a:p>
          <a:p>
            <a:r>
              <a:t/>
            </a:r>
          </a:p>
          <a:p>
            <a:r>
              <a:t/>
            </a:r>
          </a:p>
        </p:txBody>
      </p:sp>
      <p:cxnSp>
        <p:nvCxnSpPr>
          <p:cNvPr id="555" name="Shape 555"/>
          <p:cNvCxnSpPr/>
          <p:nvPr/>
        </p:nvCxnSpPr>
        <p:spPr>
          <a:xfrm>
            <a:off y="1337775" x="12011900"/>
            <a:ext cy="0" cx="3572999"/>
          </a:xfrm>
          <a:prstGeom prst="straightConnector1">
            <a:avLst/>
          </a:prstGeom>
          <a:noFill/>
          <a:ln w="22225" cap="flat">
            <a:solidFill>
              <a:srgbClr val="DF7366"/>
            </a:solidFill>
            <a:prstDash val="solid"/>
            <a:round/>
            <a:headEnd w="med" len="med" type="none"/>
            <a:tailEnd w="med" len="med" type="none"/>
          </a:ln>
        </p:spPr>
      </p:cxnSp>
      <p:pic>
        <p:nvPicPr>
          <p:cNvPr id="556" name="Shape 556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1434275" x="19428450"/>
            <a:ext cy="4460325" cx="7343218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61" name="Shape 56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cxnSp>
        <p:nvCxnSpPr>
          <p:cNvPr id="562" name="Shape 562"/>
          <p:cNvCxnSpPr/>
          <p:nvPr/>
        </p:nvCxnSpPr>
        <p:spPr>
          <a:xfrm>
            <a:off y="905600" x="8973450"/>
            <a:ext cy="4988999" cx="0"/>
          </a:xfrm>
          <a:prstGeom prst="straightConnector1">
            <a:avLst/>
          </a:prstGeom>
          <a:noFill/>
          <a:ln w="22225" cap="flat">
            <a:solidFill>
              <a:srgbClr val="DF7366"/>
            </a:solidFill>
            <a:prstDash val="solid"/>
            <a:round/>
            <a:headEnd w="med" len="med" type="none"/>
            <a:tailEnd w="med" len="med" type="none"/>
          </a:ln>
        </p:spPr>
      </p:cxnSp>
      <p:cxnSp>
        <p:nvCxnSpPr>
          <p:cNvPr id="563" name="Shape 563"/>
          <p:cNvCxnSpPr/>
          <p:nvPr/>
        </p:nvCxnSpPr>
        <p:spPr>
          <a:xfrm>
            <a:off y="4815935" x="8821050"/>
            <a:ext cy="2042100" cx="0"/>
          </a:xfrm>
          <a:prstGeom prst="straightConnector1">
            <a:avLst/>
          </a:prstGeom>
          <a:noFill/>
          <a:ln w="22225" cap="flat">
            <a:solidFill>
              <a:srgbClr val="DF7366"/>
            </a:solidFill>
            <a:prstDash val="solid"/>
            <a:round/>
            <a:headEnd w="med" len="med" type="none"/>
            <a:tailEnd w="med" len="med" type="none"/>
          </a:ln>
        </p:spPr>
      </p:cxnSp>
      <p:cxnSp>
        <p:nvCxnSpPr>
          <p:cNvPr id="564" name="Shape 564"/>
          <p:cNvCxnSpPr/>
          <p:nvPr/>
        </p:nvCxnSpPr>
        <p:spPr>
          <a:xfrm>
            <a:off y="-14" x="9144000"/>
            <a:ext cy="2042100" cx="0"/>
          </a:xfrm>
          <a:prstGeom prst="straightConnector1">
            <a:avLst/>
          </a:prstGeom>
          <a:noFill/>
          <a:ln w="22225" cap="flat">
            <a:solidFill>
              <a:srgbClr val="DF7366"/>
            </a:solidFill>
            <a:prstDash val="solid"/>
            <a:round/>
            <a:headEnd w="med" len="med" type="none"/>
            <a:tailEnd w="med" len="med" type="none"/>
          </a:ln>
        </p:spPr>
      </p:cxnSp>
      <p:cxnSp>
        <p:nvCxnSpPr>
          <p:cNvPr id="565" name="Shape 565"/>
          <p:cNvCxnSpPr/>
          <p:nvPr/>
        </p:nvCxnSpPr>
        <p:spPr>
          <a:xfrm>
            <a:off y="905600" x="18440400"/>
            <a:ext cy="4988999" cx="0"/>
          </a:xfrm>
          <a:prstGeom prst="straightConnector1">
            <a:avLst/>
          </a:prstGeom>
          <a:noFill/>
          <a:ln w="22225" cap="flat">
            <a:solidFill>
              <a:srgbClr val="DF7366"/>
            </a:solidFill>
            <a:prstDash val="solid"/>
            <a:round/>
            <a:headEnd w="med" len="med" type="none"/>
            <a:tailEnd w="med" len="med" type="none"/>
          </a:ln>
        </p:spPr>
      </p:cxnSp>
      <p:cxnSp>
        <p:nvCxnSpPr>
          <p:cNvPr id="566" name="Shape 566"/>
          <p:cNvCxnSpPr/>
          <p:nvPr/>
        </p:nvCxnSpPr>
        <p:spPr>
          <a:xfrm>
            <a:off y="10" x="18288000"/>
            <a:ext cy="2042100" cx="0"/>
          </a:xfrm>
          <a:prstGeom prst="straightConnector1">
            <a:avLst/>
          </a:prstGeom>
          <a:noFill/>
          <a:ln w="22225" cap="flat">
            <a:solidFill>
              <a:srgbClr val="DF7366"/>
            </a:solidFill>
            <a:prstDash val="solid"/>
            <a:round/>
            <a:headEnd w="med" len="med" type="none"/>
            <a:tailEnd w="med" len="med" type="none"/>
          </a:ln>
        </p:spPr>
      </p:cxnSp>
      <p:cxnSp>
        <p:nvCxnSpPr>
          <p:cNvPr id="567" name="Shape 567"/>
          <p:cNvCxnSpPr/>
          <p:nvPr/>
        </p:nvCxnSpPr>
        <p:spPr>
          <a:xfrm>
            <a:off y="4815935" x="18610950"/>
            <a:ext cy="2042100" cx="0"/>
          </a:xfrm>
          <a:prstGeom prst="straightConnector1">
            <a:avLst/>
          </a:prstGeom>
          <a:noFill/>
          <a:ln w="22225" cap="flat">
            <a:solidFill>
              <a:srgbClr val="DF7366"/>
            </a:solidFill>
            <a:prstDash val="solid"/>
            <a:round/>
            <a:headEnd w="med" len="med" type="none"/>
            <a:tailEnd w="med" len="med" type="none"/>
          </a:ln>
        </p:spPr>
      </p:cxnSp>
      <p:sp>
        <p:nvSpPr>
          <p:cNvPr id="568" name="Shape 568"/>
          <p:cNvSpPr/>
          <p:nvPr/>
        </p:nvSpPr>
        <p:spPr>
          <a:xfrm>
            <a:off y="-690025" x="0"/>
            <a:ext cy="691499" cx="4482599"/>
          </a:xfrm>
          <a:prstGeom prst="rect">
            <a:avLst/>
          </a:prstGeom>
          <a:solidFill>
            <a:srgbClr val="F3F3F3"/>
          </a:solidFill>
          <a:ln w="19050" cap="flat">
            <a:solidFill>
              <a:srgbClr val="D9D9D9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 algn="ctr" rtl="0" lvl="0">
              <a:buNone/>
            </a:pPr>
            <a:r>
              <a:rPr sz="3000" lang="en-US">
                <a:latin typeface="Source Sans Pro"/>
                <a:ea typeface="Source Sans Pro"/>
                <a:cs typeface="Source Sans Pro"/>
                <a:sym typeface="Source Sans Pro"/>
              </a:rPr>
              <a:t>introduction</a:t>
            </a:r>
          </a:p>
        </p:txBody>
      </p:sp>
      <p:sp>
        <p:nvSpPr>
          <p:cNvPr id="569" name="Shape 569"/>
          <p:cNvSpPr/>
          <p:nvPr/>
        </p:nvSpPr>
        <p:spPr>
          <a:xfrm>
            <a:off y="121000" x="0"/>
            <a:ext cy="691499" cx="4482599"/>
          </a:xfrm>
          <a:prstGeom prst="rect">
            <a:avLst/>
          </a:prstGeom>
          <a:solidFill>
            <a:srgbClr val="F3F3F3"/>
          </a:solidFill>
          <a:ln w="19050" cap="flat">
            <a:solidFill>
              <a:srgbClr val="D9D9D9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 algn="ctr" rtl="0" lvl="0">
              <a:buNone/>
            </a:pPr>
            <a:r>
              <a:rPr sz="3000" lang="en-US">
                <a:latin typeface="Source Sans Pro"/>
                <a:ea typeface="Source Sans Pro"/>
                <a:cs typeface="Source Sans Pro"/>
                <a:sym typeface="Source Sans Pro"/>
              </a:rPr>
              <a:t>about 201 rouse</a:t>
            </a:r>
          </a:p>
        </p:txBody>
      </p:sp>
      <p:sp>
        <p:nvSpPr>
          <p:cNvPr id="570" name="Shape 570"/>
          <p:cNvSpPr/>
          <p:nvPr/>
        </p:nvSpPr>
        <p:spPr>
          <a:xfrm>
            <a:off y="932025" x="0"/>
            <a:ext cy="691499" cx="4482599"/>
          </a:xfrm>
          <a:prstGeom prst="rect">
            <a:avLst/>
          </a:prstGeom>
          <a:solidFill>
            <a:srgbClr val="F3F3F3"/>
          </a:solidFill>
          <a:ln w="19050" cap="flat">
            <a:solidFill>
              <a:srgbClr val="D9D9D9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 algn="ctr" rtl="0" lvl="0">
              <a:buNone/>
            </a:pPr>
            <a:r>
              <a:rPr sz="3000" lang="en-US">
                <a:latin typeface="Source Sans Pro"/>
                <a:ea typeface="Source Sans Pro"/>
                <a:cs typeface="Source Sans Pro"/>
                <a:sym typeface="Source Sans Pro"/>
              </a:rPr>
              <a:t>thesis proposal</a:t>
            </a:r>
          </a:p>
        </p:txBody>
      </p:sp>
      <p:sp>
        <p:nvSpPr>
          <p:cNvPr id="571" name="Shape 571"/>
          <p:cNvSpPr/>
          <p:nvPr/>
        </p:nvSpPr>
        <p:spPr>
          <a:xfrm>
            <a:off y="1743050" x="2330700"/>
            <a:ext cy="3124499" cx="4482599"/>
          </a:xfrm>
          <a:prstGeom prst="rect">
            <a:avLst/>
          </a:prstGeom>
          <a:solidFill>
            <a:srgbClr val="F3F3F3"/>
          </a:solidFill>
          <a:ln w="19050" cap="flat">
            <a:solidFill>
              <a:srgbClr val="D9D9D9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t" anchorCtr="0">
            <a:noAutofit/>
          </a:bodyPr>
          <a:lstStyle/>
          <a:p>
            <a:pPr algn="ctr" rtl="0" lvl="0">
              <a:buNone/>
            </a:pPr>
            <a:r>
              <a:rPr sz="3000" lang="en-US">
                <a:latin typeface="Source Sans Pro"/>
                <a:ea typeface="Source Sans Pro"/>
                <a:cs typeface="Source Sans Pro"/>
                <a:sym typeface="Source Sans Pro"/>
              </a:rPr>
              <a:t>mechanical depth</a:t>
            </a:r>
          </a:p>
          <a:p>
            <a:pPr algn="ctr" rtl="0" lvl="0">
              <a:buNone/>
            </a:pPr>
            <a:r>
              <a:rPr sz="2400" lang="en-US">
                <a:latin typeface="Source Sans Pro"/>
                <a:ea typeface="Source Sans Pro"/>
                <a:cs typeface="Source Sans Pro"/>
                <a:sym typeface="Source Sans Pro"/>
              </a:rPr>
              <a:t>selection</a:t>
            </a:r>
          </a:p>
          <a:p>
            <a:pPr algn="ctr" rtl="0" lvl="0">
              <a:buNone/>
            </a:pPr>
            <a:r>
              <a:rPr sz="2400" lang="en-US">
                <a:latin typeface="Source Sans Pro"/>
                <a:ea typeface="Source Sans Pro"/>
                <a:cs typeface="Source Sans Pro"/>
                <a:sym typeface="Source Sans Pro"/>
              </a:rPr>
              <a:t>geothermal calculations</a:t>
            </a:r>
          </a:p>
          <a:p>
            <a:pPr algn="ctr" rtl="0" lvl="0">
              <a:buNone/>
            </a:pPr>
            <a:r>
              <a:rPr sz="2400" lang="en-US">
                <a:latin typeface="Source Sans Pro"/>
                <a:ea typeface="Source Sans Pro"/>
                <a:cs typeface="Source Sans Pro"/>
                <a:sym typeface="Source Sans Pro"/>
              </a:rPr>
              <a:t>well layout</a:t>
            </a:r>
          </a:p>
          <a:p>
            <a:pPr algn="ctr" rtl="0" lvl="0">
              <a:buNone/>
            </a:pPr>
            <a:r>
              <a:rPr sz="2400" lang="en-US">
                <a:latin typeface="Source Sans Pro"/>
                <a:ea typeface="Source Sans Pro"/>
                <a:cs typeface="Source Sans Pro"/>
                <a:sym typeface="Source Sans Pro"/>
              </a:rPr>
              <a:t>equipment</a:t>
            </a:r>
          </a:p>
          <a:p>
            <a:pPr algn="ctr" rtl="0" lvl="0">
              <a:buNone/>
            </a:pPr>
            <a:r>
              <a:rPr sz="2400" lang="en-US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dedicated outdoor air system</a:t>
            </a:r>
          </a:p>
          <a:p>
            <a:pPr algn="ctr" rtl="0" lvl="0">
              <a:buNone/>
            </a:pPr>
            <a:r>
              <a:rPr sz="2400" lang="en-US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active chilled beams</a:t>
            </a:r>
          </a:p>
          <a:p>
            <a:pPr algn="ctr" rtl="0" lvl="0">
              <a:buNone/>
            </a:pPr>
            <a:r>
              <a:rPr sz="2400" lang="en-US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performance</a:t>
            </a:r>
          </a:p>
        </p:txBody>
      </p:sp>
      <p:sp>
        <p:nvSpPr>
          <p:cNvPr id="572" name="Shape 572"/>
          <p:cNvSpPr/>
          <p:nvPr/>
        </p:nvSpPr>
        <p:spPr>
          <a:xfrm>
            <a:off y="4987075" x="0"/>
            <a:ext cy="691499" cx="4482599"/>
          </a:xfrm>
          <a:prstGeom prst="rect">
            <a:avLst/>
          </a:prstGeom>
          <a:solidFill>
            <a:srgbClr val="F3F3F3"/>
          </a:solidFill>
          <a:ln w="19050" cap="flat">
            <a:solidFill>
              <a:srgbClr val="D9D9D9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 algn="ctr" rtl="0" lvl="0">
              <a:buNone/>
            </a:pPr>
            <a:r>
              <a:rPr sz="3000" lang="en-US">
                <a:latin typeface="Source Sans Pro"/>
                <a:ea typeface="Source Sans Pro"/>
                <a:cs typeface="Source Sans Pro"/>
                <a:sym typeface="Source Sans Pro"/>
              </a:rPr>
              <a:t>electrical breadth</a:t>
            </a:r>
          </a:p>
        </p:txBody>
      </p:sp>
      <p:sp>
        <p:nvSpPr>
          <p:cNvPr id="573" name="Shape 573"/>
          <p:cNvSpPr/>
          <p:nvPr/>
        </p:nvSpPr>
        <p:spPr>
          <a:xfrm>
            <a:off y="5798100" x="0"/>
            <a:ext cy="691499" cx="4482599"/>
          </a:xfrm>
          <a:prstGeom prst="rect">
            <a:avLst/>
          </a:prstGeom>
          <a:solidFill>
            <a:srgbClr val="F3F3F3"/>
          </a:solidFill>
          <a:ln w="19050" cap="flat">
            <a:solidFill>
              <a:srgbClr val="D9D9D9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 algn="ctr" rtl="0" lvl="0">
              <a:buNone/>
            </a:pPr>
            <a:r>
              <a:rPr sz="3000" lang="en-US">
                <a:latin typeface="Source Sans Pro"/>
                <a:ea typeface="Source Sans Pro"/>
                <a:cs typeface="Source Sans Pro"/>
                <a:sym typeface="Source Sans Pro"/>
              </a:rPr>
              <a:t>conclusion</a:t>
            </a:r>
          </a:p>
        </p:txBody>
      </p:sp>
      <p:sp>
        <p:nvSpPr>
          <p:cNvPr id="574" name="Shape 574"/>
          <p:cNvSpPr/>
          <p:nvPr/>
        </p:nvSpPr>
        <p:spPr>
          <a:xfrm>
            <a:off y="4396237" x="2330700"/>
            <a:ext cy="471300" cx="4482599"/>
          </a:xfrm>
          <a:prstGeom prst="rect">
            <a:avLst/>
          </a:prstGeom>
          <a:solidFill>
            <a:srgbClr val="4F4651">
              <a:alpha val="35690"/>
            </a:srgbClr>
          </a:solidFill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/>
        </p:txBody>
      </p:sp>
      <p:sp>
        <p:nvSpPr>
          <p:cNvPr id="575" name="Shape 575"/>
          <p:cNvSpPr txBox="1"/>
          <p:nvPr/>
        </p:nvSpPr>
        <p:spPr>
          <a:xfrm>
            <a:off y="584450" x="9790950"/>
            <a:ext cy="2988600" cx="8002500"/>
          </a:xfrm>
          <a:prstGeom prst="rect">
            <a:avLst/>
          </a:prstGeom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algn="ctr" rtl="0" lvl="0">
              <a:buNone/>
            </a:pPr>
            <a:r>
              <a:rPr sz="3600" lang="en-US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active chilled beams (ACB)</a:t>
            </a:r>
          </a:p>
          <a:p>
            <a:r>
              <a:t/>
            </a:r>
          </a:p>
          <a:p>
            <a:pPr algn="ctr" rtl="0" lvl="0">
              <a:buNone/>
            </a:pPr>
            <a:r>
              <a:rPr sz="2400" lang="en-US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selected Trox 8ft active chilled beam</a:t>
            </a:r>
          </a:p>
          <a:p>
            <a:r>
              <a:t/>
            </a:r>
          </a:p>
          <a:p>
            <a:pPr algn="ctr" rtl="0" lvl="0">
              <a:buNone/>
            </a:pPr>
            <a:r>
              <a:rPr sz="2400" lang="en-US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covers an area of 300 ft</a:t>
            </a:r>
            <a:r>
              <a:rPr baseline="30000" sz="2400" lang="en-US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2</a:t>
            </a:r>
          </a:p>
          <a:p>
            <a:r>
              <a:t/>
            </a:r>
          </a:p>
          <a:p>
            <a:pPr algn="ctr" rtl="0" lvl="0">
              <a:buNone/>
            </a:pPr>
            <a:r>
              <a:rPr sz="2400" lang="en-US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requires 60 per floor to condition space</a:t>
            </a:r>
          </a:p>
          <a:p>
            <a:r>
              <a:t/>
            </a:r>
          </a:p>
          <a:p>
            <a:r>
              <a:t/>
            </a:r>
          </a:p>
          <a:p>
            <a:r>
              <a:t/>
            </a:r>
          </a:p>
          <a:p>
            <a:r>
              <a:t/>
            </a:r>
          </a:p>
          <a:p>
            <a:r>
              <a:t/>
            </a:r>
          </a:p>
          <a:p>
            <a:r>
              <a:t/>
            </a:r>
          </a:p>
          <a:p>
            <a:r>
              <a:t/>
            </a:r>
          </a:p>
          <a:p>
            <a:r>
              <a:t/>
            </a:r>
          </a:p>
        </p:txBody>
      </p:sp>
      <p:cxnSp>
        <p:nvCxnSpPr>
          <p:cNvPr id="576" name="Shape 576"/>
          <p:cNvCxnSpPr/>
          <p:nvPr/>
        </p:nvCxnSpPr>
        <p:spPr>
          <a:xfrm>
            <a:off y="1337775" x="12011900"/>
            <a:ext cy="0" cx="3572999"/>
          </a:xfrm>
          <a:prstGeom prst="straightConnector1">
            <a:avLst/>
          </a:prstGeom>
          <a:noFill/>
          <a:ln w="22225" cap="flat">
            <a:solidFill>
              <a:srgbClr val="DF7366"/>
            </a:solidFill>
            <a:prstDash val="solid"/>
            <a:round/>
            <a:headEnd w="med" len="med" type="none"/>
            <a:tailEnd w="med" len="med" type="none"/>
          </a:ln>
        </p:spPr>
      </p:cxnSp>
      <p:pic>
        <p:nvPicPr>
          <p:cNvPr id="577" name="Shape 577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-12" x="18592800"/>
            <a:ext cy="3385527" cx="8839200"/>
          </a:xfrm>
          <a:prstGeom prst="rect">
            <a:avLst/>
          </a:prstGeom>
        </p:spPr>
      </p:pic>
      <p:graphicFrame>
        <p:nvGraphicFramePr>
          <p:cNvPr id="578" name="Shape 578"/>
          <p:cNvGraphicFramePr/>
          <p:nvPr/>
        </p:nvGraphicFramePr>
        <p:xfrm>
          <a:off y="4309637" x="9125850"/>
          <a:ext cy="3000000" cx="3000000"/>
        </p:xfrm>
        <a:graphic>
          <a:graphicData uri="http://schemas.openxmlformats.org/drawingml/2006/table">
            <a:tbl>
              <a:tblPr>
                <a:noFill/>
                <a:tableStyleId>{118DBD2A-2975-4791-93A3-88858F7CF6B6}</a:tableStyleId>
              </a:tblPr>
              <a:tblGrid>
                <a:gridCol w="1622275"/>
                <a:gridCol w="929275"/>
                <a:gridCol w="1323025"/>
                <a:gridCol w="2173550"/>
                <a:gridCol w="1748300"/>
                <a:gridCol w="1464775"/>
              </a:tblGrid>
              <a:tr h="382775">
                <a:tc>
                  <a:txBody>
                    <a:bodyPr>
                      <a:noAutofit/>
                    </a:bodyPr>
                    <a:lstStyle/>
                    <a:p>
                      <a:pPr algn="ctr" rtl="0" lvl="0">
                        <a:buNone/>
                      </a:pPr>
                      <a:r>
                        <a:rPr b="1" sz="1800" lang="en-US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Selected ACB</a:t>
                      </a:r>
                    </a:p>
                  </a:txBody>
                  <a:tcPr marR="25400" marB="25400" marT="25400" anchor="b" marL="25400">
                    <a:solidFill>
                      <a:srgbClr val="8099E6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algn="ctr" rtl="0" lvl="0">
                        <a:buNone/>
                      </a:pPr>
                      <a:r>
                        <a:rPr b="1" sz="1800" lang="en-US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V</a:t>
                      </a:r>
                    </a:p>
                  </a:txBody>
                  <a:tcPr marR="25400" marB="25400" marT="25400" anchor="b" marL="25400">
                    <a:solidFill>
                      <a:srgbClr val="8099E6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algn="ctr" rtl="0" lvl="0">
                        <a:buNone/>
                      </a:pPr>
                      <a:r>
                        <a:rPr b="1" sz="1800" lang="en-US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Qcw</a:t>
                      </a:r>
                    </a:p>
                  </a:txBody>
                  <a:tcPr marR="25400" marB="25400" marT="25400" anchor="b" marL="25400">
                    <a:solidFill>
                      <a:srgbClr val="8099E6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algn="ctr" rtl="0" lvl="0">
                        <a:buNone/>
                      </a:pPr>
                      <a:r>
                        <a:rPr b="1" sz="1800" lang="en-US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Qh</a:t>
                      </a:r>
                    </a:p>
                  </a:txBody>
                  <a:tcPr marR="25400" marB="25400" marT="25400" anchor="b" marL="25400">
                    <a:solidFill>
                      <a:srgbClr val="8099E6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algn="ctr" rtl="0" lvl="0">
                        <a:buNone/>
                      </a:pPr>
                      <a:r>
                        <a:rPr b="1" sz="1800" lang="en-US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GPM</a:t>
                      </a:r>
                    </a:p>
                  </a:txBody>
                  <a:tcPr marR="25400" marB="25400" marT="25400" anchor="b" marL="25400">
                    <a:solidFill>
                      <a:srgbClr val="8099E6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algn="ctr" rtl="0" lvl="0">
                        <a:buNone/>
                      </a:pPr>
                      <a:r>
                        <a:rPr b="1" sz="1800" lang="en-US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Head Loss</a:t>
                      </a:r>
                    </a:p>
                  </a:txBody>
                  <a:tcPr marR="25400" marB="25400" marT="25400" anchor="b" marL="25400">
                    <a:solidFill>
                      <a:srgbClr val="8099E6"/>
                    </a:solidFill>
                  </a:tcPr>
                </a:tc>
              </a:tr>
              <a:tr h="681650">
                <a:tc>
                  <a:txBody>
                    <a:bodyPr>
                      <a:noAutofit/>
                    </a:bodyPr>
                    <a:lstStyle/>
                    <a:p>
                      <a:pPr algn="ctr" rtl="0" lvl="0">
                        <a:buNone/>
                      </a:pPr>
                      <a:r>
                        <a:rPr sz="1800" lang="en-US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8 ft DID632 Z Nozzle</a:t>
                      </a:r>
                    </a:p>
                  </a:txBody>
                  <a:tcPr marR="25400" marB="25400" marT="25400" anchor="ctr" marL="25400">
                    <a:solidFill>
                      <a:srgbClr val="B2C2F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algn="ctr" rtl="0" lvl="0">
                        <a:buNone/>
                      </a:pPr>
                      <a:r>
                        <a:rPr sz="1800" lang="en-US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50 CFM</a:t>
                      </a:r>
                    </a:p>
                  </a:txBody>
                  <a:tcPr marR="25400" marB="25400" marT="25400" anchor="b" marL="25400">
                    <a:solidFill>
                      <a:srgbClr val="E6EBFA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algn="ctr" rtl="0" lvl="0">
                        <a:buNone/>
                      </a:pPr>
                      <a:r>
                        <a:rPr sz="1800" lang="en-US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4,305 Btu/hr</a:t>
                      </a:r>
                    </a:p>
                  </a:txBody>
                  <a:tcPr marR="25400" marB="25400" marT="25400" anchor="b" marL="25400">
                    <a:solidFill>
                      <a:srgbClr val="E6EBFA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algn="ctr" rtl="0" lvl="0">
                        <a:buNone/>
                      </a:pPr>
                      <a:r>
                        <a:rPr sz="1800" lang="en-US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7,803 Btu/hr</a:t>
                      </a:r>
                    </a:p>
                  </a:txBody>
                  <a:tcPr marR="25400" marB="25400" marT="25400" anchor="b" marL="25400">
                    <a:solidFill>
                      <a:srgbClr val="E6EBFA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algn="ctr" rtl="0" lvl="0">
                        <a:buNone/>
                      </a:pPr>
                      <a:r>
                        <a:rPr sz="1800" lang="en-US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1</a:t>
                      </a:r>
                    </a:p>
                  </a:txBody>
                  <a:tcPr marR="25400" marB="25400" marT="25400" anchor="b" marL="25400">
                    <a:solidFill>
                      <a:srgbClr val="E6EBFA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algn="ctr" rtl="0" lvl="0">
                        <a:buNone/>
                      </a:pPr>
                      <a:r>
                        <a:rPr sz="1800" lang="en-US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5.8 ft H20</a:t>
                      </a:r>
                    </a:p>
                  </a:txBody>
                  <a:tcPr marR="25400" marB="25400" marT="25400" anchor="b" marL="25400">
                    <a:solidFill>
                      <a:srgbClr val="E6EBFA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79" name="Shape 579"/>
          <p:cNvGraphicFramePr/>
          <p:nvPr/>
        </p:nvGraphicFramePr>
        <p:xfrm>
          <a:off y="4309650" x="18781500"/>
          <a:ext cy="3000000" cx="3000000"/>
        </p:xfrm>
        <a:graphic>
          <a:graphicData uri="http://schemas.openxmlformats.org/drawingml/2006/table">
            <a:tbl>
              <a:tblPr>
                <a:noFill/>
                <a:tableStyleId>{554C5EFA-06B0-4613-8B22-2FF79D953554}</a:tableStyleId>
              </a:tblPr>
              <a:tblGrid>
                <a:gridCol w="1505800"/>
                <a:gridCol w="862550"/>
                <a:gridCol w="1228025"/>
                <a:gridCol w="2017500"/>
                <a:gridCol w="1622775"/>
                <a:gridCol w="1359625"/>
              </a:tblGrid>
              <a:tr h="357325">
                <a:tc>
                  <a:txBody>
                    <a:bodyPr>
                      <a:noAutofit/>
                    </a:bodyPr>
                    <a:lstStyle/>
                    <a:p>
                      <a:pPr algn="ctr" rtl="0" lvl="0">
                        <a:buNone/>
                      </a:pPr>
                      <a:r>
                        <a:rPr b="1" sz="1800" lang="en-US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Space</a:t>
                      </a:r>
                    </a:p>
                  </a:txBody>
                  <a:tcPr marR="25400" marB="25400" marT="25400" anchor="b" marL="25400">
                    <a:solidFill>
                      <a:srgbClr val="8099E6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algn="ctr" rtl="0" lvl="0">
                        <a:buNone/>
                      </a:pPr>
                      <a:r>
                        <a:rPr b="1" sz="1800" lang="en-US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# ACBs</a:t>
                      </a:r>
                    </a:p>
                  </a:txBody>
                  <a:tcPr marR="25400" marB="25400" marT="25400" anchor="b" marL="25400">
                    <a:solidFill>
                      <a:srgbClr val="8099E6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algn="ctr" rtl="0" lvl="0">
                        <a:buNone/>
                      </a:pPr>
                      <a:r>
                        <a:rPr b="1" sz="1800" lang="en-US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Airflow</a:t>
                      </a:r>
                    </a:p>
                  </a:txBody>
                  <a:tcPr marR="25400" marB="25400" marT="25400" anchor="b" marL="25400">
                    <a:solidFill>
                      <a:srgbClr val="8099E6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algn="ctr" rtl="0" lvl="0">
                        <a:buNone/>
                      </a:pPr>
                      <a:r>
                        <a:rPr b="1" sz="1800" lang="en-US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Sensible Cooling</a:t>
                      </a:r>
                    </a:p>
                  </a:txBody>
                  <a:tcPr marR="25400" marB="25400" marT="25400" anchor="b" marL="25400">
                    <a:solidFill>
                      <a:srgbClr val="8099E6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algn="ctr" rtl="0" lvl="0">
                        <a:buNone/>
                      </a:pPr>
                      <a:r>
                        <a:rPr b="1" sz="1800" lang="en-US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Heating</a:t>
                      </a:r>
                    </a:p>
                  </a:txBody>
                  <a:tcPr marR="25400" marB="25400" marT="25400" anchor="b" marL="25400">
                    <a:solidFill>
                      <a:srgbClr val="8099E6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algn="ctr" rtl="0" lvl="0">
                        <a:buNone/>
                      </a:pPr>
                      <a:r>
                        <a:rPr b="1" sz="1800" lang="en-US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GPM</a:t>
                      </a:r>
                    </a:p>
                  </a:txBody>
                  <a:tcPr marR="25400" marB="25400" marT="25400" anchor="b" marL="25400">
                    <a:solidFill>
                      <a:srgbClr val="8099E6"/>
                    </a:solidFill>
                  </a:tcPr>
                </a:tc>
              </a:tr>
              <a:tr h="357325">
                <a:tc>
                  <a:txBody>
                    <a:bodyPr>
                      <a:noAutofit/>
                    </a:bodyPr>
                    <a:lstStyle/>
                    <a:p>
                      <a:pPr algn="ctr" rtl="0" lvl="0">
                        <a:buNone/>
                      </a:pPr>
                      <a:r>
                        <a:rPr sz="1800" lang="en-US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SE</a:t>
                      </a:r>
                    </a:p>
                  </a:txBody>
                  <a:tcPr marR="25400" marB="25400" marT="25400" anchor="b" marL="25400">
                    <a:solidFill>
                      <a:srgbClr val="B2C2F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algn="ctr" rtl="0" lvl="0">
                        <a:buNone/>
                      </a:pPr>
                      <a:r>
                        <a:rPr sz="1800" lang="en-US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26</a:t>
                      </a:r>
                    </a:p>
                  </a:txBody>
                  <a:tcPr marR="25400" marB="25400" marT="25400" anchor="b" marL="25400">
                    <a:solidFill>
                      <a:srgbClr val="E6EBFA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algn="ctr" rtl="0" lvl="0">
                        <a:buNone/>
                      </a:pPr>
                      <a:r>
                        <a:rPr sz="1800" lang="en-US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1,300 CFM</a:t>
                      </a:r>
                    </a:p>
                  </a:txBody>
                  <a:tcPr marR="25400" marB="25400" marT="25400" anchor="b" marL="25400">
                    <a:solidFill>
                      <a:srgbClr val="E6EBFA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algn="ctr" rtl="0" lvl="0">
                        <a:buNone/>
                      </a:pPr>
                      <a:r>
                        <a:rPr sz="1800" lang="en-US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112.3 kBtu/hr</a:t>
                      </a:r>
                    </a:p>
                  </a:txBody>
                  <a:tcPr marR="25400" marB="25400" marT="25400" anchor="b" marL="25400">
                    <a:solidFill>
                      <a:srgbClr val="E6EBFA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algn="ctr" rtl="0" lvl="0">
                        <a:buNone/>
                      </a:pPr>
                      <a:r>
                        <a:rPr sz="1800" lang="en-US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202 kBtu/hr</a:t>
                      </a:r>
                    </a:p>
                  </a:txBody>
                  <a:tcPr marR="25400" marB="25400" marT="25400" anchor="b" marL="25400">
                    <a:solidFill>
                      <a:srgbClr val="E6EBFA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algn="ctr" rtl="0" lvl="0">
                        <a:buNone/>
                      </a:pPr>
                      <a:r>
                        <a:rPr sz="1800" lang="en-US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26</a:t>
                      </a:r>
                    </a:p>
                  </a:txBody>
                  <a:tcPr marR="25400" marB="25400" marT="25400" anchor="b" marL="25400">
                    <a:solidFill>
                      <a:srgbClr val="E6EBFA"/>
                    </a:solidFill>
                  </a:tcPr>
                </a:tc>
              </a:tr>
              <a:tr h="357325">
                <a:tc>
                  <a:txBody>
                    <a:bodyPr>
                      <a:noAutofit/>
                    </a:bodyPr>
                    <a:lstStyle/>
                    <a:p>
                      <a:pPr algn="ctr" rtl="0" lvl="0">
                        <a:buNone/>
                      </a:pPr>
                      <a:r>
                        <a:rPr sz="1800" lang="en-US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WNW</a:t>
                      </a:r>
                    </a:p>
                  </a:txBody>
                  <a:tcPr marR="25400" marB="25400" marT="25400" anchor="b" marL="25400">
                    <a:solidFill>
                      <a:srgbClr val="B2C2F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algn="ctr" rtl="0" lvl="0">
                        <a:buNone/>
                      </a:pPr>
                      <a:r>
                        <a:rPr sz="1800" lang="en-US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34</a:t>
                      </a:r>
                    </a:p>
                  </a:txBody>
                  <a:tcPr marR="25400" marB="25400" marT="25400" anchor="b" marL="25400">
                    <a:solidFill>
                      <a:srgbClr val="E6EBFA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algn="ctr" rtl="0" lvl="0">
                        <a:buNone/>
                      </a:pPr>
                      <a:r>
                        <a:rPr sz="1800" lang="en-US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1,700 CFM</a:t>
                      </a:r>
                    </a:p>
                  </a:txBody>
                  <a:tcPr marR="25400" marB="25400" marT="25400" anchor="b" marL="25400">
                    <a:solidFill>
                      <a:srgbClr val="E6EBFA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algn="ctr" rtl="0" lvl="0">
                        <a:buNone/>
                      </a:pPr>
                      <a:r>
                        <a:rPr sz="1800" lang="en-US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146 kBtu/hr</a:t>
                      </a:r>
                    </a:p>
                  </a:txBody>
                  <a:tcPr marR="25400" marB="25400" marT="25400" anchor="b" marL="25400">
                    <a:solidFill>
                      <a:srgbClr val="E6EBFA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algn="ctr" rtl="0" lvl="0">
                        <a:buNone/>
                      </a:pPr>
                      <a:r>
                        <a:rPr sz="1800" lang="en-US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265 kBtu/hr</a:t>
                      </a:r>
                    </a:p>
                  </a:txBody>
                  <a:tcPr marR="25400" marB="25400" marT="25400" anchor="b" marL="25400">
                    <a:solidFill>
                      <a:srgbClr val="E6EBFA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algn="ctr" rtl="0" lvl="0">
                        <a:buNone/>
                      </a:pPr>
                      <a:r>
                        <a:rPr sz="1800" lang="en-US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34</a:t>
                      </a:r>
                    </a:p>
                  </a:txBody>
                  <a:tcPr marR="25400" marB="25400" marT="25400" anchor="b" marL="25400">
                    <a:solidFill>
                      <a:srgbClr val="E6EBFA"/>
                    </a:solidFill>
                  </a:tcPr>
                </a:tc>
              </a:tr>
              <a:tr h="357325">
                <a:tc>
                  <a:txBody>
                    <a:bodyPr>
                      <a:noAutofit/>
                    </a:bodyPr>
                    <a:lstStyle/>
                    <a:p>
                      <a:pPr algn="ctr" rtl="0" lvl="0">
                        <a:buNone/>
                      </a:pPr>
                      <a:r>
                        <a:rPr b="1" sz="1800" lang="en-US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Total</a:t>
                      </a:r>
                    </a:p>
                  </a:txBody>
                  <a:tcPr marR="25400" marB="25400" marT="25400" anchor="b" marL="25400">
                    <a:solidFill>
                      <a:srgbClr val="B2C2F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algn="ctr" rtl="0" lvl="0">
                        <a:buNone/>
                      </a:pPr>
                      <a:r>
                        <a:rPr b="1" sz="1800" lang="en-US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60</a:t>
                      </a:r>
                    </a:p>
                  </a:txBody>
                  <a:tcPr marR="25400" marB="25400" marT="25400" anchor="b" marL="25400">
                    <a:solidFill>
                      <a:srgbClr val="E6EBFA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algn="ctr" rtl="0" lvl="0">
                        <a:buNone/>
                      </a:pPr>
                      <a:r>
                        <a:rPr b="1" sz="1800" lang="en-US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2,950 CFM</a:t>
                      </a:r>
                    </a:p>
                  </a:txBody>
                  <a:tcPr marR="25400" marB="25400" marT="25400" anchor="b" marL="25400">
                    <a:solidFill>
                      <a:srgbClr val="E6EBFA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algn="ctr" rtl="0" lvl="0">
                        <a:buNone/>
                      </a:pPr>
                      <a:r>
                        <a:rPr b="1" sz="1800" lang="en-US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258.3 kBtu/hr</a:t>
                      </a:r>
                    </a:p>
                  </a:txBody>
                  <a:tcPr marR="25400" marB="25400" marT="25400" anchor="b" marL="25400">
                    <a:solidFill>
                      <a:srgbClr val="E6EBFA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algn="ctr" rtl="0" lvl="0">
                        <a:buNone/>
                      </a:pPr>
                      <a:r>
                        <a:rPr b="1" sz="1800" lang="en-US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467 kBtu/hr</a:t>
                      </a:r>
                    </a:p>
                  </a:txBody>
                  <a:tcPr marR="25400" marB="25400" marT="25400" anchor="b" marL="25400">
                    <a:solidFill>
                      <a:srgbClr val="E6EBFA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algn="ctr" rtl="0" lvl="0">
                        <a:buNone/>
                      </a:pPr>
                      <a:r>
                        <a:rPr b="1" sz="1800" lang="en-US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60</a:t>
                      </a:r>
                    </a:p>
                  </a:txBody>
                  <a:tcPr marR="25400" marB="25400" marT="25400" anchor="b" marL="25400">
                    <a:solidFill>
                      <a:srgbClr val="E6EBFA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84" name="Shape 58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cxnSp>
        <p:nvCxnSpPr>
          <p:cNvPr id="585" name="Shape 585"/>
          <p:cNvCxnSpPr/>
          <p:nvPr/>
        </p:nvCxnSpPr>
        <p:spPr>
          <a:xfrm>
            <a:off y="905600" x="8973450"/>
            <a:ext cy="4988999" cx="0"/>
          </a:xfrm>
          <a:prstGeom prst="straightConnector1">
            <a:avLst/>
          </a:prstGeom>
          <a:noFill/>
          <a:ln w="22225" cap="flat">
            <a:solidFill>
              <a:srgbClr val="DF7366"/>
            </a:solidFill>
            <a:prstDash val="solid"/>
            <a:round/>
            <a:headEnd w="med" len="med" type="none"/>
            <a:tailEnd w="med" len="med" type="none"/>
          </a:ln>
        </p:spPr>
      </p:cxnSp>
      <p:cxnSp>
        <p:nvCxnSpPr>
          <p:cNvPr id="586" name="Shape 586"/>
          <p:cNvCxnSpPr/>
          <p:nvPr/>
        </p:nvCxnSpPr>
        <p:spPr>
          <a:xfrm>
            <a:off y="4815935" x="8821050"/>
            <a:ext cy="2042100" cx="0"/>
          </a:xfrm>
          <a:prstGeom prst="straightConnector1">
            <a:avLst/>
          </a:prstGeom>
          <a:noFill/>
          <a:ln w="22225" cap="flat">
            <a:solidFill>
              <a:srgbClr val="DF7366"/>
            </a:solidFill>
            <a:prstDash val="solid"/>
            <a:round/>
            <a:headEnd w="med" len="med" type="none"/>
            <a:tailEnd w="med" len="med" type="none"/>
          </a:ln>
        </p:spPr>
      </p:cxnSp>
      <p:cxnSp>
        <p:nvCxnSpPr>
          <p:cNvPr id="587" name="Shape 587"/>
          <p:cNvCxnSpPr/>
          <p:nvPr/>
        </p:nvCxnSpPr>
        <p:spPr>
          <a:xfrm>
            <a:off y="-14" x="9144000"/>
            <a:ext cy="2042100" cx="0"/>
          </a:xfrm>
          <a:prstGeom prst="straightConnector1">
            <a:avLst/>
          </a:prstGeom>
          <a:noFill/>
          <a:ln w="22225" cap="flat">
            <a:solidFill>
              <a:srgbClr val="DF7366"/>
            </a:solidFill>
            <a:prstDash val="solid"/>
            <a:round/>
            <a:headEnd w="med" len="med" type="none"/>
            <a:tailEnd w="med" len="med" type="none"/>
          </a:ln>
        </p:spPr>
      </p:cxnSp>
      <p:cxnSp>
        <p:nvCxnSpPr>
          <p:cNvPr id="588" name="Shape 588"/>
          <p:cNvCxnSpPr/>
          <p:nvPr/>
        </p:nvCxnSpPr>
        <p:spPr>
          <a:xfrm>
            <a:off y="905600" x="18440400"/>
            <a:ext cy="4988999" cx="0"/>
          </a:xfrm>
          <a:prstGeom prst="straightConnector1">
            <a:avLst/>
          </a:prstGeom>
          <a:noFill/>
          <a:ln w="22225" cap="flat">
            <a:solidFill>
              <a:srgbClr val="DF7366"/>
            </a:solidFill>
            <a:prstDash val="solid"/>
            <a:round/>
            <a:headEnd w="med" len="med" type="none"/>
            <a:tailEnd w="med" len="med" type="none"/>
          </a:ln>
        </p:spPr>
      </p:cxnSp>
      <p:cxnSp>
        <p:nvCxnSpPr>
          <p:cNvPr id="589" name="Shape 589"/>
          <p:cNvCxnSpPr/>
          <p:nvPr/>
        </p:nvCxnSpPr>
        <p:spPr>
          <a:xfrm>
            <a:off y="10" x="18288000"/>
            <a:ext cy="2042100" cx="0"/>
          </a:xfrm>
          <a:prstGeom prst="straightConnector1">
            <a:avLst/>
          </a:prstGeom>
          <a:noFill/>
          <a:ln w="22225" cap="flat">
            <a:solidFill>
              <a:srgbClr val="DF7366"/>
            </a:solidFill>
            <a:prstDash val="solid"/>
            <a:round/>
            <a:headEnd w="med" len="med" type="none"/>
            <a:tailEnd w="med" len="med" type="none"/>
          </a:ln>
        </p:spPr>
      </p:cxnSp>
      <p:cxnSp>
        <p:nvCxnSpPr>
          <p:cNvPr id="590" name="Shape 590"/>
          <p:cNvCxnSpPr/>
          <p:nvPr/>
        </p:nvCxnSpPr>
        <p:spPr>
          <a:xfrm>
            <a:off y="4815935" x="18610950"/>
            <a:ext cy="2042100" cx="0"/>
          </a:xfrm>
          <a:prstGeom prst="straightConnector1">
            <a:avLst/>
          </a:prstGeom>
          <a:noFill/>
          <a:ln w="22225" cap="flat">
            <a:solidFill>
              <a:srgbClr val="DF7366"/>
            </a:solidFill>
            <a:prstDash val="solid"/>
            <a:round/>
            <a:headEnd w="med" len="med" type="none"/>
            <a:tailEnd w="med" len="med" type="none"/>
          </a:ln>
        </p:spPr>
      </p:cxnSp>
      <p:sp>
        <p:nvSpPr>
          <p:cNvPr id="591" name="Shape 591"/>
          <p:cNvSpPr/>
          <p:nvPr/>
        </p:nvSpPr>
        <p:spPr>
          <a:xfrm>
            <a:off y="-690025" x="0"/>
            <a:ext cy="691499" cx="4482599"/>
          </a:xfrm>
          <a:prstGeom prst="rect">
            <a:avLst/>
          </a:prstGeom>
          <a:solidFill>
            <a:srgbClr val="F3F3F3"/>
          </a:solidFill>
          <a:ln w="19050" cap="flat">
            <a:solidFill>
              <a:srgbClr val="D9D9D9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 algn="ctr" rtl="0" lvl="0">
              <a:buNone/>
            </a:pPr>
            <a:r>
              <a:rPr sz="3000" lang="en-US">
                <a:latin typeface="Source Sans Pro"/>
                <a:ea typeface="Source Sans Pro"/>
                <a:cs typeface="Source Sans Pro"/>
                <a:sym typeface="Source Sans Pro"/>
              </a:rPr>
              <a:t>introduction</a:t>
            </a:r>
          </a:p>
        </p:txBody>
      </p:sp>
      <p:sp>
        <p:nvSpPr>
          <p:cNvPr id="592" name="Shape 592"/>
          <p:cNvSpPr/>
          <p:nvPr/>
        </p:nvSpPr>
        <p:spPr>
          <a:xfrm>
            <a:off y="121000" x="0"/>
            <a:ext cy="691499" cx="4482599"/>
          </a:xfrm>
          <a:prstGeom prst="rect">
            <a:avLst/>
          </a:prstGeom>
          <a:solidFill>
            <a:srgbClr val="F3F3F3"/>
          </a:solidFill>
          <a:ln w="19050" cap="flat">
            <a:solidFill>
              <a:srgbClr val="D9D9D9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 algn="ctr" rtl="0" lvl="0">
              <a:buNone/>
            </a:pPr>
            <a:r>
              <a:rPr sz="3000" lang="en-US">
                <a:latin typeface="Source Sans Pro"/>
                <a:ea typeface="Source Sans Pro"/>
                <a:cs typeface="Source Sans Pro"/>
                <a:sym typeface="Source Sans Pro"/>
              </a:rPr>
              <a:t>about 201 rouse</a:t>
            </a:r>
          </a:p>
        </p:txBody>
      </p:sp>
      <p:sp>
        <p:nvSpPr>
          <p:cNvPr id="593" name="Shape 593"/>
          <p:cNvSpPr/>
          <p:nvPr/>
        </p:nvSpPr>
        <p:spPr>
          <a:xfrm>
            <a:off y="932025" x="0"/>
            <a:ext cy="691499" cx="4482599"/>
          </a:xfrm>
          <a:prstGeom prst="rect">
            <a:avLst/>
          </a:prstGeom>
          <a:solidFill>
            <a:srgbClr val="F3F3F3"/>
          </a:solidFill>
          <a:ln w="19050" cap="flat">
            <a:solidFill>
              <a:srgbClr val="D9D9D9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 algn="ctr" rtl="0" lvl="0">
              <a:buNone/>
            </a:pPr>
            <a:r>
              <a:rPr sz="3000" lang="en-US">
                <a:latin typeface="Source Sans Pro"/>
                <a:ea typeface="Source Sans Pro"/>
                <a:cs typeface="Source Sans Pro"/>
                <a:sym typeface="Source Sans Pro"/>
              </a:rPr>
              <a:t>thesis proposal</a:t>
            </a:r>
          </a:p>
        </p:txBody>
      </p:sp>
      <p:sp>
        <p:nvSpPr>
          <p:cNvPr id="594" name="Shape 594"/>
          <p:cNvSpPr/>
          <p:nvPr/>
        </p:nvSpPr>
        <p:spPr>
          <a:xfrm>
            <a:off y="1743050" x="2330700"/>
            <a:ext cy="3124499" cx="4482599"/>
          </a:xfrm>
          <a:prstGeom prst="rect">
            <a:avLst/>
          </a:prstGeom>
          <a:solidFill>
            <a:srgbClr val="F3F3F3"/>
          </a:solidFill>
          <a:ln w="19050" cap="flat">
            <a:solidFill>
              <a:srgbClr val="D9D9D9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t" anchorCtr="0">
            <a:noAutofit/>
          </a:bodyPr>
          <a:lstStyle/>
          <a:p>
            <a:pPr algn="ctr" rtl="0" lvl="0">
              <a:buNone/>
            </a:pPr>
            <a:r>
              <a:rPr sz="3000" lang="en-US">
                <a:latin typeface="Source Sans Pro"/>
                <a:ea typeface="Source Sans Pro"/>
                <a:cs typeface="Source Sans Pro"/>
                <a:sym typeface="Source Sans Pro"/>
              </a:rPr>
              <a:t>mechanical depth</a:t>
            </a:r>
          </a:p>
          <a:p>
            <a:pPr algn="ctr" rtl="0" lvl="0">
              <a:buNone/>
            </a:pPr>
            <a:r>
              <a:rPr sz="2400" lang="en-US">
                <a:latin typeface="Source Sans Pro"/>
                <a:ea typeface="Source Sans Pro"/>
                <a:cs typeface="Source Sans Pro"/>
                <a:sym typeface="Source Sans Pro"/>
              </a:rPr>
              <a:t>selection</a:t>
            </a:r>
          </a:p>
          <a:p>
            <a:pPr algn="ctr" rtl="0" lvl="0">
              <a:buNone/>
            </a:pPr>
            <a:r>
              <a:rPr sz="2400" lang="en-US">
                <a:latin typeface="Source Sans Pro"/>
                <a:ea typeface="Source Sans Pro"/>
                <a:cs typeface="Source Sans Pro"/>
                <a:sym typeface="Source Sans Pro"/>
              </a:rPr>
              <a:t>geothermal calculations</a:t>
            </a:r>
          </a:p>
          <a:p>
            <a:pPr algn="ctr" rtl="0" lvl="0">
              <a:buNone/>
            </a:pPr>
            <a:r>
              <a:rPr sz="2400" lang="en-US">
                <a:latin typeface="Source Sans Pro"/>
                <a:ea typeface="Source Sans Pro"/>
                <a:cs typeface="Source Sans Pro"/>
                <a:sym typeface="Source Sans Pro"/>
              </a:rPr>
              <a:t>well layout</a:t>
            </a:r>
          </a:p>
          <a:p>
            <a:pPr algn="ctr" rtl="0" lvl="0">
              <a:buNone/>
            </a:pPr>
            <a:r>
              <a:rPr sz="2400" lang="en-US">
                <a:latin typeface="Source Sans Pro"/>
                <a:ea typeface="Source Sans Pro"/>
                <a:cs typeface="Source Sans Pro"/>
                <a:sym typeface="Source Sans Pro"/>
              </a:rPr>
              <a:t>equipment</a:t>
            </a:r>
          </a:p>
          <a:p>
            <a:pPr algn="ctr" rtl="0" lvl="0">
              <a:buNone/>
            </a:pPr>
            <a:r>
              <a:rPr sz="2400" lang="en-US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dedicated outdoor air system</a:t>
            </a:r>
          </a:p>
          <a:p>
            <a:pPr algn="ctr" rtl="0" lvl="0">
              <a:buNone/>
            </a:pPr>
            <a:r>
              <a:rPr sz="2400" lang="en-US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active chilled beams</a:t>
            </a:r>
          </a:p>
          <a:p>
            <a:pPr algn="ctr" rtl="0" lvl="0">
              <a:buNone/>
            </a:pPr>
            <a:r>
              <a:rPr sz="2400" lang="en-US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performance</a:t>
            </a:r>
          </a:p>
        </p:txBody>
      </p:sp>
      <p:sp>
        <p:nvSpPr>
          <p:cNvPr id="595" name="Shape 595"/>
          <p:cNvSpPr/>
          <p:nvPr/>
        </p:nvSpPr>
        <p:spPr>
          <a:xfrm>
            <a:off y="4987075" x="0"/>
            <a:ext cy="691499" cx="4482599"/>
          </a:xfrm>
          <a:prstGeom prst="rect">
            <a:avLst/>
          </a:prstGeom>
          <a:solidFill>
            <a:srgbClr val="F3F3F3"/>
          </a:solidFill>
          <a:ln w="19050" cap="flat">
            <a:solidFill>
              <a:srgbClr val="D9D9D9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 algn="ctr" rtl="0" lvl="0">
              <a:buNone/>
            </a:pPr>
            <a:r>
              <a:rPr sz="3000" lang="en-US">
                <a:latin typeface="Source Sans Pro"/>
                <a:ea typeface="Source Sans Pro"/>
                <a:cs typeface="Source Sans Pro"/>
                <a:sym typeface="Source Sans Pro"/>
              </a:rPr>
              <a:t>electrical breadth</a:t>
            </a:r>
          </a:p>
        </p:txBody>
      </p:sp>
      <p:sp>
        <p:nvSpPr>
          <p:cNvPr id="596" name="Shape 596"/>
          <p:cNvSpPr/>
          <p:nvPr/>
        </p:nvSpPr>
        <p:spPr>
          <a:xfrm>
            <a:off y="5798100" x="0"/>
            <a:ext cy="691499" cx="4482599"/>
          </a:xfrm>
          <a:prstGeom prst="rect">
            <a:avLst/>
          </a:prstGeom>
          <a:solidFill>
            <a:srgbClr val="F3F3F3"/>
          </a:solidFill>
          <a:ln w="19050" cap="flat">
            <a:solidFill>
              <a:srgbClr val="D9D9D9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 algn="ctr" rtl="0" lvl="0">
              <a:buNone/>
            </a:pPr>
            <a:r>
              <a:rPr sz="3000" lang="en-US">
                <a:latin typeface="Source Sans Pro"/>
                <a:ea typeface="Source Sans Pro"/>
                <a:cs typeface="Source Sans Pro"/>
                <a:sym typeface="Source Sans Pro"/>
              </a:rPr>
              <a:t>conclusion</a:t>
            </a:r>
          </a:p>
        </p:txBody>
      </p:sp>
      <p:sp>
        <p:nvSpPr>
          <p:cNvPr id="597" name="Shape 597"/>
          <p:cNvSpPr/>
          <p:nvPr/>
        </p:nvSpPr>
        <p:spPr>
          <a:xfrm>
            <a:off y="4396237" x="2330700"/>
            <a:ext cy="471300" cx="4482599"/>
          </a:xfrm>
          <a:prstGeom prst="rect">
            <a:avLst/>
          </a:prstGeom>
          <a:solidFill>
            <a:srgbClr val="4F4651">
              <a:alpha val="35690"/>
            </a:srgbClr>
          </a:solidFill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/>
        </p:txBody>
      </p:sp>
      <p:sp>
        <p:nvSpPr>
          <p:cNvPr id="598" name="Shape 598"/>
          <p:cNvSpPr txBox="1"/>
          <p:nvPr/>
        </p:nvSpPr>
        <p:spPr>
          <a:xfrm>
            <a:off y="584450" x="9790950"/>
            <a:ext cy="5631299" cx="8002500"/>
          </a:xfrm>
          <a:prstGeom prst="rect">
            <a:avLst/>
          </a:prstGeom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algn="ctr" rtl="0" lvl="0">
              <a:buNone/>
            </a:pPr>
            <a:r>
              <a:rPr sz="3600" lang="en-US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energy modeling complexities</a:t>
            </a:r>
          </a:p>
          <a:p>
            <a:r>
              <a:t/>
            </a:r>
          </a:p>
          <a:p>
            <a:pPr algn="ctr" rtl="0" lvl="0">
              <a:buNone/>
            </a:pPr>
            <a:r>
              <a:rPr sz="2400" lang="en-US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with the complexity of the designed system modeling was a hurdle</a:t>
            </a:r>
          </a:p>
          <a:p>
            <a:r>
              <a:t/>
            </a:r>
          </a:p>
          <a:p>
            <a:pPr algn="ctr" rtl="0" lvl="0">
              <a:buNone/>
            </a:pPr>
            <a:r>
              <a:rPr sz="2400" lang="en-US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accurate modeling of advanced HVAC systems is limited by the components that different modeling programs support</a:t>
            </a:r>
          </a:p>
          <a:p>
            <a:r>
              <a:t/>
            </a:r>
          </a:p>
          <a:p>
            <a:pPr algn="ctr" rtl="0" lvl="0">
              <a:buNone/>
            </a:pPr>
            <a:r>
              <a:rPr sz="2400" lang="en-US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many solutions do not offer all three components or they are not fully realized</a:t>
            </a:r>
          </a:p>
          <a:p>
            <a:r>
              <a:t/>
            </a:r>
          </a:p>
          <a:p>
            <a:pPr algn="ctr" rtl="0" lvl="0">
              <a:buNone/>
            </a:pPr>
            <a:r>
              <a:rPr sz="2400" lang="en-US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ended up using eQUEST</a:t>
            </a:r>
          </a:p>
          <a:p>
            <a:r>
              <a:t/>
            </a:r>
          </a:p>
          <a:p>
            <a:r>
              <a:t/>
            </a:r>
          </a:p>
        </p:txBody>
      </p:sp>
      <p:cxnSp>
        <p:nvCxnSpPr>
          <p:cNvPr id="599" name="Shape 599"/>
          <p:cNvCxnSpPr/>
          <p:nvPr/>
        </p:nvCxnSpPr>
        <p:spPr>
          <a:xfrm>
            <a:off y="1337775" x="12011900"/>
            <a:ext cy="0" cx="3572999"/>
          </a:xfrm>
          <a:prstGeom prst="straightConnector1">
            <a:avLst/>
          </a:prstGeom>
          <a:noFill/>
          <a:ln w="22225" cap="flat">
            <a:solidFill>
              <a:srgbClr val="DF7366"/>
            </a:solidFill>
            <a:prstDash val="solid"/>
            <a:round/>
            <a:headEnd w="med" len="med" type="none"/>
            <a:tailEnd w="med" len="med" type="none"/>
          </a:ln>
        </p:spPr>
      </p:cxnSp>
      <p:pic>
        <p:nvPicPr>
          <p:cNvPr id="600" name="Shape 600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-37" x="18623350"/>
            <a:ext cy="3933825" cx="7048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01" name="Shape 601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y="3174343" x="23684325"/>
            <a:ext cy="3041400" cx="3747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06" name="Shape 60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cxnSp>
        <p:nvCxnSpPr>
          <p:cNvPr id="607" name="Shape 607"/>
          <p:cNvCxnSpPr/>
          <p:nvPr/>
        </p:nvCxnSpPr>
        <p:spPr>
          <a:xfrm>
            <a:off y="905600" x="8973450"/>
            <a:ext cy="4988999" cx="0"/>
          </a:xfrm>
          <a:prstGeom prst="straightConnector1">
            <a:avLst/>
          </a:prstGeom>
          <a:noFill/>
          <a:ln w="22225" cap="flat">
            <a:solidFill>
              <a:srgbClr val="DF7366"/>
            </a:solidFill>
            <a:prstDash val="solid"/>
            <a:round/>
            <a:headEnd w="med" len="med" type="none"/>
            <a:tailEnd w="med" len="med" type="none"/>
          </a:ln>
        </p:spPr>
      </p:cxnSp>
      <p:cxnSp>
        <p:nvCxnSpPr>
          <p:cNvPr id="608" name="Shape 608"/>
          <p:cNvCxnSpPr/>
          <p:nvPr/>
        </p:nvCxnSpPr>
        <p:spPr>
          <a:xfrm>
            <a:off y="4815935" x="8821050"/>
            <a:ext cy="2042100" cx="0"/>
          </a:xfrm>
          <a:prstGeom prst="straightConnector1">
            <a:avLst/>
          </a:prstGeom>
          <a:noFill/>
          <a:ln w="22225" cap="flat">
            <a:solidFill>
              <a:srgbClr val="DF7366"/>
            </a:solidFill>
            <a:prstDash val="solid"/>
            <a:round/>
            <a:headEnd w="med" len="med" type="none"/>
            <a:tailEnd w="med" len="med" type="none"/>
          </a:ln>
        </p:spPr>
      </p:cxnSp>
      <p:cxnSp>
        <p:nvCxnSpPr>
          <p:cNvPr id="609" name="Shape 609"/>
          <p:cNvCxnSpPr/>
          <p:nvPr/>
        </p:nvCxnSpPr>
        <p:spPr>
          <a:xfrm>
            <a:off y="-14" x="9144000"/>
            <a:ext cy="2042100" cx="0"/>
          </a:xfrm>
          <a:prstGeom prst="straightConnector1">
            <a:avLst/>
          </a:prstGeom>
          <a:noFill/>
          <a:ln w="22225" cap="flat">
            <a:solidFill>
              <a:srgbClr val="DF7366"/>
            </a:solidFill>
            <a:prstDash val="solid"/>
            <a:round/>
            <a:headEnd w="med" len="med" type="none"/>
            <a:tailEnd w="med" len="med" type="none"/>
          </a:ln>
        </p:spPr>
      </p:cxnSp>
      <p:cxnSp>
        <p:nvCxnSpPr>
          <p:cNvPr id="610" name="Shape 610"/>
          <p:cNvCxnSpPr/>
          <p:nvPr/>
        </p:nvCxnSpPr>
        <p:spPr>
          <a:xfrm>
            <a:off y="905600" x="18440400"/>
            <a:ext cy="4988999" cx="0"/>
          </a:xfrm>
          <a:prstGeom prst="straightConnector1">
            <a:avLst/>
          </a:prstGeom>
          <a:noFill/>
          <a:ln w="22225" cap="flat">
            <a:solidFill>
              <a:srgbClr val="DF7366"/>
            </a:solidFill>
            <a:prstDash val="solid"/>
            <a:round/>
            <a:headEnd w="med" len="med" type="none"/>
            <a:tailEnd w="med" len="med" type="none"/>
          </a:ln>
        </p:spPr>
      </p:cxnSp>
      <p:cxnSp>
        <p:nvCxnSpPr>
          <p:cNvPr id="611" name="Shape 611"/>
          <p:cNvCxnSpPr/>
          <p:nvPr/>
        </p:nvCxnSpPr>
        <p:spPr>
          <a:xfrm>
            <a:off y="10" x="18288000"/>
            <a:ext cy="2042100" cx="0"/>
          </a:xfrm>
          <a:prstGeom prst="straightConnector1">
            <a:avLst/>
          </a:prstGeom>
          <a:noFill/>
          <a:ln w="22225" cap="flat">
            <a:solidFill>
              <a:srgbClr val="DF7366"/>
            </a:solidFill>
            <a:prstDash val="solid"/>
            <a:round/>
            <a:headEnd w="med" len="med" type="none"/>
            <a:tailEnd w="med" len="med" type="none"/>
          </a:ln>
        </p:spPr>
      </p:cxnSp>
      <p:cxnSp>
        <p:nvCxnSpPr>
          <p:cNvPr id="612" name="Shape 612"/>
          <p:cNvCxnSpPr/>
          <p:nvPr/>
        </p:nvCxnSpPr>
        <p:spPr>
          <a:xfrm>
            <a:off y="4815935" x="18610950"/>
            <a:ext cy="2042100" cx="0"/>
          </a:xfrm>
          <a:prstGeom prst="straightConnector1">
            <a:avLst/>
          </a:prstGeom>
          <a:noFill/>
          <a:ln w="22225" cap="flat">
            <a:solidFill>
              <a:srgbClr val="DF7366"/>
            </a:solidFill>
            <a:prstDash val="solid"/>
            <a:round/>
            <a:headEnd w="med" len="med" type="none"/>
            <a:tailEnd w="med" len="med" type="none"/>
          </a:ln>
        </p:spPr>
      </p:cxnSp>
      <p:sp>
        <p:nvSpPr>
          <p:cNvPr id="613" name="Shape 613"/>
          <p:cNvSpPr/>
          <p:nvPr/>
        </p:nvSpPr>
        <p:spPr>
          <a:xfrm>
            <a:off y="-690025" x="0"/>
            <a:ext cy="691499" cx="4482599"/>
          </a:xfrm>
          <a:prstGeom prst="rect">
            <a:avLst/>
          </a:prstGeom>
          <a:solidFill>
            <a:srgbClr val="F3F3F3"/>
          </a:solidFill>
          <a:ln w="19050" cap="flat">
            <a:solidFill>
              <a:srgbClr val="D9D9D9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 algn="ctr" rtl="0" lvl="0">
              <a:buNone/>
            </a:pPr>
            <a:r>
              <a:rPr sz="3000" lang="en-US">
                <a:latin typeface="Source Sans Pro"/>
                <a:ea typeface="Source Sans Pro"/>
                <a:cs typeface="Source Sans Pro"/>
                <a:sym typeface="Source Sans Pro"/>
              </a:rPr>
              <a:t>introduction</a:t>
            </a:r>
          </a:p>
        </p:txBody>
      </p:sp>
      <p:sp>
        <p:nvSpPr>
          <p:cNvPr id="614" name="Shape 614"/>
          <p:cNvSpPr/>
          <p:nvPr/>
        </p:nvSpPr>
        <p:spPr>
          <a:xfrm>
            <a:off y="121000" x="0"/>
            <a:ext cy="691499" cx="4482599"/>
          </a:xfrm>
          <a:prstGeom prst="rect">
            <a:avLst/>
          </a:prstGeom>
          <a:solidFill>
            <a:srgbClr val="F3F3F3"/>
          </a:solidFill>
          <a:ln w="19050" cap="flat">
            <a:solidFill>
              <a:srgbClr val="D9D9D9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 algn="ctr" rtl="0" lvl="0">
              <a:buNone/>
            </a:pPr>
            <a:r>
              <a:rPr sz="3000" lang="en-US">
                <a:latin typeface="Source Sans Pro"/>
                <a:ea typeface="Source Sans Pro"/>
                <a:cs typeface="Source Sans Pro"/>
                <a:sym typeface="Source Sans Pro"/>
              </a:rPr>
              <a:t>about 201 rouse</a:t>
            </a:r>
          </a:p>
        </p:txBody>
      </p:sp>
      <p:sp>
        <p:nvSpPr>
          <p:cNvPr id="615" name="Shape 615"/>
          <p:cNvSpPr/>
          <p:nvPr/>
        </p:nvSpPr>
        <p:spPr>
          <a:xfrm>
            <a:off y="932025" x="0"/>
            <a:ext cy="691499" cx="4482599"/>
          </a:xfrm>
          <a:prstGeom prst="rect">
            <a:avLst/>
          </a:prstGeom>
          <a:solidFill>
            <a:srgbClr val="F3F3F3"/>
          </a:solidFill>
          <a:ln w="19050" cap="flat">
            <a:solidFill>
              <a:srgbClr val="D9D9D9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 algn="ctr" rtl="0" lvl="0">
              <a:buNone/>
            </a:pPr>
            <a:r>
              <a:rPr sz="3000" lang="en-US">
                <a:latin typeface="Source Sans Pro"/>
                <a:ea typeface="Source Sans Pro"/>
                <a:cs typeface="Source Sans Pro"/>
                <a:sym typeface="Source Sans Pro"/>
              </a:rPr>
              <a:t>thesis proposal</a:t>
            </a:r>
          </a:p>
        </p:txBody>
      </p:sp>
      <p:sp>
        <p:nvSpPr>
          <p:cNvPr id="616" name="Shape 616"/>
          <p:cNvSpPr/>
          <p:nvPr/>
        </p:nvSpPr>
        <p:spPr>
          <a:xfrm>
            <a:off y="1743050" x="2330700"/>
            <a:ext cy="3124499" cx="4482599"/>
          </a:xfrm>
          <a:prstGeom prst="rect">
            <a:avLst/>
          </a:prstGeom>
          <a:solidFill>
            <a:srgbClr val="F3F3F3"/>
          </a:solidFill>
          <a:ln w="19050" cap="flat">
            <a:solidFill>
              <a:srgbClr val="D9D9D9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t" anchorCtr="0">
            <a:noAutofit/>
          </a:bodyPr>
          <a:lstStyle/>
          <a:p>
            <a:pPr algn="ctr" rtl="0" lvl="0">
              <a:buNone/>
            </a:pPr>
            <a:r>
              <a:rPr sz="3000" lang="en-US">
                <a:latin typeface="Source Sans Pro"/>
                <a:ea typeface="Source Sans Pro"/>
                <a:cs typeface="Source Sans Pro"/>
                <a:sym typeface="Source Sans Pro"/>
              </a:rPr>
              <a:t>mechanical depth</a:t>
            </a:r>
          </a:p>
          <a:p>
            <a:pPr algn="ctr" rtl="0" lvl="0">
              <a:buNone/>
            </a:pPr>
            <a:r>
              <a:rPr sz="2400" lang="en-US">
                <a:latin typeface="Source Sans Pro"/>
                <a:ea typeface="Source Sans Pro"/>
                <a:cs typeface="Source Sans Pro"/>
                <a:sym typeface="Source Sans Pro"/>
              </a:rPr>
              <a:t>selection</a:t>
            </a:r>
          </a:p>
          <a:p>
            <a:pPr algn="ctr" rtl="0" lvl="0">
              <a:buNone/>
            </a:pPr>
            <a:r>
              <a:rPr sz="2400" lang="en-US">
                <a:latin typeface="Source Sans Pro"/>
                <a:ea typeface="Source Sans Pro"/>
                <a:cs typeface="Source Sans Pro"/>
                <a:sym typeface="Source Sans Pro"/>
              </a:rPr>
              <a:t>geothermal calculations</a:t>
            </a:r>
          </a:p>
          <a:p>
            <a:pPr algn="ctr" rtl="0" lvl="0">
              <a:buNone/>
            </a:pPr>
            <a:r>
              <a:rPr sz="2400" lang="en-US">
                <a:latin typeface="Source Sans Pro"/>
                <a:ea typeface="Source Sans Pro"/>
                <a:cs typeface="Source Sans Pro"/>
                <a:sym typeface="Source Sans Pro"/>
              </a:rPr>
              <a:t>well layout</a:t>
            </a:r>
          </a:p>
          <a:p>
            <a:pPr algn="ctr" rtl="0" lvl="0">
              <a:buNone/>
            </a:pPr>
            <a:r>
              <a:rPr sz="2400" lang="en-US">
                <a:latin typeface="Source Sans Pro"/>
                <a:ea typeface="Source Sans Pro"/>
                <a:cs typeface="Source Sans Pro"/>
                <a:sym typeface="Source Sans Pro"/>
              </a:rPr>
              <a:t>equipment</a:t>
            </a:r>
          </a:p>
          <a:p>
            <a:pPr algn="ctr" rtl="0" lvl="0">
              <a:buNone/>
            </a:pPr>
            <a:r>
              <a:rPr sz="2400" lang="en-US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dedicated outdoor air system</a:t>
            </a:r>
          </a:p>
          <a:p>
            <a:pPr algn="ctr" rtl="0" lvl="0">
              <a:buNone/>
            </a:pPr>
            <a:r>
              <a:rPr sz="2400" lang="en-US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active chilled beams</a:t>
            </a:r>
          </a:p>
          <a:p>
            <a:pPr algn="ctr" rtl="0" lvl="0">
              <a:buNone/>
            </a:pPr>
            <a:r>
              <a:rPr sz="2400" lang="en-US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performance</a:t>
            </a:r>
          </a:p>
        </p:txBody>
      </p:sp>
      <p:sp>
        <p:nvSpPr>
          <p:cNvPr id="617" name="Shape 617"/>
          <p:cNvSpPr/>
          <p:nvPr/>
        </p:nvSpPr>
        <p:spPr>
          <a:xfrm>
            <a:off y="4987075" x="0"/>
            <a:ext cy="691499" cx="4482599"/>
          </a:xfrm>
          <a:prstGeom prst="rect">
            <a:avLst/>
          </a:prstGeom>
          <a:solidFill>
            <a:srgbClr val="F3F3F3"/>
          </a:solidFill>
          <a:ln w="19050" cap="flat">
            <a:solidFill>
              <a:srgbClr val="D9D9D9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 algn="ctr" rtl="0" lvl="0">
              <a:buNone/>
            </a:pPr>
            <a:r>
              <a:rPr sz="3000" lang="en-US">
                <a:latin typeface="Source Sans Pro"/>
                <a:ea typeface="Source Sans Pro"/>
                <a:cs typeface="Source Sans Pro"/>
                <a:sym typeface="Source Sans Pro"/>
              </a:rPr>
              <a:t>electrical breadth</a:t>
            </a:r>
          </a:p>
        </p:txBody>
      </p:sp>
      <p:sp>
        <p:nvSpPr>
          <p:cNvPr id="618" name="Shape 618"/>
          <p:cNvSpPr/>
          <p:nvPr/>
        </p:nvSpPr>
        <p:spPr>
          <a:xfrm>
            <a:off y="5798100" x="0"/>
            <a:ext cy="691499" cx="4482599"/>
          </a:xfrm>
          <a:prstGeom prst="rect">
            <a:avLst/>
          </a:prstGeom>
          <a:solidFill>
            <a:srgbClr val="F3F3F3"/>
          </a:solidFill>
          <a:ln w="19050" cap="flat">
            <a:solidFill>
              <a:srgbClr val="D9D9D9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 algn="ctr" rtl="0" lvl="0">
              <a:buNone/>
            </a:pPr>
            <a:r>
              <a:rPr sz="3000" lang="en-US">
                <a:latin typeface="Source Sans Pro"/>
                <a:ea typeface="Source Sans Pro"/>
                <a:cs typeface="Source Sans Pro"/>
                <a:sym typeface="Source Sans Pro"/>
              </a:rPr>
              <a:t>conclusion</a:t>
            </a:r>
          </a:p>
        </p:txBody>
      </p:sp>
      <p:sp>
        <p:nvSpPr>
          <p:cNvPr id="619" name="Shape 619"/>
          <p:cNvSpPr/>
          <p:nvPr/>
        </p:nvSpPr>
        <p:spPr>
          <a:xfrm>
            <a:off y="4396237" x="2330700"/>
            <a:ext cy="471300" cx="4482599"/>
          </a:xfrm>
          <a:prstGeom prst="rect">
            <a:avLst/>
          </a:prstGeom>
          <a:solidFill>
            <a:srgbClr val="4F4651">
              <a:alpha val="35690"/>
            </a:srgbClr>
          </a:solidFill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/>
        </p:txBody>
      </p:sp>
      <p:sp>
        <p:nvSpPr>
          <p:cNvPr id="620" name="Shape 620"/>
          <p:cNvSpPr txBox="1"/>
          <p:nvPr/>
        </p:nvSpPr>
        <p:spPr>
          <a:xfrm>
            <a:off y="584450" x="9790950"/>
            <a:ext cy="5631299" cx="8002500"/>
          </a:xfrm>
          <a:prstGeom prst="rect">
            <a:avLst/>
          </a:prstGeom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algn="ctr" rtl="0" lvl="0">
              <a:buNone/>
            </a:pPr>
            <a:r>
              <a:rPr sz="3600" lang="en-US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geothermal model</a:t>
            </a:r>
          </a:p>
          <a:p>
            <a:r>
              <a:t/>
            </a:r>
          </a:p>
          <a:p>
            <a:pPr algn="ctr" rtl="0" lvl="0">
              <a:buNone/>
            </a:pPr>
            <a:r>
              <a:rPr sz="2400" lang="en-US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ground source vertical well system</a:t>
            </a:r>
          </a:p>
          <a:p>
            <a:r>
              <a:t/>
            </a:r>
          </a:p>
          <a:p>
            <a:pPr algn="ctr" rtl="0" lvl="0">
              <a:buNone/>
            </a:pPr>
            <a:r>
              <a:rPr sz="2400" lang="en-US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water to air heat pumps based upon water to water HP capacity</a:t>
            </a:r>
          </a:p>
          <a:p>
            <a:r>
              <a:t/>
            </a:r>
          </a:p>
          <a:p>
            <a:pPr algn="ctr" rtl="0" lvl="0">
              <a:buNone/>
            </a:pPr>
            <a:r>
              <a:rPr sz="2400" lang="en-US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packaged fan unit based upon DOAS unit fan CFM and energy performance</a:t>
            </a:r>
          </a:p>
          <a:p>
            <a:r>
              <a:t/>
            </a:r>
          </a:p>
          <a:p>
            <a:pPr algn="ctr" rtl="0" lvl="0">
              <a:buNone/>
            </a:pPr>
            <a:r>
              <a:rPr sz="2400" lang="en-US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yields an energy model representative of the designed system’s energy use</a:t>
            </a:r>
          </a:p>
          <a:p>
            <a:r>
              <a:t/>
            </a:r>
          </a:p>
        </p:txBody>
      </p:sp>
      <p:cxnSp>
        <p:nvCxnSpPr>
          <p:cNvPr id="621" name="Shape 621"/>
          <p:cNvCxnSpPr/>
          <p:nvPr/>
        </p:nvCxnSpPr>
        <p:spPr>
          <a:xfrm>
            <a:off y="1337775" x="12011900"/>
            <a:ext cy="0" cx="3572999"/>
          </a:xfrm>
          <a:prstGeom prst="straightConnector1">
            <a:avLst/>
          </a:prstGeom>
          <a:noFill/>
          <a:ln w="22225" cap="flat">
            <a:solidFill>
              <a:srgbClr val="DF7366"/>
            </a:solidFill>
            <a:prstDash val="solid"/>
            <a:round/>
            <a:headEnd w="med" len="med" type="none"/>
            <a:tailEnd w="med" len="med" type="none"/>
          </a:ln>
        </p:spPr>
      </p:cxnSp>
      <p:sp>
        <p:nvSpPr>
          <p:cNvPr id="622" name="Shape 622"/>
          <p:cNvSpPr txBox="1"/>
          <p:nvPr/>
        </p:nvSpPr>
        <p:spPr>
          <a:xfrm>
            <a:off y="613350" x="19088075"/>
            <a:ext cy="5631299" cx="8002500"/>
          </a:xfrm>
          <a:prstGeom prst="rect">
            <a:avLst/>
          </a:prstGeom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algn="ctr" rtl="0" lvl="0">
              <a:buNone/>
            </a:pPr>
            <a:r>
              <a:rPr sz="3600" lang="en-US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powered induction unit model</a:t>
            </a:r>
          </a:p>
          <a:p>
            <a:r>
              <a:t/>
            </a:r>
          </a:p>
          <a:p>
            <a:pPr algn="ctr" rtl="0" lvl="0">
              <a:buNone/>
            </a:pPr>
            <a:r>
              <a:rPr sz="2400" lang="en-US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uses powered induction units</a:t>
            </a:r>
          </a:p>
          <a:p>
            <a:r>
              <a:t/>
            </a:r>
          </a:p>
          <a:p>
            <a:pPr algn="ctr" rtl="0" lvl="0">
              <a:buNone/>
            </a:pPr>
            <a:r>
              <a:rPr sz="2400" lang="en-US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packaged fan unit sized to the DOAS unit</a:t>
            </a:r>
          </a:p>
          <a:p>
            <a:r>
              <a:t/>
            </a:r>
          </a:p>
          <a:p>
            <a:pPr algn="ctr" rtl="0" lvl="0">
              <a:buNone/>
            </a:pPr>
            <a:r>
              <a:rPr sz="2400" lang="en-US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but induction units are supplied HW and CHW by boiler and cooling tower respectively</a:t>
            </a:r>
          </a:p>
          <a:p>
            <a:r>
              <a:t/>
            </a:r>
          </a:p>
          <a:p>
            <a:pPr algn="ctr" rtl="0" lvl="0">
              <a:buNone/>
            </a:pPr>
            <a:r>
              <a:rPr sz="2400" lang="en-US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creates a representative model of building thermal performance</a:t>
            </a:r>
          </a:p>
          <a:p>
            <a:r>
              <a:t/>
            </a:r>
          </a:p>
        </p:txBody>
      </p:sp>
      <p:cxnSp>
        <p:nvCxnSpPr>
          <p:cNvPr id="623" name="Shape 623"/>
          <p:cNvCxnSpPr/>
          <p:nvPr/>
        </p:nvCxnSpPr>
        <p:spPr>
          <a:xfrm>
            <a:off y="1337775" x="21302825"/>
            <a:ext cy="0" cx="3572999"/>
          </a:xfrm>
          <a:prstGeom prst="straightConnector1">
            <a:avLst/>
          </a:prstGeom>
          <a:noFill/>
          <a:ln w="22225" cap="flat">
            <a:solidFill>
              <a:srgbClr val="DF7366"/>
            </a:solidFill>
            <a:prstDash val="solid"/>
            <a:round/>
            <a:headEnd w="med" len="med" type="none"/>
            <a:tailEnd w="med" len="med" type="none"/>
          </a:ln>
        </p:spPr>
      </p:cxnSp>
    </p:spTree>
  </p:cSld>
  <p:clrMapOvr>
    <a:masterClrMapping/>
  </p:clrMapOvr>
  <p:transition spd="med"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28" name="Shape 62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cxnSp>
        <p:nvCxnSpPr>
          <p:cNvPr id="629" name="Shape 629"/>
          <p:cNvCxnSpPr/>
          <p:nvPr/>
        </p:nvCxnSpPr>
        <p:spPr>
          <a:xfrm>
            <a:off y="905600" x="8973450"/>
            <a:ext cy="4988999" cx="0"/>
          </a:xfrm>
          <a:prstGeom prst="straightConnector1">
            <a:avLst/>
          </a:prstGeom>
          <a:noFill/>
          <a:ln w="22225" cap="flat">
            <a:solidFill>
              <a:srgbClr val="DF7366"/>
            </a:solidFill>
            <a:prstDash val="solid"/>
            <a:round/>
            <a:headEnd w="med" len="med" type="none"/>
            <a:tailEnd w="med" len="med" type="none"/>
          </a:ln>
        </p:spPr>
      </p:cxnSp>
      <p:cxnSp>
        <p:nvCxnSpPr>
          <p:cNvPr id="630" name="Shape 630"/>
          <p:cNvCxnSpPr/>
          <p:nvPr/>
        </p:nvCxnSpPr>
        <p:spPr>
          <a:xfrm>
            <a:off y="4815935" x="8821050"/>
            <a:ext cy="2042100" cx="0"/>
          </a:xfrm>
          <a:prstGeom prst="straightConnector1">
            <a:avLst/>
          </a:prstGeom>
          <a:noFill/>
          <a:ln w="22225" cap="flat">
            <a:solidFill>
              <a:srgbClr val="DF7366"/>
            </a:solidFill>
            <a:prstDash val="solid"/>
            <a:round/>
            <a:headEnd w="med" len="med" type="none"/>
            <a:tailEnd w="med" len="med" type="none"/>
          </a:ln>
        </p:spPr>
      </p:cxnSp>
      <p:cxnSp>
        <p:nvCxnSpPr>
          <p:cNvPr id="631" name="Shape 631"/>
          <p:cNvCxnSpPr/>
          <p:nvPr/>
        </p:nvCxnSpPr>
        <p:spPr>
          <a:xfrm>
            <a:off y="-14" x="9144000"/>
            <a:ext cy="2042100" cx="0"/>
          </a:xfrm>
          <a:prstGeom prst="straightConnector1">
            <a:avLst/>
          </a:prstGeom>
          <a:noFill/>
          <a:ln w="22225" cap="flat">
            <a:solidFill>
              <a:srgbClr val="DF7366"/>
            </a:solidFill>
            <a:prstDash val="solid"/>
            <a:round/>
            <a:headEnd w="med" len="med" type="none"/>
            <a:tailEnd w="med" len="med" type="none"/>
          </a:ln>
        </p:spPr>
      </p:cxnSp>
      <p:cxnSp>
        <p:nvCxnSpPr>
          <p:cNvPr id="632" name="Shape 632"/>
          <p:cNvCxnSpPr/>
          <p:nvPr/>
        </p:nvCxnSpPr>
        <p:spPr>
          <a:xfrm>
            <a:off y="905600" x="18440400"/>
            <a:ext cy="4988999" cx="0"/>
          </a:xfrm>
          <a:prstGeom prst="straightConnector1">
            <a:avLst/>
          </a:prstGeom>
          <a:noFill/>
          <a:ln w="22225" cap="flat">
            <a:solidFill>
              <a:srgbClr val="DF7366"/>
            </a:solidFill>
            <a:prstDash val="solid"/>
            <a:round/>
            <a:headEnd w="med" len="med" type="none"/>
            <a:tailEnd w="med" len="med" type="none"/>
          </a:ln>
        </p:spPr>
      </p:cxnSp>
      <p:cxnSp>
        <p:nvCxnSpPr>
          <p:cNvPr id="633" name="Shape 633"/>
          <p:cNvCxnSpPr/>
          <p:nvPr/>
        </p:nvCxnSpPr>
        <p:spPr>
          <a:xfrm>
            <a:off y="10" x="18288000"/>
            <a:ext cy="2042100" cx="0"/>
          </a:xfrm>
          <a:prstGeom prst="straightConnector1">
            <a:avLst/>
          </a:prstGeom>
          <a:noFill/>
          <a:ln w="22225" cap="flat">
            <a:solidFill>
              <a:srgbClr val="DF7366"/>
            </a:solidFill>
            <a:prstDash val="solid"/>
            <a:round/>
            <a:headEnd w="med" len="med" type="none"/>
            <a:tailEnd w="med" len="med" type="none"/>
          </a:ln>
        </p:spPr>
      </p:cxnSp>
      <p:cxnSp>
        <p:nvCxnSpPr>
          <p:cNvPr id="634" name="Shape 634"/>
          <p:cNvCxnSpPr/>
          <p:nvPr/>
        </p:nvCxnSpPr>
        <p:spPr>
          <a:xfrm>
            <a:off y="4815935" x="18610950"/>
            <a:ext cy="2042100" cx="0"/>
          </a:xfrm>
          <a:prstGeom prst="straightConnector1">
            <a:avLst/>
          </a:prstGeom>
          <a:noFill/>
          <a:ln w="22225" cap="flat">
            <a:solidFill>
              <a:srgbClr val="DF7366"/>
            </a:solidFill>
            <a:prstDash val="solid"/>
            <a:round/>
            <a:headEnd w="med" len="med" type="none"/>
            <a:tailEnd w="med" len="med" type="none"/>
          </a:ln>
        </p:spPr>
      </p:cxnSp>
      <p:sp>
        <p:nvSpPr>
          <p:cNvPr id="635" name="Shape 635"/>
          <p:cNvSpPr/>
          <p:nvPr/>
        </p:nvSpPr>
        <p:spPr>
          <a:xfrm>
            <a:off y="-690025" x="0"/>
            <a:ext cy="691499" cx="4482599"/>
          </a:xfrm>
          <a:prstGeom prst="rect">
            <a:avLst/>
          </a:prstGeom>
          <a:solidFill>
            <a:srgbClr val="F3F3F3"/>
          </a:solidFill>
          <a:ln w="19050" cap="flat">
            <a:solidFill>
              <a:srgbClr val="D9D9D9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 algn="ctr" rtl="0" lvl="0">
              <a:buNone/>
            </a:pPr>
            <a:r>
              <a:rPr sz="3000" lang="en-US">
                <a:latin typeface="Source Sans Pro"/>
                <a:ea typeface="Source Sans Pro"/>
                <a:cs typeface="Source Sans Pro"/>
                <a:sym typeface="Source Sans Pro"/>
              </a:rPr>
              <a:t>introduction</a:t>
            </a:r>
          </a:p>
        </p:txBody>
      </p:sp>
      <p:sp>
        <p:nvSpPr>
          <p:cNvPr id="636" name="Shape 636"/>
          <p:cNvSpPr/>
          <p:nvPr/>
        </p:nvSpPr>
        <p:spPr>
          <a:xfrm>
            <a:off y="121000" x="0"/>
            <a:ext cy="691499" cx="4482599"/>
          </a:xfrm>
          <a:prstGeom prst="rect">
            <a:avLst/>
          </a:prstGeom>
          <a:solidFill>
            <a:srgbClr val="F3F3F3"/>
          </a:solidFill>
          <a:ln w="19050" cap="flat">
            <a:solidFill>
              <a:srgbClr val="D9D9D9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 algn="ctr" rtl="0" lvl="0">
              <a:buNone/>
            </a:pPr>
            <a:r>
              <a:rPr sz="3000" lang="en-US">
                <a:latin typeface="Source Sans Pro"/>
                <a:ea typeface="Source Sans Pro"/>
                <a:cs typeface="Source Sans Pro"/>
                <a:sym typeface="Source Sans Pro"/>
              </a:rPr>
              <a:t>about 201 rouse</a:t>
            </a:r>
          </a:p>
        </p:txBody>
      </p:sp>
      <p:sp>
        <p:nvSpPr>
          <p:cNvPr id="637" name="Shape 637"/>
          <p:cNvSpPr/>
          <p:nvPr/>
        </p:nvSpPr>
        <p:spPr>
          <a:xfrm>
            <a:off y="932025" x="0"/>
            <a:ext cy="691499" cx="4482599"/>
          </a:xfrm>
          <a:prstGeom prst="rect">
            <a:avLst/>
          </a:prstGeom>
          <a:solidFill>
            <a:srgbClr val="F3F3F3"/>
          </a:solidFill>
          <a:ln w="19050" cap="flat">
            <a:solidFill>
              <a:srgbClr val="D9D9D9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 algn="ctr" rtl="0" lvl="0">
              <a:buNone/>
            </a:pPr>
            <a:r>
              <a:rPr sz="3000" lang="en-US">
                <a:latin typeface="Source Sans Pro"/>
                <a:ea typeface="Source Sans Pro"/>
                <a:cs typeface="Source Sans Pro"/>
                <a:sym typeface="Source Sans Pro"/>
              </a:rPr>
              <a:t>thesis proposal</a:t>
            </a:r>
          </a:p>
        </p:txBody>
      </p:sp>
      <p:sp>
        <p:nvSpPr>
          <p:cNvPr id="638" name="Shape 638"/>
          <p:cNvSpPr/>
          <p:nvPr/>
        </p:nvSpPr>
        <p:spPr>
          <a:xfrm>
            <a:off y="1743050" x="2330700"/>
            <a:ext cy="3124499" cx="4482599"/>
          </a:xfrm>
          <a:prstGeom prst="rect">
            <a:avLst/>
          </a:prstGeom>
          <a:solidFill>
            <a:srgbClr val="F3F3F3"/>
          </a:solidFill>
          <a:ln w="19050" cap="flat">
            <a:solidFill>
              <a:srgbClr val="D9D9D9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t" anchorCtr="0">
            <a:noAutofit/>
          </a:bodyPr>
          <a:lstStyle/>
          <a:p>
            <a:pPr algn="ctr" rtl="0" lvl="0">
              <a:buNone/>
            </a:pPr>
            <a:r>
              <a:rPr sz="3000" lang="en-US">
                <a:latin typeface="Source Sans Pro"/>
                <a:ea typeface="Source Sans Pro"/>
                <a:cs typeface="Source Sans Pro"/>
                <a:sym typeface="Source Sans Pro"/>
              </a:rPr>
              <a:t>mechanical depth</a:t>
            </a:r>
          </a:p>
          <a:p>
            <a:pPr algn="ctr" rtl="0" lvl="0">
              <a:buNone/>
            </a:pPr>
            <a:r>
              <a:rPr sz="2400" lang="en-US">
                <a:latin typeface="Source Sans Pro"/>
                <a:ea typeface="Source Sans Pro"/>
                <a:cs typeface="Source Sans Pro"/>
                <a:sym typeface="Source Sans Pro"/>
              </a:rPr>
              <a:t>selection</a:t>
            </a:r>
          </a:p>
          <a:p>
            <a:pPr algn="ctr" rtl="0" lvl="0">
              <a:buNone/>
            </a:pPr>
            <a:r>
              <a:rPr sz="2400" lang="en-US">
                <a:latin typeface="Source Sans Pro"/>
                <a:ea typeface="Source Sans Pro"/>
                <a:cs typeface="Source Sans Pro"/>
                <a:sym typeface="Source Sans Pro"/>
              </a:rPr>
              <a:t>geothermal calculations</a:t>
            </a:r>
          </a:p>
          <a:p>
            <a:pPr algn="ctr" rtl="0" lvl="0">
              <a:buNone/>
            </a:pPr>
            <a:r>
              <a:rPr sz="2400" lang="en-US">
                <a:latin typeface="Source Sans Pro"/>
                <a:ea typeface="Source Sans Pro"/>
                <a:cs typeface="Source Sans Pro"/>
                <a:sym typeface="Source Sans Pro"/>
              </a:rPr>
              <a:t>well layout</a:t>
            </a:r>
          </a:p>
          <a:p>
            <a:pPr algn="ctr" rtl="0" lvl="0">
              <a:buNone/>
            </a:pPr>
            <a:r>
              <a:rPr sz="2400" lang="en-US">
                <a:latin typeface="Source Sans Pro"/>
                <a:ea typeface="Source Sans Pro"/>
                <a:cs typeface="Source Sans Pro"/>
                <a:sym typeface="Source Sans Pro"/>
              </a:rPr>
              <a:t>equipment</a:t>
            </a:r>
          </a:p>
          <a:p>
            <a:pPr algn="ctr" rtl="0" lvl="0">
              <a:buNone/>
            </a:pPr>
            <a:r>
              <a:rPr sz="2400" lang="en-US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dedicated outdoor air system</a:t>
            </a:r>
          </a:p>
          <a:p>
            <a:pPr algn="ctr" rtl="0" lvl="0">
              <a:buNone/>
            </a:pPr>
            <a:r>
              <a:rPr sz="2400" lang="en-US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active chilled beams</a:t>
            </a:r>
          </a:p>
          <a:p>
            <a:pPr algn="ctr" rtl="0" lvl="0">
              <a:buNone/>
            </a:pPr>
            <a:r>
              <a:rPr sz="2400" lang="en-US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performance</a:t>
            </a:r>
          </a:p>
        </p:txBody>
      </p:sp>
      <p:sp>
        <p:nvSpPr>
          <p:cNvPr id="639" name="Shape 639"/>
          <p:cNvSpPr/>
          <p:nvPr/>
        </p:nvSpPr>
        <p:spPr>
          <a:xfrm>
            <a:off y="4987075" x="0"/>
            <a:ext cy="691499" cx="4482599"/>
          </a:xfrm>
          <a:prstGeom prst="rect">
            <a:avLst/>
          </a:prstGeom>
          <a:solidFill>
            <a:srgbClr val="F3F3F3"/>
          </a:solidFill>
          <a:ln w="19050" cap="flat">
            <a:solidFill>
              <a:srgbClr val="D9D9D9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 algn="ctr" rtl="0" lvl="0">
              <a:buNone/>
            </a:pPr>
            <a:r>
              <a:rPr sz="3000" lang="en-US">
                <a:latin typeface="Source Sans Pro"/>
                <a:ea typeface="Source Sans Pro"/>
                <a:cs typeface="Source Sans Pro"/>
                <a:sym typeface="Source Sans Pro"/>
              </a:rPr>
              <a:t>electrical breadth</a:t>
            </a:r>
          </a:p>
        </p:txBody>
      </p:sp>
      <p:sp>
        <p:nvSpPr>
          <p:cNvPr id="640" name="Shape 640"/>
          <p:cNvSpPr/>
          <p:nvPr/>
        </p:nvSpPr>
        <p:spPr>
          <a:xfrm>
            <a:off y="5798100" x="0"/>
            <a:ext cy="691499" cx="4482599"/>
          </a:xfrm>
          <a:prstGeom prst="rect">
            <a:avLst/>
          </a:prstGeom>
          <a:solidFill>
            <a:srgbClr val="F3F3F3"/>
          </a:solidFill>
          <a:ln w="19050" cap="flat">
            <a:solidFill>
              <a:srgbClr val="D9D9D9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 algn="ctr" rtl="0" lvl="0">
              <a:buNone/>
            </a:pPr>
            <a:r>
              <a:rPr sz="3000" lang="en-US">
                <a:latin typeface="Source Sans Pro"/>
                <a:ea typeface="Source Sans Pro"/>
                <a:cs typeface="Source Sans Pro"/>
                <a:sym typeface="Source Sans Pro"/>
              </a:rPr>
              <a:t>conclusion</a:t>
            </a:r>
          </a:p>
        </p:txBody>
      </p:sp>
      <p:sp>
        <p:nvSpPr>
          <p:cNvPr id="641" name="Shape 641"/>
          <p:cNvSpPr/>
          <p:nvPr/>
        </p:nvSpPr>
        <p:spPr>
          <a:xfrm>
            <a:off y="4396237" x="2330700"/>
            <a:ext cy="471300" cx="4482599"/>
          </a:xfrm>
          <a:prstGeom prst="rect">
            <a:avLst/>
          </a:prstGeom>
          <a:solidFill>
            <a:srgbClr val="4F4651">
              <a:alpha val="35690"/>
            </a:srgbClr>
          </a:solidFill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/>
        </p:txBody>
      </p:sp>
      <p:sp>
        <p:nvSpPr>
          <p:cNvPr id="642" name="Shape 642"/>
          <p:cNvSpPr txBox="1"/>
          <p:nvPr/>
        </p:nvSpPr>
        <p:spPr>
          <a:xfrm>
            <a:off y="584450" x="9790950"/>
            <a:ext cy="724500" cx="8002500"/>
          </a:xfrm>
          <a:prstGeom prst="rect">
            <a:avLst/>
          </a:prstGeom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algn="ctr" rtl="0" lvl="0">
              <a:buNone/>
            </a:pPr>
            <a:r>
              <a:rPr sz="3600" lang="en-US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monthly performance</a:t>
            </a:r>
          </a:p>
          <a:p>
            <a:r>
              <a:t/>
            </a:r>
          </a:p>
          <a:p>
            <a:r>
              <a:t/>
            </a:r>
          </a:p>
          <a:p>
            <a:r>
              <a:t/>
            </a:r>
          </a:p>
        </p:txBody>
      </p:sp>
      <p:cxnSp>
        <p:nvCxnSpPr>
          <p:cNvPr id="643" name="Shape 643"/>
          <p:cNvCxnSpPr/>
          <p:nvPr/>
        </p:nvCxnSpPr>
        <p:spPr>
          <a:xfrm>
            <a:off y="1337775" x="12011900"/>
            <a:ext cy="0" cx="3572999"/>
          </a:xfrm>
          <a:prstGeom prst="straightConnector1">
            <a:avLst/>
          </a:prstGeom>
          <a:noFill/>
          <a:ln w="22225" cap="flat">
            <a:solidFill>
              <a:srgbClr val="DF7366"/>
            </a:solidFill>
            <a:prstDash val="solid"/>
            <a:round/>
            <a:headEnd w="med" len="med" type="none"/>
            <a:tailEnd w="med" len="med" type="none"/>
          </a:ln>
        </p:spPr>
      </p:cxnSp>
      <p:sp>
        <p:nvSpPr>
          <p:cNvPr id="644" name="Shape 644"/>
          <p:cNvSpPr txBox="1"/>
          <p:nvPr/>
        </p:nvSpPr>
        <p:spPr>
          <a:xfrm>
            <a:off y="613350" x="19088075"/>
            <a:ext cy="724500" cx="8002500"/>
          </a:xfrm>
          <a:prstGeom prst="rect">
            <a:avLst/>
          </a:prstGeom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algn="ctr" rtl="0" lvl="0">
              <a:buNone/>
            </a:pPr>
            <a:r>
              <a:rPr sz="3600" lang="en-US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annual energy usage</a:t>
            </a:r>
          </a:p>
          <a:p>
            <a:r>
              <a:t/>
            </a:r>
          </a:p>
          <a:p>
            <a:r>
              <a:t/>
            </a:r>
          </a:p>
          <a:p>
            <a:r>
              <a:t/>
            </a:r>
          </a:p>
        </p:txBody>
      </p:sp>
      <p:cxnSp>
        <p:nvCxnSpPr>
          <p:cNvPr id="645" name="Shape 645"/>
          <p:cNvCxnSpPr/>
          <p:nvPr/>
        </p:nvCxnSpPr>
        <p:spPr>
          <a:xfrm>
            <a:off y="1337775" x="21302825"/>
            <a:ext cy="0" cx="3572999"/>
          </a:xfrm>
          <a:prstGeom prst="straightConnector1">
            <a:avLst/>
          </a:prstGeom>
          <a:noFill/>
          <a:ln w="22225" cap="flat">
            <a:solidFill>
              <a:srgbClr val="DF7366"/>
            </a:solidFill>
            <a:prstDash val="solid"/>
            <a:round/>
            <a:headEnd w="med" len="med" type="none"/>
            <a:tailEnd w="med" len="med" type="none"/>
          </a:ln>
        </p:spPr>
      </p:cxnSp>
      <p:sp>
        <p:nvSpPr>
          <p:cNvPr id="646" name="Shape 646"/>
          <p:cNvSpPr/>
          <p:nvPr/>
        </p:nvSpPr>
        <p:spPr>
          <a:xfrm>
            <a:off y="1354350" x="19013550"/>
            <a:ext cy="4149300" cx="8150100"/>
          </a:xfrm>
          <a:prstGeom prst="roundRect">
            <a:avLst>
              <a:gd fmla="val 7539" name="adj"/>
            </a:avLst>
          </a:prstGeom>
          <a:solidFill>
            <a:srgbClr val="D9D9D9"/>
          </a:solidFill>
          <a:ln w="38100" cap="flat">
            <a:solidFill>
              <a:srgbClr val="4F4651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647" name="Shape 647"/>
          <p:cNvSpPr/>
          <p:nvPr/>
        </p:nvSpPr>
        <p:spPr>
          <a:xfrm>
            <a:off y="1325450" x="9717150"/>
            <a:ext cy="4149300" cx="8150100"/>
          </a:xfrm>
          <a:prstGeom prst="roundRect">
            <a:avLst>
              <a:gd fmla="val 7539" name="adj"/>
            </a:avLst>
          </a:prstGeom>
          <a:solidFill>
            <a:srgbClr val="D9D9D9"/>
          </a:solidFill>
          <a:ln w="38100" cap="flat">
            <a:solidFill>
              <a:srgbClr val="4F4651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/>
        </p:txBody>
      </p:sp>
      <p:pic>
        <p:nvPicPr>
          <p:cNvPr id="648" name="Shape 648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1360662" x="19960750"/>
            <a:ext cy="4078875" cx="6642739"/>
          </a:xfrm>
          <a:prstGeom prst="rect">
            <a:avLst/>
          </a:prstGeom>
        </p:spPr>
      </p:pic>
      <p:pic>
        <p:nvPicPr>
          <p:cNvPr id="649" name="Shape 649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y="1662112" x="10382250"/>
            <a:ext cy="3533775" cx="666750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54" name="Shape 65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cxnSp>
        <p:nvCxnSpPr>
          <p:cNvPr id="655" name="Shape 655"/>
          <p:cNvCxnSpPr/>
          <p:nvPr/>
        </p:nvCxnSpPr>
        <p:spPr>
          <a:xfrm>
            <a:off y="905600" x="8973450"/>
            <a:ext cy="4988999" cx="0"/>
          </a:xfrm>
          <a:prstGeom prst="straightConnector1">
            <a:avLst/>
          </a:prstGeom>
          <a:noFill/>
          <a:ln w="22225" cap="flat">
            <a:solidFill>
              <a:srgbClr val="DF7366"/>
            </a:solidFill>
            <a:prstDash val="solid"/>
            <a:round/>
            <a:headEnd w="med" len="med" type="none"/>
            <a:tailEnd w="med" len="med" type="none"/>
          </a:ln>
        </p:spPr>
      </p:cxnSp>
      <p:cxnSp>
        <p:nvCxnSpPr>
          <p:cNvPr id="656" name="Shape 656"/>
          <p:cNvCxnSpPr/>
          <p:nvPr/>
        </p:nvCxnSpPr>
        <p:spPr>
          <a:xfrm>
            <a:off y="4815935" x="8821050"/>
            <a:ext cy="2042100" cx="0"/>
          </a:xfrm>
          <a:prstGeom prst="straightConnector1">
            <a:avLst/>
          </a:prstGeom>
          <a:noFill/>
          <a:ln w="22225" cap="flat">
            <a:solidFill>
              <a:srgbClr val="DF7366"/>
            </a:solidFill>
            <a:prstDash val="solid"/>
            <a:round/>
            <a:headEnd w="med" len="med" type="none"/>
            <a:tailEnd w="med" len="med" type="none"/>
          </a:ln>
        </p:spPr>
      </p:cxnSp>
      <p:cxnSp>
        <p:nvCxnSpPr>
          <p:cNvPr id="657" name="Shape 657"/>
          <p:cNvCxnSpPr/>
          <p:nvPr/>
        </p:nvCxnSpPr>
        <p:spPr>
          <a:xfrm>
            <a:off y="-14" x="9144000"/>
            <a:ext cy="2042100" cx="0"/>
          </a:xfrm>
          <a:prstGeom prst="straightConnector1">
            <a:avLst/>
          </a:prstGeom>
          <a:noFill/>
          <a:ln w="22225" cap="flat">
            <a:solidFill>
              <a:srgbClr val="DF7366"/>
            </a:solidFill>
            <a:prstDash val="solid"/>
            <a:round/>
            <a:headEnd w="med" len="med" type="none"/>
            <a:tailEnd w="med" len="med" type="none"/>
          </a:ln>
        </p:spPr>
      </p:cxnSp>
      <p:cxnSp>
        <p:nvCxnSpPr>
          <p:cNvPr id="658" name="Shape 658"/>
          <p:cNvCxnSpPr/>
          <p:nvPr/>
        </p:nvCxnSpPr>
        <p:spPr>
          <a:xfrm>
            <a:off y="905600" x="18440400"/>
            <a:ext cy="4988999" cx="0"/>
          </a:xfrm>
          <a:prstGeom prst="straightConnector1">
            <a:avLst/>
          </a:prstGeom>
          <a:noFill/>
          <a:ln w="22225" cap="flat">
            <a:solidFill>
              <a:srgbClr val="DF7366"/>
            </a:solidFill>
            <a:prstDash val="solid"/>
            <a:round/>
            <a:headEnd w="med" len="med" type="none"/>
            <a:tailEnd w="med" len="med" type="none"/>
          </a:ln>
        </p:spPr>
      </p:cxnSp>
      <p:cxnSp>
        <p:nvCxnSpPr>
          <p:cNvPr id="659" name="Shape 659"/>
          <p:cNvCxnSpPr/>
          <p:nvPr/>
        </p:nvCxnSpPr>
        <p:spPr>
          <a:xfrm>
            <a:off y="10" x="18288000"/>
            <a:ext cy="2042100" cx="0"/>
          </a:xfrm>
          <a:prstGeom prst="straightConnector1">
            <a:avLst/>
          </a:prstGeom>
          <a:noFill/>
          <a:ln w="22225" cap="flat">
            <a:solidFill>
              <a:srgbClr val="DF7366"/>
            </a:solidFill>
            <a:prstDash val="solid"/>
            <a:round/>
            <a:headEnd w="med" len="med" type="none"/>
            <a:tailEnd w="med" len="med" type="none"/>
          </a:ln>
        </p:spPr>
      </p:cxnSp>
      <p:cxnSp>
        <p:nvCxnSpPr>
          <p:cNvPr id="660" name="Shape 660"/>
          <p:cNvCxnSpPr/>
          <p:nvPr/>
        </p:nvCxnSpPr>
        <p:spPr>
          <a:xfrm>
            <a:off y="4815935" x="18610950"/>
            <a:ext cy="2042100" cx="0"/>
          </a:xfrm>
          <a:prstGeom prst="straightConnector1">
            <a:avLst/>
          </a:prstGeom>
          <a:noFill/>
          <a:ln w="22225" cap="flat">
            <a:solidFill>
              <a:srgbClr val="DF7366"/>
            </a:solidFill>
            <a:prstDash val="solid"/>
            <a:round/>
            <a:headEnd w="med" len="med" type="none"/>
            <a:tailEnd w="med" len="med" type="none"/>
          </a:ln>
        </p:spPr>
      </p:cxnSp>
      <p:sp>
        <p:nvSpPr>
          <p:cNvPr id="661" name="Shape 661"/>
          <p:cNvSpPr/>
          <p:nvPr/>
        </p:nvSpPr>
        <p:spPr>
          <a:xfrm>
            <a:off y="-690025" x="0"/>
            <a:ext cy="691499" cx="4482599"/>
          </a:xfrm>
          <a:prstGeom prst="rect">
            <a:avLst/>
          </a:prstGeom>
          <a:solidFill>
            <a:srgbClr val="F3F3F3"/>
          </a:solidFill>
          <a:ln w="19050" cap="flat">
            <a:solidFill>
              <a:srgbClr val="D9D9D9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 algn="ctr" rtl="0" lvl="0">
              <a:buNone/>
            </a:pPr>
            <a:r>
              <a:rPr sz="3000" lang="en-US">
                <a:latin typeface="Source Sans Pro"/>
                <a:ea typeface="Source Sans Pro"/>
                <a:cs typeface="Source Sans Pro"/>
                <a:sym typeface="Source Sans Pro"/>
              </a:rPr>
              <a:t>introduction</a:t>
            </a:r>
          </a:p>
        </p:txBody>
      </p:sp>
      <p:sp>
        <p:nvSpPr>
          <p:cNvPr id="662" name="Shape 662"/>
          <p:cNvSpPr/>
          <p:nvPr/>
        </p:nvSpPr>
        <p:spPr>
          <a:xfrm>
            <a:off y="121000" x="0"/>
            <a:ext cy="691499" cx="4482599"/>
          </a:xfrm>
          <a:prstGeom prst="rect">
            <a:avLst/>
          </a:prstGeom>
          <a:solidFill>
            <a:srgbClr val="F3F3F3"/>
          </a:solidFill>
          <a:ln w="19050" cap="flat">
            <a:solidFill>
              <a:srgbClr val="D9D9D9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 algn="ctr" rtl="0" lvl="0">
              <a:buNone/>
            </a:pPr>
            <a:r>
              <a:rPr sz="3000" lang="en-US">
                <a:latin typeface="Source Sans Pro"/>
                <a:ea typeface="Source Sans Pro"/>
                <a:cs typeface="Source Sans Pro"/>
                <a:sym typeface="Source Sans Pro"/>
              </a:rPr>
              <a:t>about 201 rouse</a:t>
            </a:r>
          </a:p>
        </p:txBody>
      </p:sp>
      <p:sp>
        <p:nvSpPr>
          <p:cNvPr id="663" name="Shape 663"/>
          <p:cNvSpPr/>
          <p:nvPr/>
        </p:nvSpPr>
        <p:spPr>
          <a:xfrm>
            <a:off y="932025" x="0"/>
            <a:ext cy="691499" cx="4482599"/>
          </a:xfrm>
          <a:prstGeom prst="rect">
            <a:avLst/>
          </a:prstGeom>
          <a:solidFill>
            <a:srgbClr val="F3F3F3"/>
          </a:solidFill>
          <a:ln w="19050" cap="flat">
            <a:solidFill>
              <a:srgbClr val="D9D9D9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 algn="ctr" rtl="0" lvl="0">
              <a:buNone/>
            </a:pPr>
            <a:r>
              <a:rPr sz="3000" lang="en-US">
                <a:latin typeface="Source Sans Pro"/>
                <a:ea typeface="Source Sans Pro"/>
                <a:cs typeface="Source Sans Pro"/>
                <a:sym typeface="Source Sans Pro"/>
              </a:rPr>
              <a:t>thesis proposal</a:t>
            </a:r>
          </a:p>
        </p:txBody>
      </p:sp>
      <p:sp>
        <p:nvSpPr>
          <p:cNvPr id="664" name="Shape 664"/>
          <p:cNvSpPr/>
          <p:nvPr/>
        </p:nvSpPr>
        <p:spPr>
          <a:xfrm>
            <a:off y="1743050" x="2330700"/>
            <a:ext cy="3124499" cx="4482599"/>
          </a:xfrm>
          <a:prstGeom prst="rect">
            <a:avLst/>
          </a:prstGeom>
          <a:solidFill>
            <a:srgbClr val="F3F3F3"/>
          </a:solidFill>
          <a:ln w="19050" cap="flat">
            <a:solidFill>
              <a:srgbClr val="D9D9D9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t" anchorCtr="0">
            <a:noAutofit/>
          </a:bodyPr>
          <a:lstStyle/>
          <a:p>
            <a:pPr algn="ctr" rtl="0" lvl="0">
              <a:buNone/>
            </a:pPr>
            <a:r>
              <a:rPr sz="3000" lang="en-US">
                <a:latin typeface="Source Sans Pro"/>
                <a:ea typeface="Source Sans Pro"/>
                <a:cs typeface="Source Sans Pro"/>
                <a:sym typeface="Source Sans Pro"/>
              </a:rPr>
              <a:t>mechanical depth</a:t>
            </a:r>
          </a:p>
          <a:p>
            <a:pPr algn="ctr" rtl="0" lvl="0">
              <a:buNone/>
            </a:pPr>
            <a:r>
              <a:rPr sz="2400" lang="en-US">
                <a:latin typeface="Source Sans Pro"/>
                <a:ea typeface="Source Sans Pro"/>
                <a:cs typeface="Source Sans Pro"/>
                <a:sym typeface="Source Sans Pro"/>
              </a:rPr>
              <a:t>selection</a:t>
            </a:r>
          </a:p>
          <a:p>
            <a:pPr algn="ctr" rtl="0" lvl="0">
              <a:buNone/>
            </a:pPr>
            <a:r>
              <a:rPr sz="2400" lang="en-US">
                <a:latin typeface="Source Sans Pro"/>
                <a:ea typeface="Source Sans Pro"/>
                <a:cs typeface="Source Sans Pro"/>
                <a:sym typeface="Source Sans Pro"/>
              </a:rPr>
              <a:t>geothermal calculations</a:t>
            </a:r>
          </a:p>
          <a:p>
            <a:pPr algn="ctr" rtl="0" lvl="0">
              <a:buNone/>
            </a:pPr>
            <a:r>
              <a:rPr sz="2400" lang="en-US">
                <a:latin typeface="Source Sans Pro"/>
                <a:ea typeface="Source Sans Pro"/>
                <a:cs typeface="Source Sans Pro"/>
                <a:sym typeface="Source Sans Pro"/>
              </a:rPr>
              <a:t>well layout</a:t>
            </a:r>
          </a:p>
          <a:p>
            <a:pPr algn="ctr" rtl="0" lvl="0">
              <a:buNone/>
            </a:pPr>
            <a:r>
              <a:rPr sz="2400" lang="en-US">
                <a:latin typeface="Source Sans Pro"/>
                <a:ea typeface="Source Sans Pro"/>
                <a:cs typeface="Source Sans Pro"/>
                <a:sym typeface="Source Sans Pro"/>
              </a:rPr>
              <a:t>equipment</a:t>
            </a:r>
          </a:p>
          <a:p>
            <a:pPr algn="ctr" rtl="0" lvl="0">
              <a:buNone/>
            </a:pPr>
            <a:r>
              <a:rPr sz="2400" lang="en-US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dedicated outdoor air system</a:t>
            </a:r>
          </a:p>
          <a:p>
            <a:pPr algn="ctr" rtl="0" lvl="0">
              <a:buNone/>
            </a:pPr>
            <a:r>
              <a:rPr sz="2400" lang="en-US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active chilled beams</a:t>
            </a:r>
          </a:p>
          <a:p>
            <a:pPr algn="ctr" rtl="0" lvl="0">
              <a:buNone/>
            </a:pPr>
            <a:r>
              <a:rPr sz="2400" lang="en-US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performance</a:t>
            </a:r>
          </a:p>
        </p:txBody>
      </p:sp>
      <p:sp>
        <p:nvSpPr>
          <p:cNvPr id="665" name="Shape 665"/>
          <p:cNvSpPr/>
          <p:nvPr/>
        </p:nvSpPr>
        <p:spPr>
          <a:xfrm>
            <a:off y="4987075" x="0"/>
            <a:ext cy="691499" cx="4482599"/>
          </a:xfrm>
          <a:prstGeom prst="rect">
            <a:avLst/>
          </a:prstGeom>
          <a:solidFill>
            <a:srgbClr val="F3F3F3"/>
          </a:solidFill>
          <a:ln w="19050" cap="flat">
            <a:solidFill>
              <a:srgbClr val="D9D9D9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 algn="ctr" rtl="0" lvl="0">
              <a:buNone/>
            </a:pPr>
            <a:r>
              <a:rPr sz="3000" lang="en-US">
                <a:latin typeface="Source Sans Pro"/>
                <a:ea typeface="Source Sans Pro"/>
                <a:cs typeface="Source Sans Pro"/>
                <a:sym typeface="Source Sans Pro"/>
              </a:rPr>
              <a:t>electrical breadth</a:t>
            </a:r>
          </a:p>
        </p:txBody>
      </p:sp>
      <p:sp>
        <p:nvSpPr>
          <p:cNvPr id="666" name="Shape 666"/>
          <p:cNvSpPr/>
          <p:nvPr/>
        </p:nvSpPr>
        <p:spPr>
          <a:xfrm>
            <a:off y="5798100" x="0"/>
            <a:ext cy="691499" cx="4482599"/>
          </a:xfrm>
          <a:prstGeom prst="rect">
            <a:avLst/>
          </a:prstGeom>
          <a:solidFill>
            <a:srgbClr val="F3F3F3"/>
          </a:solidFill>
          <a:ln w="19050" cap="flat">
            <a:solidFill>
              <a:srgbClr val="D9D9D9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 algn="ctr" rtl="0" lvl="0">
              <a:buNone/>
            </a:pPr>
            <a:r>
              <a:rPr sz="3000" lang="en-US">
                <a:latin typeface="Source Sans Pro"/>
                <a:ea typeface="Source Sans Pro"/>
                <a:cs typeface="Source Sans Pro"/>
                <a:sym typeface="Source Sans Pro"/>
              </a:rPr>
              <a:t>conclusion</a:t>
            </a:r>
          </a:p>
        </p:txBody>
      </p:sp>
      <p:sp>
        <p:nvSpPr>
          <p:cNvPr id="667" name="Shape 667"/>
          <p:cNvSpPr/>
          <p:nvPr/>
        </p:nvSpPr>
        <p:spPr>
          <a:xfrm>
            <a:off y="4396237" x="2330700"/>
            <a:ext cy="471300" cx="4482599"/>
          </a:xfrm>
          <a:prstGeom prst="rect">
            <a:avLst/>
          </a:prstGeom>
          <a:solidFill>
            <a:srgbClr val="4F4651">
              <a:alpha val="35690"/>
            </a:srgbClr>
          </a:solidFill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/>
        </p:txBody>
      </p:sp>
      <p:sp>
        <p:nvSpPr>
          <p:cNvPr id="668" name="Shape 668"/>
          <p:cNvSpPr txBox="1"/>
          <p:nvPr/>
        </p:nvSpPr>
        <p:spPr>
          <a:xfrm>
            <a:off y="584450" x="9790950"/>
            <a:ext cy="724500" cx="8002500"/>
          </a:xfrm>
          <a:prstGeom prst="rect">
            <a:avLst/>
          </a:prstGeom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algn="ctr" rtl="0" lvl="0">
              <a:buNone/>
            </a:pPr>
            <a:r>
              <a:rPr sz="3600" lang="en-US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monthly utility cost</a:t>
            </a:r>
          </a:p>
          <a:p>
            <a:r>
              <a:t/>
            </a:r>
          </a:p>
          <a:p>
            <a:r>
              <a:t/>
            </a:r>
          </a:p>
          <a:p>
            <a:r>
              <a:t/>
            </a:r>
          </a:p>
        </p:txBody>
      </p:sp>
      <p:cxnSp>
        <p:nvCxnSpPr>
          <p:cNvPr id="669" name="Shape 669"/>
          <p:cNvCxnSpPr/>
          <p:nvPr/>
        </p:nvCxnSpPr>
        <p:spPr>
          <a:xfrm>
            <a:off y="1337775" x="12011900"/>
            <a:ext cy="0" cx="3572999"/>
          </a:xfrm>
          <a:prstGeom prst="straightConnector1">
            <a:avLst/>
          </a:prstGeom>
          <a:noFill/>
          <a:ln w="22225" cap="flat">
            <a:solidFill>
              <a:srgbClr val="DF7366"/>
            </a:solidFill>
            <a:prstDash val="solid"/>
            <a:round/>
            <a:headEnd w="med" len="med" type="none"/>
            <a:tailEnd w="med" len="med" type="none"/>
          </a:ln>
        </p:spPr>
      </p:cxnSp>
      <p:sp>
        <p:nvSpPr>
          <p:cNvPr id="670" name="Shape 670"/>
          <p:cNvSpPr txBox="1"/>
          <p:nvPr/>
        </p:nvSpPr>
        <p:spPr>
          <a:xfrm>
            <a:off y="613350" x="19088075"/>
            <a:ext cy="724500" cx="8002500"/>
          </a:xfrm>
          <a:prstGeom prst="rect">
            <a:avLst/>
          </a:prstGeom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algn="ctr" rtl="0" lvl="0">
              <a:buNone/>
            </a:pPr>
            <a:r>
              <a:rPr sz="3600" lang="en-US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energy comparison</a:t>
            </a:r>
          </a:p>
          <a:p>
            <a:r>
              <a:t/>
            </a:r>
          </a:p>
          <a:p>
            <a:r>
              <a:t/>
            </a:r>
          </a:p>
          <a:p>
            <a:r>
              <a:t/>
            </a:r>
          </a:p>
          <a:p>
            <a:r>
              <a:t/>
            </a:r>
          </a:p>
          <a:p>
            <a:r>
              <a:t/>
            </a:r>
          </a:p>
          <a:p>
            <a:r>
              <a:t/>
            </a:r>
          </a:p>
          <a:p>
            <a:r>
              <a:t/>
            </a:r>
          </a:p>
          <a:p>
            <a:r>
              <a:t/>
            </a:r>
          </a:p>
          <a:p>
            <a:pPr algn="ctr" rtl="0" lvl="0">
              <a:buNone/>
            </a:pPr>
            <a:r>
              <a:rPr sz="3600" lang="en-US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saves 270,000 kWh</a:t>
            </a:r>
          </a:p>
          <a:p>
            <a:r>
              <a:t/>
            </a:r>
          </a:p>
          <a:p>
            <a:r>
              <a:t/>
            </a:r>
          </a:p>
          <a:p>
            <a:r>
              <a:t/>
            </a:r>
          </a:p>
        </p:txBody>
      </p:sp>
      <p:cxnSp>
        <p:nvCxnSpPr>
          <p:cNvPr id="671" name="Shape 671"/>
          <p:cNvCxnSpPr/>
          <p:nvPr/>
        </p:nvCxnSpPr>
        <p:spPr>
          <a:xfrm>
            <a:off y="1337775" x="21302825"/>
            <a:ext cy="0" cx="3572999"/>
          </a:xfrm>
          <a:prstGeom prst="straightConnector1">
            <a:avLst/>
          </a:prstGeom>
          <a:noFill/>
          <a:ln w="22225" cap="flat">
            <a:solidFill>
              <a:srgbClr val="DF7366"/>
            </a:solidFill>
            <a:prstDash val="solid"/>
            <a:round/>
            <a:headEnd w="med" len="med" type="none"/>
            <a:tailEnd w="med" len="med" type="none"/>
          </a:ln>
        </p:spPr>
      </p:cxnSp>
      <p:sp>
        <p:nvSpPr>
          <p:cNvPr id="672" name="Shape 672"/>
          <p:cNvSpPr/>
          <p:nvPr/>
        </p:nvSpPr>
        <p:spPr>
          <a:xfrm>
            <a:off y="1325450" x="9717150"/>
            <a:ext cy="4149300" cx="8150100"/>
          </a:xfrm>
          <a:prstGeom prst="roundRect">
            <a:avLst>
              <a:gd fmla="val 7539" name="adj"/>
            </a:avLst>
          </a:prstGeom>
          <a:solidFill>
            <a:srgbClr val="D9D9D9"/>
          </a:solidFill>
          <a:ln w="38100" cap="flat">
            <a:solidFill>
              <a:srgbClr val="4F4651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/>
        </p:txBody>
      </p:sp>
      <p:pic>
        <p:nvPicPr>
          <p:cNvPr id="673" name="Shape 673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1366601" x="10417712"/>
            <a:ext cy="4078875" cx="6596563"/>
          </a:xfrm>
          <a:prstGeom prst="rect">
            <a:avLst/>
          </a:prstGeom>
        </p:spPr>
      </p:pic>
      <p:sp>
        <p:nvSpPr>
          <p:cNvPr id="674" name="Shape 674"/>
          <p:cNvSpPr/>
          <p:nvPr/>
        </p:nvSpPr>
        <p:spPr>
          <a:xfrm>
            <a:off y="1354350" x="19013550"/>
            <a:ext cy="4149300" cx="8150100"/>
          </a:xfrm>
          <a:prstGeom prst="roundRect">
            <a:avLst>
              <a:gd fmla="val 7539" name="adj"/>
            </a:avLst>
          </a:prstGeom>
          <a:solidFill>
            <a:srgbClr val="D9D9D9"/>
          </a:solidFill>
          <a:ln w="38100" cap="flat">
            <a:solidFill>
              <a:srgbClr val="4F4651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/>
        </p:txBody>
      </p:sp>
      <p:pic>
        <p:nvPicPr>
          <p:cNvPr id="675" name="Shape 675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y="1424775" x="19866525"/>
            <a:ext cy="4078866" cx="6596549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8" name="Shape 11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9" name="Shape 119"/>
          <p:cNvSpPr/>
          <p:nvPr/>
        </p:nvSpPr>
        <p:spPr>
          <a:xfrm>
            <a:off y="414875" x="0"/>
            <a:ext cy="691499" cx="4482599"/>
          </a:xfrm>
          <a:prstGeom prst="rect">
            <a:avLst/>
          </a:prstGeom>
          <a:solidFill>
            <a:srgbClr val="F3F3F3"/>
          </a:solidFill>
          <a:ln w="19050" cap="flat">
            <a:solidFill>
              <a:srgbClr val="D9D9D9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 algn="ctr">
              <a:buNone/>
            </a:pPr>
            <a:r>
              <a:rPr sz="3000" lang="en-US">
                <a:latin typeface="Source Sans Pro"/>
                <a:ea typeface="Source Sans Pro"/>
                <a:cs typeface="Source Sans Pro"/>
                <a:sym typeface="Source Sans Pro"/>
              </a:rPr>
              <a:t>introduction</a:t>
            </a:r>
          </a:p>
        </p:txBody>
      </p:sp>
      <p:sp>
        <p:nvSpPr>
          <p:cNvPr id="120" name="Shape 120"/>
          <p:cNvSpPr/>
          <p:nvPr/>
        </p:nvSpPr>
        <p:spPr>
          <a:xfrm>
            <a:off y="1225900" x="2330700"/>
            <a:ext cy="2042100" cx="4482599"/>
          </a:xfrm>
          <a:prstGeom prst="rect">
            <a:avLst/>
          </a:prstGeom>
          <a:solidFill>
            <a:srgbClr val="F3F3F3"/>
          </a:solidFill>
          <a:ln w="19050" cap="flat">
            <a:solidFill>
              <a:srgbClr val="D9D9D9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 algn="ctr" rtl="0" lvl="0">
              <a:buNone/>
            </a:pPr>
            <a:r>
              <a:rPr sz="3000" lang="en-US">
                <a:latin typeface="Source Sans Pro"/>
                <a:ea typeface="Source Sans Pro"/>
                <a:cs typeface="Source Sans Pro"/>
                <a:sym typeface="Source Sans Pro"/>
              </a:rPr>
              <a:t>about 201 rouse</a:t>
            </a:r>
          </a:p>
          <a:p>
            <a:pPr algn="ctr" rtl="0" lvl="0">
              <a:buNone/>
            </a:pPr>
            <a:r>
              <a:rPr sz="2400" lang="en-US">
                <a:latin typeface="Source Sans Pro"/>
                <a:ea typeface="Source Sans Pro"/>
                <a:cs typeface="Source Sans Pro"/>
                <a:sym typeface="Source Sans Pro"/>
              </a:rPr>
              <a:t>location</a:t>
            </a:r>
          </a:p>
          <a:p>
            <a:pPr algn="ctr" rtl="0" lvl="0">
              <a:buNone/>
            </a:pPr>
            <a:r>
              <a:rPr sz="2400" lang="en-US">
                <a:latin typeface="Source Sans Pro"/>
                <a:ea typeface="Source Sans Pro"/>
                <a:cs typeface="Source Sans Pro"/>
                <a:sym typeface="Source Sans Pro"/>
              </a:rPr>
              <a:t>building statistics</a:t>
            </a:r>
          </a:p>
          <a:p>
            <a:pPr algn="ctr" rtl="0" lvl="0">
              <a:buNone/>
            </a:pPr>
            <a:r>
              <a:rPr sz="2400" lang="en-US">
                <a:latin typeface="Source Sans Pro"/>
                <a:ea typeface="Source Sans Pro"/>
                <a:cs typeface="Source Sans Pro"/>
                <a:sym typeface="Source Sans Pro"/>
              </a:rPr>
              <a:t>existing systems</a:t>
            </a:r>
          </a:p>
          <a:p>
            <a:pPr algn="ctr" rtl="0" lvl="0">
              <a:buNone/>
            </a:pPr>
            <a:r>
              <a:rPr sz="2400" lang="en-US">
                <a:latin typeface="Source Sans Pro"/>
                <a:ea typeface="Source Sans Pro"/>
                <a:cs typeface="Source Sans Pro"/>
                <a:sym typeface="Source Sans Pro"/>
              </a:rPr>
              <a:t>performance</a:t>
            </a:r>
          </a:p>
        </p:txBody>
      </p:sp>
      <p:sp>
        <p:nvSpPr>
          <p:cNvPr id="121" name="Shape 121"/>
          <p:cNvSpPr/>
          <p:nvPr/>
        </p:nvSpPr>
        <p:spPr>
          <a:xfrm>
            <a:off y="3387525" x="0"/>
            <a:ext cy="691499" cx="4482599"/>
          </a:xfrm>
          <a:prstGeom prst="rect">
            <a:avLst/>
          </a:prstGeom>
          <a:solidFill>
            <a:srgbClr val="F3F3F3"/>
          </a:solidFill>
          <a:ln w="19050" cap="flat">
            <a:solidFill>
              <a:srgbClr val="D9D9D9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 algn="ctr" rtl="0" lvl="0">
              <a:buNone/>
            </a:pPr>
            <a:r>
              <a:rPr sz="3000" lang="en-US">
                <a:latin typeface="Source Sans Pro"/>
                <a:ea typeface="Source Sans Pro"/>
                <a:cs typeface="Source Sans Pro"/>
                <a:sym typeface="Source Sans Pro"/>
              </a:rPr>
              <a:t>thesis proposal</a:t>
            </a:r>
          </a:p>
        </p:txBody>
      </p:sp>
      <p:sp>
        <p:nvSpPr>
          <p:cNvPr id="122" name="Shape 122"/>
          <p:cNvSpPr/>
          <p:nvPr/>
        </p:nvSpPr>
        <p:spPr>
          <a:xfrm>
            <a:off y="4198550" x="0"/>
            <a:ext cy="691499" cx="4482599"/>
          </a:xfrm>
          <a:prstGeom prst="rect">
            <a:avLst/>
          </a:prstGeom>
          <a:solidFill>
            <a:srgbClr val="F3F3F3"/>
          </a:solidFill>
          <a:ln w="19050" cap="flat">
            <a:solidFill>
              <a:srgbClr val="D9D9D9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 algn="ctr" rtl="0" lvl="0">
              <a:buNone/>
            </a:pPr>
            <a:r>
              <a:rPr sz="3000" lang="en-US">
                <a:latin typeface="Source Sans Pro"/>
                <a:ea typeface="Source Sans Pro"/>
                <a:cs typeface="Source Sans Pro"/>
                <a:sym typeface="Source Sans Pro"/>
              </a:rPr>
              <a:t>mechanical depth</a:t>
            </a:r>
          </a:p>
        </p:txBody>
      </p:sp>
      <p:sp>
        <p:nvSpPr>
          <p:cNvPr id="123" name="Shape 123"/>
          <p:cNvSpPr/>
          <p:nvPr/>
        </p:nvSpPr>
        <p:spPr>
          <a:xfrm>
            <a:off y="5009575" x="0"/>
            <a:ext cy="691499" cx="4482599"/>
          </a:xfrm>
          <a:prstGeom prst="rect">
            <a:avLst/>
          </a:prstGeom>
          <a:solidFill>
            <a:srgbClr val="F3F3F3"/>
          </a:solidFill>
          <a:ln w="19050" cap="flat">
            <a:solidFill>
              <a:srgbClr val="D9D9D9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 algn="ctr" rtl="0" lvl="0">
              <a:buNone/>
            </a:pPr>
            <a:r>
              <a:rPr sz="3000" lang="en-US">
                <a:latin typeface="Source Sans Pro"/>
                <a:ea typeface="Source Sans Pro"/>
                <a:cs typeface="Source Sans Pro"/>
                <a:sym typeface="Source Sans Pro"/>
              </a:rPr>
              <a:t>electrical breadth</a:t>
            </a:r>
          </a:p>
        </p:txBody>
      </p:sp>
      <p:sp>
        <p:nvSpPr>
          <p:cNvPr id="124" name="Shape 124"/>
          <p:cNvSpPr/>
          <p:nvPr/>
        </p:nvSpPr>
        <p:spPr>
          <a:xfrm>
            <a:off y="5820600" x="0"/>
            <a:ext cy="691499" cx="4482599"/>
          </a:xfrm>
          <a:prstGeom prst="rect">
            <a:avLst/>
          </a:prstGeom>
          <a:solidFill>
            <a:srgbClr val="F3F3F3"/>
          </a:solidFill>
          <a:ln w="19050" cap="flat">
            <a:solidFill>
              <a:srgbClr val="D9D9D9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 algn="ctr" rtl="0" lvl="0">
              <a:buNone/>
            </a:pPr>
            <a:r>
              <a:rPr sz="3000" lang="en-US">
                <a:latin typeface="Source Sans Pro"/>
                <a:ea typeface="Source Sans Pro"/>
                <a:cs typeface="Source Sans Pro"/>
                <a:sym typeface="Source Sans Pro"/>
              </a:rPr>
              <a:t>conclusion</a:t>
            </a:r>
          </a:p>
        </p:txBody>
      </p:sp>
      <p:sp>
        <p:nvSpPr>
          <p:cNvPr id="125" name="Shape 125"/>
          <p:cNvSpPr txBox="1"/>
          <p:nvPr/>
        </p:nvSpPr>
        <p:spPr>
          <a:xfrm>
            <a:off y="1300800" x="19429625"/>
            <a:ext cy="1806300" cx="70803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  <p:sp>
        <p:nvSpPr>
          <p:cNvPr id="126" name="Shape 126"/>
          <p:cNvSpPr/>
          <p:nvPr/>
        </p:nvSpPr>
        <p:spPr>
          <a:xfrm>
            <a:off y="1709025" x="2330700"/>
            <a:ext cy="471300" cx="4499399"/>
          </a:xfrm>
          <a:prstGeom prst="rect">
            <a:avLst/>
          </a:prstGeom>
          <a:solidFill>
            <a:srgbClr val="4F4651">
              <a:alpha val="50379"/>
            </a:srgbClr>
          </a:solidFill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/>
        </p:txBody>
      </p:sp>
      <p:pic>
        <p:nvPicPr>
          <p:cNvPr id="127" name="Shape 127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0" x="19114487"/>
            <a:ext cy="5009574" cx="771056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8" name="Shape 128"/>
          <p:cNvCxnSpPr/>
          <p:nvPr/>
        </p:nvCxnSpPr>
        <p:spPr>
          <a:xfrm>
            <a:off y="526900" x="19544900"/>
            <a:ext cy="1399500" cx="6306600"/>
          </a:xfrm>
          <a:prstGeom prst="straightConnector1">
            <a:avLst/>
          </a:prstGeom>
          <a:noFill/>
          <a:ln w="19050" cap="flat">
            <a:solidFill>
              <a:srgbClr val="000000"/>
            </a:solidFill>
            <a:prstDash val="solid"/>
            <a:round/>
            <a:headEnd w="lg" len="lg" type="none"/>
            <a:tailEnd w="lg" len="lg" type="none"/>
          </a:ln>
        </p:spPr>
      </p:cxnSp>
      <p:pic>
        <p:nvPicPr>
          <p:cNvPr id="129" name="Shape 129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y="510500" x="19531825"/>
            <a:ext cy="4914900" cx="4076700"/>
          </a:xfrm>
          <a:prstGeom prst="rect">
            <a:avLst/>
          </a:prstGeom>
          <a:noFill/>
          <a:ln w="19050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pic>
      <p:cxnSp>
        <p:nvCxnSpPr>
          <p:cNvPr id="130" name="Shape 130"/>
          <p:cNvCxnSpPr/>
          <p:nvPr/>
        </p:nvCxnSpPr>
        <p:spPr>
          <a:xfrm>
            <a:off y="493975" x="23595475"/>
            <a:ext cy="1432499" cx="2403899"/>
          </a:xfrm>
          <a:prstGeom prst="straightConnector1">
            <a:avLst/>
          </a:prstGeom>
          <a:noFill/>
          <a:ln w="19050" cap="flat">
            <a:solidFill>
              <a:srgbClr val="000000"/>
            </a:solidFill>
            <a:prstDash val="solid"/>
            <a:round/>
            <a:headEnd w="lg" len="lg" type="none"/>
            <a:tailEnd w="lg" len="lg" type="none"/>
          </a:ln>
        </p:spPr>
      </p:cxnSp>
      <p:cxnSp>
        <p:nvCxnSpPr>
          <p:cNvPr id="131" name="Shape 131"/>
          <p:cNvCxnSpPr/>
          <p:nvPr/>
        </p:nvCxnSpPr>
        <p:spPr>
          <a:xfrm rot="10800000" flipH="1">
            <a:off y="2025074" x="23579000"/>
            <a:ext cy="3425100" cx="2403899"/>
          </a:xfrm>
          <a:prstGeom prst="straightConnector1">
            <a:avLst/>
          </a:prstGeom>
          <a:noFill/>
          <a:ln w="19050" cap="flat">
            <a:solidFill>
              <a:srgbClr val="000000"/>
            </a:solidFill>
            <a:prstDash val="solid"/>
            <a:round/>
            <a:headEnd w="lg" len="lg" type="none"/>
            <a:tailEnd w="lg" len="lg" type="none"/>
          </a:ln>
        </p:spPr>
      </p:cxnSp>
      <p:cxnSp>
        <p:nvCxnSpPr>
          <p:cNvPr id="132" name="Shape 132"/>
          <p:cNvCxnSpPr/>
          <p:nvPr/>
        </p:nvCxnSpPr>
        <p:spPr>
          <a:xfrm rot="10800000">
            <a:off y="1597250" x="9220899"/>
            <a:ext cy="2272199" cx="11526000"/>
          </a:xfrm>
          <a:prstGeom prst="straightConnector1">
            <a:avLst/>
          </a:prstGeom>
          <a:noFill/>
          <a:ln w="19050" cap="flat">
            <a:solidFill>
              <a:srgbClr val="000000"/>
            </a:solidFill>
            <a:prstDash val="solid"/>
            <a:round/>
            <a:headEnd w="lg" len="lg" type="none"/>
            <a:tailEnd w="lg" len="lg" type="none"/>
          </a:ln>
        </p:spPr>
      </p:cxnSp>
      <p:cxnSp>
        <p:nvCxnSpPr>
          <p:cNvPr id="133" name="Shape 133"/>
          <p:cNvCxnSpPr/>
          <p:nvPr/>
        </p:nvCxnSpPr>
        <p:spPr>
          <a:xfrm flipH="1">
            <a:off y="4396375" x="9204399"/>
            <a:ext cy="1218599" cx="11542500"/>
          </a:xfrm>
          <a:prstGeom prst="straightConnector1">
            <a:avLst/>
          </a:prstGeom>
          <a:noFill/>
          <a:ln w="19050" cap="flat">
            <a:solidFill>
              <a:srgbClr val="000000"/>
            </a:solidFill>
            <a:prstDash val="solid"/>
            <a:round/>
            <a:headEnd w="lg" len="lg" type="none"/>
            <a:tailEnd w="lg" len="lg" type="none"/>
          </a:ln>
        </p:spPr>
      </p:cxnSp>
      <p:cxnSp>
        <p:nvCxnSpPr>
          <p:cNvPr id="134" name="Shape 134"/>
          <p:cNvCxnSpPr/>
          <p:nvPr/>
        </p:nvCxnSpPr>
        <p:spPr>
          <a:xfrm flipH="1">
            <a:off y="4412825" x="18194674"/>
            <a:ext cy="1202100" cx="4198800"/>
          </a:xfrm>
          <a:prstGeom prst="straightConnector1">
            <a:avLst/>
          </a:prstGeom>
          <a:noFill/>
          <a:ln w="19050" cap="flat">
            <a:solidFill>
              <a:srgbClr val="000000"/>
            </a:solidFill>
            <a:prstDash val="solid"/>
            <a:round/>
            <a:headEnd w="lg" len="lg" type="none"/>
            <a:tailEnd w="lg" len="lg" type="none"/>
          </a:ln>
        </p:spPr>
      </p:cxnSp>
      <p:pic>
        <p:nvPicPr>
          <p:cNvPr id="135" name="Shape 135"/>
          <p:cNvPicPr preferRelativeResize="0"/>
          <p:nvPr/>
        </p:nvPicPr>
        <p:blipFill rotWithShape="1">
          <a:blip r:embed="rId5"/>
          <a:srcRect t="0" b="0" r="11114" l="13686"/>
          <a:stretch/>
        </p:blipFill>
        <p:spPr>
          <a:xfrm>
            <a:off y="1600350" x="9202900"/>
            <a:ext cy="3981550" cx="8998001"/>
          </a:xfrm>
          <a:prstGeom prst="rect">
            <a:avLst/>
          </a:prstGeom>
          <a:noFill/>
          <a:ln w="19050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pic>
      <p:cxnSp>
        <p:nvCxnSpPr>
          <p:cNvPr id="136" name="Shape 136"/>
          <p:cNvCxnSpPr/>
          <p:nvPr/>
        </p:nvCxnSpPr>
        <p:spPr>
          <a:xfrm rot="10800000">
            <a:off y="1613800" x="18211124"/>
            <a:ext cy="2239199" cx="4198800"/>
          </a:xfrm>
          <a:prstGeom prst="straightConnector1">
            <a:avLst/>
          </a:prstGeom>
          <a:noFill/>
          <a:ln w="19050" cap="flat">
            <a:solidFill>
              <a:srgbClr val="000000"/>
            </a:solidFill>
            <a:prstDash val="solid"/>
            <a:round/>
            <a:headEnd w="lg" len="lg" type="none"/>
            <a:tailEnd w="lg" len="lg" type="none"/>
          </a:ln>
        </p:spPr>
      </p:cxnSp>
    </p:spTree>
  </p:cSld>
  <p:clrMapOvr>
    <a:masterClrMapping/>
  </p:clrMapOvr>
  <p:transition spd="med"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80" name="Shape 68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cxnSp>
        <p:nvCxnSpPr>
          <p:cNvPr id="681" name="Shape 681"/>
          <p:cNvCxnSpPr/>
          <p:nvPr/>
        </p:nvCxnSpPr>
        <p:spPr>
          <a:xfrm>
            <a:off y="905600" x="8973450"/>
            <a:ext cy="4988999" cx="0"/>
          </a:xfrm>
          <a:prstGeom prst="straightConnector1">
            <a:avLst/>
          </a:prstGeom>
          <a:noFill/>
          <a:ln w="22225" cap="flat">
            <a:solidFill>
              <a:srgbClr val="DF7366"/>
            </a:solidFill>
            <a:prstDash val="solid"/>
            <a:round/>
            <a:headEnd w="med" len="med" type="none"/>
            <a:tailEnd w="med" len="med" type="none"/>
          </a:ln>
        </p:spPr>
      </p:cxnSp>
      <p:cxnSp>
        <p:nvCxnSpPr>
          <p:cNvPr id="682" name="Shape 682"/>
          <p:cNvCxnSpPr/>
          <p:nvPr/>
        </p:nvCxnSpPr>
        <p:spPr>
          <a:xfrm>
            <a:off y="4815935" x="8821050"/>
            <a:ext cy="2042100" cx="0"/>
          </a:xfrm>
          <a:prstGeom prst="straightConnector1">
            <a:avLst/>
          </a:prstGeom>
          <a:noFill/>
          <a:ln w="22225" cap="flat">
            <a:solidFill>
              <a:srgbClr val="DF7366"/>
            </a:solidFill>
            <a:prstDash val="solid"/>
            <a:round/>
            <a:headEnd w="med" len="med" type="none"/>
            <a:tailEnd w="med" len="med" type="none"/>
          </a:ln>
        </p:spPr>
      </p:cxnSp>
      <p:cxnSp>
        <p:nvCxnSpPr>
          <p:cNvPr id="683" name="Shape 683"/>
          <p:cNvCxnSpPr/>
          <p:nvPr/>
        </p:nvCxnSpPr>
        <p:spPr>
          <a:xfrm>
            <a:off y="-14" x="9144000"/>
            <a:ext cy="2042100" cx="0"/>
          </a:xfrm>
          <a:prstGeom prst="straightConnector1">
            <a:avLst/>
          </a:prstGeom>
          <a:noFill/>
          <a:ln w="22225" cap="flat">
            <a:solidFill>
              <a:srgbClr val="DF7366"/>
            </a:solidFill>
            <a:prstDash val="solid"/>
            <a:round/>
            <a:headEnd w="med" len="med" type="none"/>
            <a:tailEnd w="med" len="med" type="none"/>
          </a:ln>
        </p:spPr>
      </p:cxnSp>
      <p:cxnSp>
        <p:nvCxnSpPr>
          <p:cNvPr id="684" name="Shape 684"/>
          <p:cNvCxnSpPr/>
          <p:nvPr/>
        </p:nvCxnSpPr>
        <p:spPr>
          <a:xfrm>
            <a:off y="905600" x="18440400"/>
            <a:ext cy="4988999" cx="0"/>
          </a:xfrm>
          <a:prstGeom prst="straightConnector1">
            <a:avLst/>
          </a:prstGeom>
          <a:noFill/>
          <a:ln w="22225" cap="flat">
            <a:solidFill>
              <a:srgbClr val="DF7366"/>
            </a:solidFill>
            <a:prstDash val="solid"/>
            <a:round/>
            <a:headEnd w="med" len="med" type="none"/>
            <a:tailEnd w="med" len="med" type="none"/>
          </a:ln>
        </p:spPr>
      </p:cxnSp>
      <p:cxnSp>
        <p:nvCxnSpPr>
          <p:cNvPr id="685" name="Shape 685"/>
          <p:cNvCxnSpPr/>
          <p:nvPr/>
        </p:nvCxnSpPr>
        <p:spPr>
          <a:xfrm>
            <a:off y="10" x="18288000"/>
            <a:ext cy="2042100" cx="0"/>
          </a:xfrm>
          <a:prstGeom prst="straightConnector1">
            <a:avLst/>
          </a:prstGeom>
          <a:noFill/>
          <a:ln w="22225" cap="flat">
            <a:solidFill>
              <a:srgbClr val="DF7366"/>
            </a:solidFill>
            <a:prstDash val="solid"/>
            <a:round/>
            <a:headEnd w="med" len="med" type="none"/>
            <a:tailEnd w="med" len="med" type="none"/>
          </a:ln>
        </p:spPr>
      </p:cxnSp>
      <p:cxnSp>
        <p:nvCxnSpPr>
          <p:cNvPr id="686" name="Shape 686"/>
          <p:cNvCxnSpPr/>
          <p:nvPr/>
        </p:nvCxnSpPr>
        <p:spPr>
          <a:xfrm>
            <a:off y="4815935" x="18610950"/>
            <a:ext cy="2042100" cx="0"/>
          </a:xfrm>
          <a:prstGeom prst="straightConnector1">
            <a:avLst/>
          </a:prstGeom>
          <a:noFill/>
          <a:ln w="22225" cap="flat">
            <a:solidFill>
              <a:srgbClr val="DF7366"/>
            </a:solidFill>
            <a:prstDash val="solid"/>
            <a:round/>
            <a:headEnd w="med" len="med" type="none"/>
            <a:tailEnd w="med" len="med" type="none"/>
          </a:ln>
        </p:spPr>
      </p:cxnSp>
      <p:sp>
        <p:nvSpPr>
          <p:cNvPr id="687" name="Shape 687"/>
          <p:cNvSpPr/>
          <p:nvPr/>
        </p:nvSpPr>
        <p:spPr>
          <a:xfrm>
            <a:off y="-690025" x="0"/>
            <a:ext cy="691499" cx="4482599"/>
          </a:xfrm>
          <a:prstGeom prst="rect">
            <a:avLst/>
          </a:prstGeom>
          <a:solidFill>
            <a:srgbClr val="F3F3F3"/>
          </a:solidFill>
          <a:ln w="19050" cap="flat">
            <a:solidFill>
              <a:srgbClr val="D9D9D9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 algn="ctr" rtl="0" lvl="0">
              <a:buNone/>
            </a:pPr>
            <a:r>
              <a:rPr sz="3000" lang="en-US">
                <a:latin typeface="Source Sans Pro"/>
                <a:ea typeface="Source Sans Pro"/>
                <a:cs typeface="Source Sans Pro"/>
                <a:sym typeface="Source Sans Pro"/>
              </a:rPr>
              <a:t>introduction</a:t>
            </a:r>
          </a:p>
        </p:txBody>
      </p:sp>
      <p:sp>
        <p:nvSpPr>
          <p:cNvPr id="688" name="Shape 688"/>
          <p:cNvSpPr/>
          <p:nvPr/>
        </p:nvSpPr>
        <p:spPr>
          <a:xfrm>
            <a:off y="121000" x="0"/>
            <a:ext cy="691499" cx="4482599"/>
          </a:xfrm>
          <a:prstGeom prst="rect">
            <a:avLst/>
          </a:prstGeom>
          <a:solidFill>
            <a:srgbClr val="F3F3F3"/>
          </a:solidFill>
          <a:ln w="19050" cap="flat">
            <a:solidFill>
              <a:srgbClr val="D9D9D9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 algn="ctr" rtl="0" lvl="0">
              <a:buNone/>
            </a:pPr>
            <a:r>
              <a:rPr sz="3000" lang="en-US">
                <a:latin typeface="Source Sans Pro"/>
                <a:ea typeface="Source Sans Pro"/>
                <a:cs typeface="Source Sans Pro"/>
                <a:sym typeface="Source Sans Pro"/>
              </a:rPr>
              <a:t>about 201 rouse</a:t>
            </a:r>
          </a:p>
        </p:txBody>
      </p:sp>
      <p:sp>
        <p:nvSpPr>
          <p:cNvPr id="689" name="Shape 689"/>
          <p:cNvSpPr/>
          <p:nvPr/>
        </p:nvSpPr>
        <p:spPr>
          <a:xfrm>
            <a:off y="932025" x="0"/>
            <a:ext cy="691499" cx="4482599"/>
          </a:xfrm>
          <a:prstGeom prst="rect">
            <a:avLst/>
          </a:prstGeom>
          <a:solidFill>
            <a:srgbClr val="F3F3F3"/>
          </a:solidFill>
          <a:ln w="19050" cap="flat">
            <a:solidFill>
              <a:srgbClr val="D9D9D9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 algn="ctr" rtl="0" lvl="0">
              <a:buNone/>
            </a:pPr>
            <a:r>
              <a:rPr sz="3000" lang="en-US">
                <a:latin typeface="Source Sans Pro"/>
                <a:ea typeface="Source Sans Pro"/>
                <a:cs typeface="Source Sans Pro"/>
                <a:sym typeface="Source Sans Pro"/>
              </a:rPr>
              <a:t>thesis proposal</a:t>
            </a:r>
          </a:p>
        </p:txBody>
      </p:sp>
      <p:sp>
        <p:nvSpPr>
          <p:cNvPr id="690" name="Shape 690"/>
          <p:cNvSpPr/>
          <p:nvPr/>
        </p:nvSpPr>
        <p:spPr>
          <a:xfrm>
            <a:off y="1743050" x="2330700"/>
            <a:ext cy="3124499" cx="4482599"/>
          </a:xfrm>
          <a:prstGeom prst="rect">
            <a:avLst/>
          </a:prstGeom>
          <a:solidFill>
            <a:srgbClr val="F3F3F3"/>
          </a:solidFill>
          <a:ln w="19050" cap="flat">
            <a:solidFill>
              <a:srgbClr val="D9D9D9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t" anchorCtr="0">
            <a:noAutofit/>
          </a:bodyPr>
          <a:lstStyle/>
          <a:p>
            <a:pPr algn="ctr" rtl="0" lvl="0">
              <a:buNone/>
            </a:pPr>
            <a:r>
              <a:rPr sz="3000" lang="en-US">
                <a:latin typeface="Source Sans Pro"/>
                <a:ea typeface="Source Sans Pro"/>
                <a:cs typeface="Source Sans Pro"/>
                <a:sym typeface="Source Sans Pro"/>
              </a:rPr>
              <a:t>mechanical depth</a:t>
            </a:r>
          </a:p>
          <a:p>
            <a:pPr algn="ctr" rtl="0" lvl="0">
              <a:buNone/>
            </a:pPr>
            <a:r>
              <a:rPr sz="2400" lang="en-US">
                <a:latin typeface="Source Sans Pro"/>
                <a:ea typeface="Source Sans Pro"/>
                <a:cs typeface="Source Sans Pro"/>
                <a:sym typeface="Source Sans Pro"/>
              </a:rPr>
              <a:t>selection</a:t>
            </a:r>
          </a:p>
          <a:p>
            <a:pPr algn="ctr" rtl="0" lvl="0">
              <a:buNone/>
            </a:pPr>
            <a:r>
              <a:rPr sz="2400" lang="en-US">
                <a:latin typeface="Source Sans Pro"/>
                <a:ea typeface="Source Sans Pro"/>
                <a:cs typeface="Source Sans Pro"/>
                <a:sym typeface="Source Sans Pro"/>
              </a:rPr>
              <a:t>geothermal calculations</a:t>
            </a:r>
          </a:p>
          <a:p>
            <a:pPr algn="ctr" rtl="0" lvl="0">
              <a:buNone/>
            </a:pPr>
            <a:r>
              <a:rPr sz="2400" lang="en-US">
                <a:latin typeface="Source Sans Pro"/>
                <a:ea typeface="Source Sans Pro"/>
                <a:cs typeface="Source Sans Pro"/>
                <a:sym typeface="Source Sans Pro"/>
              </a:rPr>
              <a:t>well layout</a:t>
            </a:r>
          </a:p>
          <a:p>
            <a:pPr algn="ctr" rtl="0" lvl="0">
              <a:buNone/>
            </a:pPr>
            <a:r>
              <a:rPr sz="2400" lang="en-US">
                <a:latin typeface="Source Sans Pro"/>
                <a:ea typeface="Source Sans Pro"/>
                <a:cs typeface="Source Sans Pro"/>
                <a:sym typeface="Source Sans Pro"/>
              </a:rPr>
              <a:t>equipment</a:t>
            </a:r>
          </a:p>
          <a:p>
            <a:pPr algn="ctr" rtl="0" lvl="0">
              <a:buNone/>
            </a:pPr>
            <a:r>
              <a:rPr sz="2400" lang="en-US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dedicated outdoor air system</a:t>
            </a:r>
          </a:p>
          <a:p>
            <a:pPr algn="ctr" rtl="0" lvl="0">
              <a:buNone/>
            </a:pPr>
            <a:r>
              <a:rPr sz="2400" lang="en-US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active chilled beams</a:t>
            </a:r>
          </a:p>
          <a:p>
            <a:pPr algn="ctr" rtl="0" lvl="0">
              <a:buNone/>
            </a:pPr>
            <a:r>
              <a:rPr sz="2400" lang="en-US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performance</a:t>
            </a:r>
          </a:p>
        </p:txBody>
      </p:sp>
      <p:sp>
        <p:nvSpPr>
          <p:cNvPr id="691" name="Shape 691"/>
          <p:cNvSpPr/>
          <p:nvPr/>
        </p:nvSpPr>
        <p:spPr>
          <a:xfrm>
            <a:off y="4987075" x="0"/>
            <a:ext cy="691499" cx="4482599"/>
          </a:xfrm>
          <a:prstGeom prst="rect">
            <a:avLst/>
          </a:prstGeom>
          <a:solidFill>
            <a:srgbClr val="F3F3F3"/>
          </a:solidFill>
          <a:ln w="19050" cap="flat">
            <a:solidFill>
              <a:srgbClr val="D9D9D9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 algn="ctr" rtl="0" lvl="0">
              <a:buNone/>
            </a:pPr>
            <a:r>
              <a:rPr sz="3000" lang="en-US">
                <a:latin typeface="Source Sans Pro"/>
                <a:ea typeface="Source Sans Pro"/>
                <a:cs typeface="Source Sans Pro"/>
                <a:sym typeface="Source Sans Pro"/>
              </a:rPr>
              <a:t>electrical breadth</a:t>
            </a:r>
          </a:p>
        </p:txBody>
      </p:sp>
      <p:sp>
        <p:nvSpPr>
          <p:cNvPr id="692" name="Shape 692"/>
          <p:cNvSpPr/>
          <p:nvPr/>
        </p:nvSpPr>
        <p:spPr>
          <a:xfrm>
            <a:off y="5798100" x="0"/>
            <a:ext cy="691499" cx="4482599"/>
          </a:xfrm>
          <a:prstGeom prst="rect">
            <a:avLst/>
          </a:prstGeom>
          <a:solidFill>
            <a:srgbClr val="F3F3F3"/>
          </a:solidFill>
          <a:ln w="19050" cap="flat">
            <a:solidFill>
              <a:srgbClr val="D9D9D9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 algn="ctr" rtl="0" lvl="0">
              <a:buNone/>
            </a:pPr>
            <a:r>
              <a:rPr sz="3000" lang="en-US">
                <a:latin typeface="Source Sans Pro"/>
                <a:ea typeface="Source Sans Pro"/>
                <a:cs typeface="Source Sans Pro"/>
                <a:sym typeface="Source Sans Pro"/>
              </a:rPr>
              <a:t>conclusion</a:t>
            </a:r>
          </a:p>
        </p:txBody>
      </p:sp>
      <p:sp>
        <p:nvSpPr>
          <p:cNvPr id="693" name="Shape 693"/>
          <p:cNvSpPr/>
          <p:nvPr/>
        </p:nvSpPr>
        <p:spPr>
          <a:xfrm>
            <a:off y="4396237" x="2330700"/>
            <a:ext cy="471300" cx="4482599"/>
          </a:xfrm>
          <a:prstGeom prst="rect">
            <a:avLst/>
          </a:prstGeom>
          <a:solidFill>
            <a:srgbClr val="4F4651">
              <a:alpha val="35690"/>
            </a:srgbClr>
          </a:solidFill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/>
        </p:txBody>
      </p:sp>
      <p:sp>
        <p:nvSpPr>
          <p:cNvPr id="694" name="Shape 694"/>
          <p:cNvSpPr txBox="1"/>
          <p:nvPr/>
        </p:nvSpPr>
        <p:spPr>
          <a:xfrm>
            <a:off y="584450" x="9790950"/>
            <a:ext cy="724500" cx="8002500"/>
          </a:xfrm>
          <a:prstGeom prst="rect">
            <a:avLst/>
          </a:prstGeom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algn="ctr" rtl="0" lvl="0">
              <a:buNone/>
            </a:pPr>
            <a:r>
              <a:rPr sz="3600" lang="en-US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cost comparison</a:t>
            </a:r>
          </a:p>
          <a:p>
            <a:r>
              <a:t/>
            </a:r>
          </a:p>
          <a:p>
            <a:r>
              <a:t/>
            </a:r>
          </a:p>
          <a:p>
            <a:r>
              <a:t/>
            </a:r>
          </a:p>
        </p:txBody>
      </p:sp>
      <p:cxnSp>
        <p:nvCxnSpPr>
          <p:cNvPr id="695" name="Shape 695"/>
          <p:cNvCxnSpPr/>
          <p:nvPr/>
        </p:nvCxnSpPr>
        <p:spPr>
          <a:xfrm>
            <a:off y="1337775" x="12011900"/>
            <a:ext cy="0" cx="3572999"/>
          </a:xfrm>
          <a:prstGeom prst="straightConnector1">
            <a:avLst/>
          </a:prstGeom>
          <a:noFill/>
          <a:ln w="22225" cap="flat">
            <a:solidFill>
              <a:srgbClr val="DF7366"/>
            </a:solidFill>
            <a:prstDash val="solid"/>
            <a:round/>
            <a:headEnd w="med" len="med" type="none"/>
            <a:tailEnd w="med" len="med" type="none"/>
          </a:ln>
        </p:spPr>
      </p:cxnSp>
      <p:sp>
        <p:nvSpPr>
          <p:cNvPr id="696" name="Shape 696"/>
          <p:cNvSpPr txBox="1"/>
          <p:nvPr/>
        </p:nvSpPr>
        <p:spPr>
          <a:xfrm>
            <a:off y="613350" x="19088075"/>
            <a:ext cy="724500" cx="8002500"/>
          </a:xfrm>
          <a:prstGeom prst="rect">
            <a:avLst/>
          </a:prstGeom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algn="ctr" rtl="0" lvl="0">
              <a:buNone/>
            </a:pPr>
            <a:r>
              <a:rPr sz="3600" lang="en-US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new HVAC system cost</a:t>
            </a:r>
          </a:p>
          <a:p>
            <a:r>
              <a:t/>
            </a:r>
          </a:p>
          <a:p>
            <a:r>
              <a:t/>
            </a:r>
          </a:p>
          <a:p>
            <a:r>
              <a:t/>
            </a:r>
          </a:p>
        </p:txBody>
      </p:sp>
      <p:cxnSp>
        <p:nvCxnSpPr>
          <p:cNvPr id="697" name="Shape 697"/>
          <p:cNvCxnSpPr/>
          <p:nvPr/>
        </p:nvCxnSpPr>
        <p:spPr>
          <a:xfrm>
            <a:off y="1337775" x="21302825"/>
            <a:ext cy="0" cx="3572999"/>
          </a:xfrm>
          <a:prstGeom prst="straightConnector1">
            <a:avLst/>
          </a:prstGeom>
          <a:noFill/>
          <a:ln w="22225" cap="flat">
            <a:solidFill>
              <a:srgbClr val="DF7366"/>
            </a:solidFill>
            <a:prstDash val="solid"/>
            <a:round/>
            <a:headEnd w="med" len="med" type="none"/>
            <a:tailEnd w="med" len="med" type="none"/>
          </a:ln>
        </p:spPr>
      </p:cxnSp>
      <p:graphicFrame>
        <p:nvGraphicFramePr>
          <p:cNvPr id="698" name="Shape 698"/>
          <p:cNvGraphicFramePr/>
          <p:nvPr/>
        </p:nvGraphicFramePr>
        <p:xfrm>
          <a:off y="1337775" x="18708750"/>
          <a:ext cy="3000000" cx="3000000"/>
        </p:xfrm>
        <a:graphic>
          <a:graphicData uri="http://schemas.openxmlformats.org/drawingml/2006/table">
            <a:tbl>
              <a:tblPr>
                <a:noFill/>
                <a:tableStyleId>{74503781-E334-4B52-B207-4E9141CF9699}</a:tableStyleId>
              </a:tblPr>
              <a:tblGrid>
                <a:gridCol w="2754425"/>
                <a:gridCol w="1482025"/>
                <a:gridCol w="1482025"/>
                <a:gridCol w="1482025"/>
                <a:gridCol w="1482025"/>
              </a:tblGrid>
              <a:tr h="356025">
                <a:tc>
                  <a:txBody>
                    <a:bodyPr>
                      <a:noAutofit/>
                    </a:bodyPr>
                    <a:lstStyle/>
                    <a:p>
                      <a:pPr algn="ctr" rtl="0" lvl="0">
                        <a:buNone/>
                      </a:pPr>
                      <a:r>
                        <a:rPr b="1" sz="1600" lang="en-US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Component</a:t>
                      </a:r>
                    </a:p>
                  </a:txBody>
                  <a:tcPr marR="25400" marB="25400" marT="25400" anchor="ctr" marL="25400">
                    <a:solidFill>
                      <a:srgbClr val="8099E6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algn="ctr" rtl="0" lvl="0">
                        <a:buNone/>
                      </a:pPr>
                      <a:r>
                        <a:rPr b="1" sz="1600" lang="en-US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Unit Cost</a:t>
                      </a:r>
                    </a:p>
                  </a:txBody>
                  <a:tcPr marR="25400" marB="25400" marT="25400" anchor="ctr" marL="25400">
                    <a:solidFill>
                      <a:srgbClr val="8099E6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algn="ctr" rtl="0" lvl="0">
                        <a:buNone/>
                      </a:pPr>
                      <a:r>
                        <a:rPr b="1" sz="1600" lang="en-US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Unit</a:t>
                      </a:r>
                    </a:p>
                  </a:txBody>
                  <a:tcPr marR="25400" marB="25400" marT="25400" anchor="ctr" marL="25400">
                    <a:solidFill>
                      <a:srgbClr val="8099E6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algn="ctr" rtl="0" lvl="0">
                        <a:buNone/>
                      </a:pPr>
                      <a:r>
                        <a:rPr b="1" sz="1600" lang="en-US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Units</a:t>
                      </a:r>
                    </a:p>
                  </a:txBody>
                  <a:tcPr marR="25400" marB="25400" marT="25400" anchor="ctr" marL="25400">
                    <a:solidFill>
                      <a:srgbClr val="8099E6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algn="ctr" rtl="0" lvl="0">
                        <a:buNone/>
                      </a:pPr>
                      <a:r>
                        <a:rPr b="1" sz="1600" lang="en-US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Cost</a:t>
                      </a:r>
                    </a:p>
                  </a:txBody>
                  <a:tcPr marR="25400" marB="25400" marT="25400" anchor="ctr" marL="25400">
                    <a:solidFill>
                      <a:srgbClr val="8099E6"/>
                    </a:solidFill>
                  </a:tcPr>
                </a:tc>
              </a:tr>
              <a:tr h="356025">
                <a:tc>
                  <a:txBody>
                    <a:bodyPr>
                      <a:noAutofit/>
                    </a:bodyPr>
                    <a:lstStyle/>
                    <a:p>
                      <a:pPr algn="ctr" rtl="0" lvl="0">
                        <a:buNone/>
                      </a:pPr>
                      <a:r>
                        <a:rPr sz="1600" lang="en-US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Heat Pumps</a:t>
                      </a:r>
                    </a:p>
                  </a:txBody>
                  <a:tcPr marR="25400" marB="25400" marT="25400" anchor="ctr" marL="25400">
                    <a:solidFill>
                      <a:srgbClr val="B2C2F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algn="ctr" rtl="0" lvl="0">
                        <a:buNone/>
                      </a:pPr>
                      <a:r>
                        <a:rPr sz="1600" lang="en-US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$41,387</a:t>
                      </a:r>
                    </a:p>
                  </a:txBody>
                  <a:tcPr marR="25400" marB="25400" marT="25400" anchor="ctr" marL="25400">
                    <a:solidFill>
                      <a:srgbClr val="E6EBFA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algn="ctr" rtl="0" lvl="0">
                        <a:buNone/>
                      </a:pPr>
                      <a:r>
                        <a:rPr sz="1600" lang="en-US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each</a:t>
                      </a:r>
                    </a:p>
                  </a:txBody>
                  <a:tcPr marR="25400" marB="25400" marT="25400" anchor="ctr" marL="25400">
                    <a:solidFill>
                      <a:srgbClr val="E6EBFA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algn="ctr" rtl="0" lvl="0">
                        <a:buNone/>
                      </a:pPr>
                      <a:r>
                        <a:rPr sz="1600" lang="en-US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13</a:t>
                      </a:r>
                    </a:p>
                  </a:txBody>
                  <a:tcPr marR="25400" marB="25400" marT="25400" anchor="ctr" marL="25400">
                    <a:solidFill>
                      <a:srgbClr val="E6EBFA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algn="ctr" rtl="0" lvl="0">
                        <a:buNone/>
                      </a:pPr>
                      <a:r>
                        <a:rPr sz="1600" lang="en-US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$538,031</a:t>
                      </a:r>
                    </a:p>
                  </a:txBody>
                  <a:tcPr marR="25400" marB="25400" marT="25400" anchor="ctr" marL="25400">
                    <a:solidFill>
                      <a:srgbClr val="E6EBFA"/>
                    </a:solidFill>
                  </a:tcPr>
                </a:tc>
              </a:tr>
              <a:tr h="634000">
                <a:tc>
                  <a:txBody>
                    <a:bodyPr>
                      <a:noAutofit/>
                    </a:bodyPr>
                    <a:lstStyle/>
                    <a:p>
                      <a:pPr algn="ctr" rtl="0" lvl="0">
                        <a:buNone/>
                      </a:pPr>
                      <a:r>
                        <a:rPr sz="1600" lang="en-US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Geothermal Wells and Headers</a:t>
                      </a:r>
                    </a:p>
                  </a:txBody>
                  <a:tcPr marR="25400" marB="25400" marT="25400" anchor="ctr" marL="25400">
                    <a:solidFill>
                      <a:srgbClr val="B2C2F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algn="ctr" rtl="0" lvl="0">
                        <a:buNone/>
                      </a:pPr>
                      <a:r>
                        <a:rPr sz="1600" lang="en-US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$16</a:t>
                      </a:r>
                    </a:p>
                  </a:txBody>
                  <a:tcPr marR="25400" marB="25400" marT="25400" anchor="ctr" marL="25400">
                    <a:solidFill>
                      <a:srgbClr val="E6EBFA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algn="ctr" rtl="0" lvl="0">
                        <a:buNone/>
                      </a:pPr>
                      <a:r>
                        <a:rPr sz="1600" lang="en-US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per foot</a:t>
                      </a:r>
                    </a:p>
                  </a:txBody>
                  <a:tcPr marR="25400" marB="25400" marT="25400" anchor="ctr" marL="25400">
                    <a:solidFill>
                      <a:srgbClr val="E6EBFA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algn="ctr" rtl="0" lvl="0">
                        <a:buNone/>
                      </a:pPr>
                      <a:r>
                        <a:rPr sz="1600" lang="en-US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51200</a:t>
                      </a:r>
                    </a:p>
                  </a:txBody>
                  <a:tcPr marR="25400" marB="25400" marT="25400" anchor="ctr" marL="25400">
                    <a:solidFill>
                      <a:srgbClr val="E6EBFA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algn="ctr" rtl="0" lvl="0">
                        <a:buNone/>
                      </a:pPr>
                      <a:r>
                        <a:rPr sz="1600" lang="en-US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$819,200</a:t>
                      </a:r>
                    </a:p>
                  </a:txBody>
                  <a:tcPr marR="25400" marB="25400" marT="25400" anchor="ctr" marL="25400">
                    <a:solidFill>
                      <a:srgbClr val="E6EBFA"/>
                    </a:solidFill>
                  </a:tcPr>
                </a:tc>
              </a:tr>
              <a:tr h="356025">
                <a:tc>
                  <a:txBody>
                    <a:bodyPr>
                      <a:noAutofit/>
                    </a:bodyPr>
                    <a:lstStyle/>
                    <a:p>
                      <a:pPr algn="ctr" rtl="0" lvl="0">
                        <a:buNone/>
                      </a:pPr>
                      <a:r>
                        <a:rPr sz="1600" lang="en-US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DOAS</a:t>
                      </a:r>
                    </a:p>
                  </a:txBody>
                  <a:tcPr marR="25400" marB="25400" marT="25400" anchor="ctr" marL="25400">
                    <a:solidFill>
                      <a:srgbClr val="B2C2F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algn="ctr" rtl="0" lvl="0">
                        <a:buNone/>
                      </a:pPr>
                      <a:r>
                        <a:rPr sz="1600" lang="en-US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$209,958</a:t>
                      </a:r>
                    </a:p>
                  </a:txBody>
                  <a:tcPr marR="25400" marB="25400" marT="25400" anchor="ctr" marL="25400">
                    <a:solidFill>
                      <a:srgbClr val="E6EBFA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algn="ctr" rtl="0" lvl="0">
                        <a:buNone/>
                      </a:pPr>
                      <a:r>
                        <a:rPr sz="1600" lang="en-US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each</a:t>
                      </a:r>
                    </a:p>
                  </a:txBody>
                  <a:tcPr marR="25400" marB="25400" marT="25400" anchor="ctr" marL="25400">
                    <a:solidFill>
                      <a:srgbClr val="E6EBFA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algn="ctr" rtl="0" lvl="0">
                        <a:buNone/>
                      </a:pPr>
                      <a:r>
                        <a:rPr sz="1600" lang="en-US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1</a:t>
                      </a:r>
                    </a:p>
                  </a:txBody>
                  <a:tcPr marR="25400" marB="25400" marT="25400" anchor="ctr" marL="25400">
                    <a:solidFill>
                      <a:srgbClr val="E6EBFA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algn="ctr" rtl="0" lvl="0">
                        <a:buNone/>
                      </a:pPr>
                      <a:r>
                        <a:rPr sz="1600" lang="en-US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$209,958</a:t>
                      </a:r>
                    </a:p>
                  </a:txBody>
                  <a:tcPr marR="25400" marB="25400" marT="25400" anchor="ctr" marL="25400">
                    <a:solidFill>
                      <a:srgbClr val="E6EBFA"/>
                    </a:solidFill>
                  </a:tcPr>
                </a:tc>
              </a:tr>
              <a:tr h="356025">
                <a:tc>
                  <a:txBody>
                    <a:bodyPr>
                      <a:noAutofit/>
                    </a:bodyPr>
                    <a:lstStyle/>
                    <a:p>
                      <a:pPr algn="ctr" rtl="0" lvl="0">
                        <a:buNone/>
                      </a:pPr>
                      <a:r>
                        <a:rPr sz="1600" lang="en-US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Ducts</a:t>
                      </a:r>
                    </a:p>
                  </a:txBody>
                  <a:tcPr marR="25400" marB="25400" marT="25400" anchor="ctr" marL="25400">
                    <a:solidFill>
                      <a:srgbClr val="B2C2F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algn="ctr" rtl="0" lvl="0">
                        <a:buNone/>
                      </a:pPr>
                      <a:r>
                        <a:rPr sz="1600" lang="en-US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$12.82</a:t>
                      </a:r>
                    </a:p>
                  </a:txBody>
                  <a:tcPr marR="25400" marB="25400" marT="25400" anchor="ctr" marL="25400">
                    <a:solidFill>
                      <a:srgbClr val="E6EBFA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algn="ctr" rtl="0" lvl="0">
                        <a:buNone/>
                      </a:pPr>
                      <a:r>
                        <a:rPr sz="1600" lang="en-US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linear foot</a:t>
                      </a:r>
                    </a:p>
                  </a:txBody>
                  <a:tcPr marR="25400" marB="25400" marT="25400" anchor="ctr" marL="25400">
                    <a:solidFill>
                      <a:srgbClr val="E6EBFA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algn="ctr" rtl="0" lvl="0">
                        <a:buNone/>
                      </a:pPr>
                      <a:r>
                        <a:rPr sz="1600" lang="en-US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2800</a:t>
                      </a:r>
                    </a:p>
                  </a:txBody>
                  <a:tcPr marR="25400" marB="25400" marT="25400" anchor="ctr" marL="25400">
                    <a:solidFill>
                      <a:srgbClr val="E6EBFA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algn="ctr" rtl="0" lvl="0">
                        <a:buNone/>
                      </a:pPr>
                      <a:r>
                        <a:rPr sz="1600" lang="en-US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$35,896.00</a:t>
                      </a:r>
                    </a:p>
                  </a:txBody>
                  <a:tcPr marR="25400" marB="25400" marT="25400" anchor="ctr" marL="25400">
                    <a:solidFill>
                      <a:srgbClr val="E6EBFA"/>
                    </a:solidFill>
                  </a:tcPr>
                </a:tc>
              </a:tr>
              <a:tr h="356025">
                <a:tc>
                  <a:txBody>
                    <a:bodyPr>
                      <a:noAutofit/>
                    </a:bodyPr>
                    <a:lstStyle/>
                    <a:p>
                      <a:pPr algn="ctr" rtl="0" lvl="0">
                        <a:buNone/>
                      </a:pPr>
                      <a:r>
                        <a:rPr sz="1600" lang="en-US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Return Grills</a:t>
                      </a:r>
                    </a:p>
                  </a:txBody>
                  <a:tcPr marR="25400" marB="25400" marT="25400" anchor="ctr" marL="25400">
                    <a:solidFill>
                      <a:srgbClr val="B2C2F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algn="ctr" rtl="0" lvl="0">
                        <a:buNone/>
                      </a:pPr>
                      <a:r>
                        <a:rPr sz="1600" lang="en-US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$30.02</a:t>
                      </a:r>
                    </a:p>
                  </a:txBody>
                  <a:tcPr marR="25400" marB="25400" marT="25400" anchor="ctr" marL="25400">
                    <a:solidFill>
                      <a:srgbClr val="E6EBFA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algn="ctr" rtl="0" lvl="0">
                        <a:buNone/>
                      </a:pPr>
                      <a:r>
                        <a:rPr sz="1600" lang="en-US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each</a:t>
                      </a:r>
                    </a:p>
                  </a:txBody>
                  <a:tcPr marR="25400" marB="25400" marT="25400" anchor="ctr" marL="25400">
                    <a:solidFill>
                      <a:srgbClr val="E6EBFA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algn="ctr" rtl="0" lvl="0">
                        <a:buNone/>
                      </a:pPr>
                      <a:r>
                        <a:rPr sz="1600" lang="en-US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120</a:t>
                      </a:r>
                    </a:p>
                  </a:txBody>
                  <a:tcPr marR="25400" marB="25400" marT="25400" anchor="ctr" marL="25400">
                    <a:solidFill>
                      <a:srgbClr val="E6EBFA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algn="ctr" rtl="0" lvl="0">
                        <a:buNone/>
                      </a:pPr>
                      <a:r>
                        <a:rPr sz="1600" lang="en-US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$3,602.40</a:t>
                      </a:r>
                    </a:p>
                  </a:txBody>
                  <a:tcPr marR="25400" marB="25400" marT="25400" anchor="ctr" marL="25400">
                    <a:solidFill>
                      <a:srgbClr val="E6EBFA"/>
                    </a:solidFill>
                  </a:tcPr>
                </a:tc>
              </a:tr>
              <a:tr h="356025">
                <a:tc>
                  <a:txBody>
                    <a:bodyPr>
                      <a:noAutofit/>
                    </a:bodyPr>
                    <a:lstStyle/>
                    <a:p>
                      <a:pPr algn="ctr" rtl="0" lvl="0">
                        <a:buNone/>
                      </a:pPr>
                      <a:r>
                        <a:rPr sz="1600" lang="en-US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Building Side Pumps</a:t>
                      </a:r>
                    </a:p>
                  </a:txBody>
                  <a:tcPr marR="25400" marB="25400" marT="25400" anchor="ctr" marL="25400">
                    <a:solidFill>
                      <a:srgbClr val="B2C2F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algn="ctr" rtl="0" lvl="0">
                        <a:buNone/>
                      </a:pPr>
                      <a:r>
                        <a:rPr sz="1600" lang="en-US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$10,163</a:t>
                      </a:r>
                    </a:p>
                  </a:txBody>
                  <a:tcPr marR="25400" marB="25400" marT="25400" anchor="ctr" marL="25400">
                    <a:solidFill>
                      <a:srgbClr val="E6EBFA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algn="ctr" rtl="0" lvl="0">
                        <a:buNone/>
                      </a:pPr>
                      <a:r>
                        <a:rPr sz="1600" lang="en-US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each</a:t>
                      </a:r>
                    </a:p>
                  </a:txBody>
                  <a:tcPr marR="25400" marB="25400" marT="25400" anchor="ctr" marL="25400">
                    <a:solidFill>
                      <a:srgbClr val="E6EBFA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algn="ctr" rtl="0" lvl="0">
                        <a:buNone/>
                      </a:pPr>
                      <a:r>
                        <a:rPr sz="1600" lang="en-US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2</a:t>
                      </a:r>
                    </a:p>
                  </a:txBody>
                  <a:tcPr marR="25400" marB="25400" marT="25400" anchor="ctr" marL="25400">
                    <a:solidFill>
                      <a:srgbClr val="E6EBFA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algn="ctr" rtl="0" lvl="0">
                        <a:buNone/>
                      </a:pPr>
                      <a:r>
                        <a:rPr sz="1600" lang="en-US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$20,326</a:t>
                      </a:r>
                    </a:p>
                  </a:txBody>
                  <a:tcPr marR="25400" marB="25400" marT="25400" anchor="ctr" marL="25400">
                    <a:solidFill>
                      <a:srgbClr val="E6EBFA"/>
                    </a:solidFill>
                  </a:tcPr>
                </a:tc>
              </a:tr>
              <a:tr h="356025">
                <a:tc>
                  <a:txBody>
                    <a:bodyPr>
                      <a:noAutofit/>
                    </a:bodyPr>
                    <a:lstStyle/>
                    <a:p>
                      <a:pPr algn="ctr" rtl="0" lvl="0">
                        <a:buNone/>
                      </a:pPr>
                      <a:r>
                        <a:rPr sz="1600" lang="en-US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Well Field Pumps</a:t>
                      </a:r>
                    </a:p>
                  </a:txBody>
                  <a:tcPr marR="25400" marB="25400" marT="25400" anchor="ctr" marL="25400">
                    <a:solidFill>
                      <a:srgbClr val="B2C2F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algn="ctr" rtl="0" lvl="0">
                        <a:buNone/>
                      </a:pPr>
                      <a:r>
                        <a:rPr sz="1600" lang="en-US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$21,050</a:t>
                      </a:r>
                    </a:p>
                  </a:txBody>
                  <a:tcPr marR="25400" marB="25400" marT="25400" anchor="ctr" marL="25400">
                    <a:solidFill>
                      <a:srgbClr val="E6EBFA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algn="ctr" rtl="0" lvl="0">
                        <a:buNone/>
                      </a:pPr>
                      <a:r>
                        <a:rPr sz="1600" lang="en-US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each</a:t>
                      </a:r>
                    </a:p>
                  </a:txBody>
                  <a:tcPr marR="25400" marB="25400" marT="25400" anchor="ctr" marL="25400">
                    <a:solidFill>
                      <a:srgbClr val="E6EBFA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algn="ctr" rtl="0" lvl="0">
                        <a:buNone/>
                      </a:pPr>
                      <a:r>
                        <a:rPr sz="1600" lang="en-US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2</a:t>
                      </a:r>
                    </a:p>
                  </a:txBody>
                  <a:tcPr marR="25400" marB="25400" marT="25400" anchor="ctr" marL="25400">
                    <a:solidFill>
                      <a:srgbClr val="E6EBFA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algn="ctr" rtl="0" lvl="0">
                        <a:buNone/>
                      </a:pPr>
                      <a:r>
                        <a:rPr sz="1600" lang="en-US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$42,100</a:t>
                      </a:r>
                    </a:p>
                  </a:txBody>
                  <a:tcPr marR="25400" marB="25400" marT="25400" anchor="ctr" marL="25400">
                    <a:solidFill>
                      <a:srgbClr val="E6EBFA"/>
                    </a:solidFill>
                  </a:tcPr>
                </a:tc>
              </a:tr>
              <a:tr h="356025">
                <a:tc>
                  <a:txBody>
                    <a:bodyPr>
                      <a:noAutofit/>
                    </a:bodyPr>
                    <a:lstStyle/>
                    <a:p>
                      <a:pPr algn="ctr" rtl="0" lvl="0">
                        <a:buNone/>
                      </a:pPr>
                      <a:r>
                        <a:rPr sz="1600" lang="en-US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Core HVAC Unit</a:t>
                      </a:r>
                    </a:p>
                  </a:txBody>
                  <a:tcPr marR="25400" marB="25400" marT="25400" anchor="ctr" marL="25400">
                    <a:solidFill>
                      <a:srgbClr val="B2C2F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algn="ctr" rtl="0" lvl="0">
                        <a:buNone/>
                      </a:pPr>
                      <a:r>
                        <a:rPr sz="1600" lang="en-US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$14.90</a:t>
                      </a:r>
                    </a:p>
                  </a:txBody>
                  <a:tcPr marR="25400" marB="25400" marT="25400" anchor="ctr" marL="25400">
                    <a:solidFill>
                      <a:srgbClr val="E6EBFA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algn="ctr" rtl="0" lvl="0">
                        <a:buNone/>
                      </a:pPr>
                      <a:r>
                        <a:rPr sz="1600" lang="en-US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sqft</a:t>
                      </a:r>
                    </a:p>
                  </a:txBody>
                  <a:tcPr marR="25400" marB="25400" marT="25400" anchor="ctr" marL="25400">
                    <a:solidFill>
                      <a:srgbClr val="E6EBFA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algn="ctr" rtl="0" lvl="0">
                        <a:buNone/>
                      </a:pPr>
                      <a:r>
                        <a:rPr sz="1600" lang="en-US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5312</a:t>
                      </a:r>
                    </a:p>
                  </a:txBody>
                  <a:tcPr marR="25400" marB="25400" marT="25400" anchor="ctr" marL="25400">
                    <a:solidFill>
                      <a:srgbClr val="E6EBFA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algn="ctr" rtl="0" lvl="0">
                        <a:buNone/>
                      </a:pPr>
                      <a:r>
                        <a:rPr sz="1600" lang="en-US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$79,148.80</a:t>
                      </a:r>
                    </a:p>
                  </a:txBody>
                  <a:tcPr marR="25400" marB="25400" marT="25400" anchor="ctr" marL="25400">
                    <a:solidFill>
                      <a:srgbClr val="E6EBFA"/>
                    </a:solidFill>
                  </a:tcPr>
                </a:tc>
              </a:tr>
              <a:tr h="356025">
                <a:tc>
                  <a:txBody>
                    <a:bodyPr>
                      <a:noAutofit/>
                    </a:bodyPr>
                    <a:lstStyle/>
                    <a:p>
                      <a:pPr algn="ctr" rtl="0" lvl="0">
                        <a:buNone/>
                      </a:pPr>
                      <a:r>
                        <a:rPr sz="1600" lang="en-US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Active Chilled Beams</a:t>
                      </a:r>
                    </a:p>
                  </a:txBody>
                  <a:tcPr marR="25400" marB="25400" marT="25400" anchor="ctr" marL="25400">
                    <a:solidFill>
                      <a:srgbClr val="B2C2F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algn="ctr" rtl="0" lvl="0">
                        <a:buNone/>
                      </a:pPr>
                      <a:r>
                        <a:rPr sz="1600" lang="en-US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$1,404</a:t>
                      </a:r>
                    </a:p>
                  </a:txBody>
                  <a:tcPr marR="25400" marB="25400" marT="25400" anchor="ctr" marL="25400">
                    <a:solidFill>
                      <a:srgbClr val="E6EBFA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algn="ctr" rtl="0" lvl="0">
                        <a:buNone/>
                      </a:pPr>
                      <a:r>
                        <a:rPr sz="1600" lang="en-US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each</a:t>
                      </a:r>
                    </a:p>
                  </a:txBody>
                  <a:tcPr marR="25400" marB="25400" marT="25400" anchor="ctr" marL="25400">
                    <a:solidFill>
                      <a:srgbClr val="E6EBFA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algn="ctr" rtl="0" lvl="0">
                        <a:buNone/>
                      </a:pPr>
                      <a:r>
                        <a:rPr sz="1600" lang="en-US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240</a:t>
                      </a:r>
                    </a:p>
                  </a:txBody>
                  <a:tcPr marR="25400" marB="25400" marT="25400" anchor="ctr" marL="25400">
                    <a:solidFill>
                      <a:srgbClr val="E6EBFA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algn="ctr" rtl="0" lvl="0">
                        <a:buNone/>
                      </a:pPr>
                      <a:r>
                        <a:rPr sz="1600" lang="en-US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$336,960</a:t>
                      </a:r>
                    </a:p>
                  </a:txBody>
                  <a:tcPr marR="25400" marB="25400" marT="25400" anchor="ctr" marL="25400">
                    <a:solidFill>
                      <a:srgbClr val="E6EBFA"/>
                    </a:solidFill>
                  </a:tcPr>
                </a:tc>
              </a:tr>
              <a:tr h="356025">
                <a:tc>
                  <a:txBody>
                    <a:bodyPr>
                      <a:noAutofit/>
                    </a:bodyPr>
                    <a:lstStyle/>
                    <a:p>
                      <a:pPr algn="ctr" rtl="0" lvl="0">
                        <a:buNone/>
                      </a:pPr>
                      <a:r>
                        <a:rPr sz="1600" lang="en-US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Piping</a:t>
                      </a:r>
                    </a:p>
                  </a:txBody>
                  <a:tcPr marR="25400" marB="25400" marT="25400" anchor="ctr" marL="25400">
                    <a:solidFill>
                      <a:srgbClr val="B2C2F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algn="ctr" rtl="0" lvl="0">
                        <a:buNone/>
                      </a:pPr>
                      <a:r>
                        <a:rPr sz="1600" lang="en-US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$16.35</a:t>
                      </a:r>
                    </a:p>
                  </a:txBody>
                  <a:tcPr marR="25400" marB="25400" marT="25400" anchor="ctr" marL="25400">
                    <a:solidFill>
                      <a:srgbClr val="E6EBFA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algn="ctr" rtl="0" lvl="0">
                        <a:buNone/>
                      </a:pPr>
                      <a:r>
                        <a:rPr sz="1600" lang="en-US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linear foot</a:t>
                      </a:r>
                    </a:p>
                  </a:txBody>
                  <a:tcPr marR="25400" marB="25400" marT="25400" anchor="ctr" marL="25400">
                    <a:solidFill>
                      <a:srgbClr val="E6EBFA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algn="ctr" rtl="0" lvl="0">
                        <a:buNone/>
                      </a:pPr>
                      <a:r>
                        <a:rPr sz="1600" lang="en-US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6600</a:t>
                      </a:r>
                    </a:p>
                  </a:txBody>
                  <a:tcPr marR="25400" marB="25400" marT="25400" anchor="ctr" marL="25400">
                    <a:solidFill>
                      <a:srgbClr val="E6EBFA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algn="ctr" rtl="0" lvl="0">
                        <a:buNone/>
                      </a:pPr>
                      <a:r>
                        <a:rPr sz="1600" lang="en-US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$107,910.00</a:t>
                      </a:r>
                    </a:p>
                  </a:txBody>
                  <a:tcPr marR="25400" marB="25400" marT="25400" anchor="ctr" marL="25400">
                    <a:solidFill>
                      <a:srgbClr val="E6EBFA"/>
                    </a:solidFill>
                  </a:tcPr>
                </a:tc>
              </a:tr>
              <a:tr h="358950">
                <a:tc>
                  <a:txBody>
                    <a:bodyPr>
                      <a:noAutofit/>
                    </a:bodyPr>
                    <a:lstStyle/>
                    <a:p>
                      <a:pPr algn="ctr" rtl="0" lvl="0">
                        <a:buNone/>
                      </a:pPr>
                      <a:r>
                        <a:rPr b="1" sz="1600" lang="en-US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Total</a:t>
                      </a:r>
                    </a:p>
                  </a:txBody>
                  <a:tcPr marR="25400" marB="25400" marT="25400" anchor="ctr" marL="25400"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/>
                  </a:txBody>
                  <a:tcPr marR="25400" marB="25400" marT="25400" anchor="ctr" marL="25400"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/>
                  </a:txBody>
                  <a:tcPr marR="25400" marB="25400" marT="25400" anchor="ctr" marL="25400"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/>
                  </a:txBody>
                  <a:tcPr marR="25400" marB="25400" marT="25400" anchor="ctr" marL="25400"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algn="ctr" rtl="0" lvl="0">
                        <a:buNone/>
                      </a:pPr>
                      <a:r>
                        <a:rPr b="1" sz="1600" lang="en-US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$2,193,132</a:t>
                      </a:r>
                    </a:p>
                  </a:txBody>
                  <a:tcPr marR="25400" marB="25400" marT="25400" anchor="ctr" marL="25400"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99" name="Shape 699"/>
          <p:cNvGraphicFramePr/>
          <p:nvPr/>
        </p:nvGraphicFramePr>
        <p:xfrm>
          <a:off y="1623525" x="9225050"/>
          <a:ext cy="3000000" cx="3000000"/>
        </p:xfrm>
        <a:graphic>
          <a:graphicData uri="http://schemas.openxmlformats.org/drawingml/2006/table">
            <a:tbl>
              <a:tblPr>
                <a:noFill/>
                <a:tableStyleId>{A026E12F-B12A-4CD4-AF0F-6DA35D17B1AD}</a:tableStyleId>
              </a:tblPr>
              <a:tblGrid>
                <a:gridCol w="1884800"/>
                <a:gridCol w="3104350"/>
                <a:gridCol w="2383700"/>
                <a:gridCol w="1676900"/>
              </a:tblGrid>
              <a:tr h="574200">
                <a:tc>
                  <a:txBody>
                    <a:bodyPr>
                      <a:noAutofit/>
                    </a:bodyPr>
                    <a:lstStyle/>
                    <a:p>
                      <a:pPr algn="ctr" rtl="0" lvl="0">
                        <a:spcBef>
                          <a:spcPts val="1000"/>
                        </a:spcBef>
                        <a:buNone/>
                      </a:pPr>
                      <a:r>
                        <a:rPr b="1" sz="1800" lang="en-US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Building</a:t>
                      </a:r>
                    </a:p>
                  </a:txBody>
                  <a:tcPr marR="25400" marB="25400" marT="25400" anchor="b" marL="25400">
                    <a:solidFill>
                      <a:srgbClr val="8099E6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algn="ctr" rtl="0" lvl="0">
                        <a:spcBef>
                          <a:spcPts val="1000"/>
                        </a:spcBef>
                        <a:buNone/>
                      </a:pPr>
                      <a:r>
                        <a:rPr b="1" sz="1800" lang="en-US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Mechanical Systems Cost</a:t>
                      </a:r>
                    </a:p>
                  </a:txBody>
                  <a:tcPr marR="25400" marB="25400" marT="25400" anchor="b" marL="25400">
                    <a:solidFill>
                      <a:srgbClr val="8099E6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algn="ctr" rtl="0" lvl="0">
                        <a:spcBef>
                          <a:spcPts val="1000"/>
                        </a:spcBef>
                        <a:buNone/>
                      </a:pPr>
                      <a:r>
                        <a:rPr b="1" sz="1800" lang="en-US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Total Building Cost</a:t>
                      </a:r>
                    </a:p>
                  </a:txBody>
                  <a:tcPr marR="25400" marB="25400" marT="25400" anchor="b" marL="25400">
                    <a:solidFill>
                      <a:srgbClr val="8099E6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algn="ctr" rtl="0" lvl="0">
                        <a:spcBef>
                          <a:spcPts val="1000"/>
                        </a:spcBef>
                        <a:buNone/>
                      </a:pPr>
                      <a:r>
                        <a:rPr b="1" sz="1800" lang="en-US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Mechanical %</a:t>
                      </a:r>
                    </a:p>
                  </a:txBody>
                  <a:tcPr marR="25400" marB="25400" marT="25400" anchor="b" marL="25400">
                    <a:solidFill>
                      <a:srgbClr val="8099E6"/>
                    </a:solidFill>
                  </a:tcPr>
                </a:tc>
              </a:tr>
              <a:tr h="532525">
                <a:tc>
                  <a:txBody>
                    <a:bodyPr>
                      <a:noAutofit/>
                    </a:bodyPr>
                    <a:lstStyle/>
                    <a:p>
                      <a:pPr algn="ctr" rtl="0" lvl="0">
                        <a:spcBef>
                          <a:spcPts val="1000"/>
                        </a:spcBef>
                        <a:buNone/>
                      </a:pPr>
                      <a:r>
                        <a:rPr sz="1800" lang="en-US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201 Rouse Initial</a:t>
                      </a:r>
                    </a:p>
                  </a:txBody>
                  <a:tcPr marR="25400" marB="25400" marT="25400" anchor="b" marL="25400">
                    <a:solidFill>
                      <a:srgbClr val="B2C2F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algn="ctr" rtl="0" lvl="0">
                        <a:spcBef>
                          <a:spcPts val="1000"/>
                        </a:spcBef>
                        <a:buNone/>
                      </a:pPr>
                      <a:r>
                        <a:rPr sz="1800" lang="en-US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$1,513,000</a:t>
                      </a:r>
                    </a:p>
                  </a:txBody>
                  <a:tcPr marR="25400" marB="25400" marT="25400" anchor="b" marL="25400">
                    <a:solidFill>
                      <a:srgbClr val="E6EBFA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algn="ctr" rtl="0" lvl="0">
                        <a:spcBef>
                          <a:spcPts val="1000"/>
                        </a:spcBef>
                        <a:buNone/>
                      </a:pPr>
                      <a:r>
                        <a:rPr sz="1800" lang="en-US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$19,402,000</a:t>
                      </a:r>
                    </a:p>
                  </a:txBody>
                  <a:tcPr marR="25400" marB="25400" marT="25400" anchor="b" marL="25400">
                    <a:solidFill>
                      <a:srgbClr val="E6EBFA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algn="ctr" rtl="0" lvl="0">
                        <a:spcBef>
                          <a:spcPts val="1000"/>
                        </a:spcBef>
                        <a:buNone/>
                      </a:pPr>
                      <a:r>
                        <a:rPr sz="1800" lang="en-US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7.80%</a:t>
                      </a:r>
                    </a:p>
                  </a:txBody>
                  <a:tcPr marR="25400" marB="25400" marT="25400" anchor="b" marL="25400">
                    <a:solidFill>
                      <a:srgbClr val="E6EBFA"/>
                    </a:solidFill>
                  </a:tcPr>
                </a:tc>
              </a:tr>
              <a:tr h="796475">
                <a:tc>
                  <a:txBody>
                    <a:bodyPr>
                      <a:noAutofit/>
                    </a:bodyPr>
                    <a:lstStyle/>
                    <a:p>
                      <a:pPr algn="ctr" rtl="0" lvl="0">
                        <a:spcBef>
                          <a:spcPts val="1000"/>
                        </a:spcBef>
                        <a:buNone/>
                      </a:pPr>
                      <a:r>
                        <a:rPr sz="1800" lang="en-US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201 Rouse Thesis Revised</a:t>
                      </a:r>
                    </a:p>
                  </a:txBody>
                  <a:tcPr marR="25400" marB="25400" marT="25400" anchor="b" marL="25400">
                    <a:solidFill>
                      <a:srgbClr val="B2C2F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algn="ctr" rtl="0" lvl="0">
                        <a:spcBef>
                          <a:spcPts val="1000"/>
                        </a:spcBef>
                        <a:buNone/>
                      </a:pPr>
                      <a:r>
                        <a:rPr sz="1800" lang="en-US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$2,193,132</a:t>
                      </a:r>
                    </a:p>
                  </a:txBody>
                  <a:tcPr marR="25400" marB="25400" marT="25400" anchor="b" marL="25400">
                    <a:solidFill>
                      <a:srgbClr val="E6EBFA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algn="ctr" rtl="0" lvl="0">
                        <a:spcBef>
                          <a:spcPts val="1000"/>
                        </a:spcBef>
                        <a:buNone/>
                      </a:pPr>
                      <a:r>
                        <a:rPr sz="1800" lang="en-US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$20,082,132</a:t>
                      </a:r>
                    </a:p>
                  </a:txBody>
                  <a:tcPr marR="25400" marB="25400" marT="25400" anchor="b" marL="25400">
                    <a:solidFill>
                      <a:srgbClr val="E6EBFA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algn="ctr" rtl="0" lvl="0">
                        <a:spcBef>
                          <a:spcPts val="1000"/>
                        </a:spcBef>
                        <a:buNone/>
                      </a:pPr>
                      <a:r>
                        <a:rPr sz="1800" lang="en-US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10.92%</a:t>
                      </a:r>
                    </a:p>
                  </a:txBody>
                  <a:tcPr marR="25400" marB="25400" marT="25400" anchor="b" marL="25400">
                    <a:solidFill>
                      <a:srgbClr val="E6EBFA"/>
                    </a:solidFill>
                  </a:tcPr>
                </a:tc>
              </a:tr>
              <a:tr h="532525">
                <a:tc>
                  <a:txBody>
                    <a:bodyPr>
                      <a:noAutofit/>
                    </a:bodyPr>
                    <a:lstStyle/>
                    <a:p>
                      <a:pPr algn="ctr" rtl="0" lvl="0">
                        <a:spcBef>
                          <a:spcPts val="1000"/>
                        </a:spcBef>
                        <a:buNone/>
                      </a:pPr>
                      <a:r>
                        <a:rPr b="1" sz="1800" lang="en-US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Difference</a:t>
                      </a:r>
                    </a:p>
                  </a:txBody>
                  <a:tcPr marR="25400" marB="25400" marT="25400" anchor="ctr" marL="25400"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algn="ctr" rtl="0" lvl="0">
                        <a:spcBef>
                          <a:spcPts val="1000"/>
                        </a:spcBef>
                        <a:buNone/>
                      </a:pPr>
                      <a:r>
                        <a:rPr b="1" sz="1800" lang="en-US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-</a:t>
                      </a:r>
                    </a:p>
                  </a:txBody>
                  <a:tcPr marR="25400" marB="25400" marT="25400" anchor="ctr" marL="25400"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algn="ctr" rtl="0" lvl="0">
                        <a:spcBef>
                          <a:spcPts val="1000"/>
                        </a:spcBef>
                        <a:buNone/>
                      </a:pPr>
                      <a:r>
                        <a:rPr b="1" sz="1800" lang="en-US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$680,132</a:t>
                      </a:r>
                    </a:p>
                  </a:txBody>
                  <a:tcPr marR="25400" marB="25400" marT="25400" anchor="ctr" marL="25400"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algn="ctr" rtl="0" lvl="0">
                        <a:spcBef>
                          <a:spcPts val="1000"/>
                        </a:spcBef>
                        <a:buNone/>
                      </a:pPr>
                      <a:r>
                        <a:rPr b="1" sz="1800" lang="en-US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3.12%</a:t>
                      </a:r>
                    </a:p>
                  </a:txBody>
                  <a:tcPr marR="25400" marB="25400" marT="25400" anchor="ctr" marL="25400"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04" name="Shape 70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cxnSp>
        <p:nvCxnSpPr>
          <p:cNvPr id="705" name="Shape 705"/>
          <p:cNvCxnSpPr/>
          <p:nvPr/>
        </p:nvCxnSpPr>
        <p:spPr>
          <a:xfrm>
            <a:off y="905600" x="8973450"/>
            <a:ext cy="4988999" cx="0"/>
          </a:xfrm>
          <a:prstGeom prst="straightConnector1">
            <a:avLst/>
          </a:prstGeom>
          <a:noFill/>
          <a:ln w="22225" cap="flat">
            <a:solidFill>
              <a:srgbClr val="DF7366"/>
            </a:solidFill>
            <a:prstDash val="solid"/>
            <a:round/>
            <a:headEnd w="med" len="med" type="none"/>
            <a:tailEnd w="med" len="med" type="none"/>
          </a:ln>
        </p:spPr>
      </p:cxnSp>
      <p:cxnSp>
        <p:nvCxnSpPr>
          <p:cNvPr id="706" name="Shape 706"/>
          <p:cNvCxnSpPr/>
          <p:nvPr/>
        </p:nvCxnSpPr>
        <p:spPr>
          <a:xfrm>
            <a:off y="4815935" x="8821050"/>
            <a:ext cy="2042100" cx="0"/>
          </a:xfrm>
          <a:prstGeom prst="straightConnector1">
            <a:avLst/>
          </a:prstGeom>
          <a:noFill/>
          <a:ln w="22225" cap="flat">
            <a:solidFill>
              <a:srgbClr val="DF7366"/>
            </a:solidFill>
            <a:prstDash val="solid"/>
            <a:round/>
            <a:headEnd w="med" len="med" type="none"/>
            <a:tailEnd w="med" len="med" type="none"/>
          </a:ln>
        </p:spPr>
      </p:cxnSp>
      <p:cxnSp>
        <p:nvCxnSpPr>
          <p:cNvPr id="707" name="Shape 707"/>
          <p:cNvCxnSpPr/>
          <p:nvPr/>
        </p:nvCxnSpPr>
        <p:spPr>
          <a:xfrm>
            <a:off y="-14" x="9144000"/>
            <a:ext cy="2042100" cx="0"/>
          </a:xfrm>
          <a:prstGeom prst="straightConnector1">
            <a:avLst/>
          </a:prstGeom>
          <a:noFill/>
          <a:ln w="22225" cap="flat">
            <a:solidFill>
              <a:srgbClr val="DF7366"/>
            </a:solidFill>
            <a:prstDash val="solid"/>
            <a:round/>
            <a:headEnd w="med" len="med" type="none"/>
            <a:tailEnd w="med" len="med" type="none"/>
          </a:ln>
        </p:spPr>
      </p:cxnSp>
      <p:cxnSp>
        <p:nvCxnSpPr>
          <p:cNvPr id="708" name="Shape 708"/>
          <p:cNvCxnSpPr/>
          <p:nvPr/>
        </p:nvCxnSpPr>
        <p:spPr>
          <a:xfrm>
            <a:off y="905600" x="18440400"/>
            <a:ext cy="4988999" cx="0"/>
          </a:xfrm>
          <a:prstGeom prst="straightConnector1">
            <a:avLst/>
          </a:prstGeom>
          <a:noFill/>
          <a:ln w="22225" cap="flat">
            <a:solidFill>
              <a:srgbClr val="DF7366"/>
            </a:solidFill>
            <a:prstDash val="solid"/>
            <a:round/>
            <a:headEnd w="med" len="med" type="none"/>
            <a:tailEnd w="med" len="med" type="none"/>
          </a:ln>
        </p:spPr>
      </p:cxnSp>
      <p:cxnSp>
        <p:nvCxnSpPr>
          <p:cNvPr id="709" name="Shape 709"/>
          <p:cNvCxnSpPr/>
          <p:nvPr/>
        </p:nvCxnSpPr>
        <p:spPr>
          <a:xfrm>
            <a:off y="10" x="18288000"/>
            <a:ext cy="2042100" cx="0"/>
          </a:xfrm>
          <a:prstGeom prst="straightConnector1">
            <a:avLst/>
          </a:prstGeom>
          <a:noFill/>
          <a:ln w="22225" cap="flat">
            <a:solidFill>
              <a:srgbClr val="DF7366"/>
            </a:solidFill>
            <a:prstDash val="solid"/>
            <a:round/>
            <a:headEnd w="med" len="med" type="none"/>
            <a:tailEnd w="med" len="med" type="none"/>
          </a:ln>
        </p:spPr>
      </p:cxnSp>
      <p:cxnSp>
        <p:nvCxnSpPr>
          <p:cNvPr id="710" name="Shape 710"/>
          <p:cNvCxnSpPr/>
          <p:nvPr/>
        </p:nvCxnSpPr>
        <p:spPr>
          <a:xfrm>
            <a:off y="4815935" x="18610950"/>
            <a:ext cy="2042100" cx="0"/>
          </a:xfrm>
          <a:prstGeom prst="straightConnector1">
            <a:avLst/>
          </a:prstGeom>
          <a:noFill/>
          <a:ln w="22225" cap="flat">
            <a:solidFill>
              <a:srgbClr val="DF7366"/>
            </a:solidFill>
            <a:prstDash val="solid"/>
            <a:round/>
            <a:headEnd w="med" len="med" type="none"/>
            <a:tailEnd w="med" len="med" type="none"/>
          </a:ln>
        </p:spPr>
      </p:cxnSp>
      <p:sp>
        <p:nvSpPr>
          <p:cNvPr id="711" name="Shape 711"/>
          <p:cNvSpPr/>
          <p:nvPr/>
        </p:nvSpPr>
        <p:spPr>
          <a:xfrm>
            <a:off y="-690025" x="0"/>
            <a:ext cy="691499" cx="4482599"/>
          </a:xfrm>
          <a:prstGeom prst="rect">
            <a:avLst/>
          </a:prstGeom>
          <a:solidFill>
            <a:srgbClr val="F3F3F3"/>
          </a:solidFill>
          <a:ln w="19050" cap="flat">
            <a:solidFill>
              <a:srgbClr val="D9D9D9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 algn="ctr" rtl="0" lvl="0">
              <a:buNone/>
            </a:pPr>
            <a:r>
              <a:rPr sz="3000" lang="en-US">
                <a:latin typeface="Source Sans Pro"/>
                <a:ea typeface="Source Sans Pro"/>
                <a:cs typeface="Source Sans Pro"/>
                <a:sym typeface="Source Sans Pro"/>
              </a:rPr>
              <a:t>introduction</a:t>
            </a:r>
          </a:p>
        </p:txBody>
      </p:sp>
      <p:sp>
        <p:nvSpPr>
          <p:cNvPr id="712" name="Shape 712"/>
          <p:cNvSpPr/>
          <p:nvPr/>
        </p:nvSpPr>
        <p:spPr>
          <a:xfrm>
            <a:off y="121000" x="0"/>
            <a:ext cy="691499" cx="4482599"/>
          </a:xfrm>
          <a:prstGeom prst="rect">
            <a:avLst/>
          </a:prstGeom>
          <a:solidFill>
            <a:srgbClr val="F3F3F3"/>
          </a:solidFill>
          <a:ln w="19050" cap="flat">
            <a:solidFill>
              <a:srgbClr val="D9D9D9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 algn="ctr" rtl="0" lvl="0">
              <a:buNone/>
            </a:pPr>
            <a:r>
              <a:rPr sz="3000" lang="en-US">
                <a:latin typeface="Source Sans Pro"/>
                <a:ea typeface="Source Sans Pro"/>
                <a:cs typeface="Source Sans Pro"/>
                <a:sym typeface="Source Sans Pro"/>
              </a:rPr>
              <a:t>about 201 rouse</a:t>
            </a:r>
          </a:p>
        </p:txBody>
      </p:sp>
      <p:sp>
        <p:nvSpPr>
          <p:cNvPr id="713" name="Shape 713"/>
          <p:cNvSpPr/>
          <p:nvPr/>
        </p:nvSpPr>
        <p:spPr>
          <a:xfrm>
            <a:off y="932025" x="0"/>
            <a:ext cy="691499" cx="4482599"/>
          </a:xfrm>
          <a:prstGeom prst="rect">
            <a:avLst/>
          </a:prstGeom>
          <a:solidFill>
            <a:srgbClr val="F3F3F3"/>
          </a:solidFill>
          <a:ln w="19050" cap="flat">
            <a:solidFill>
              <a:srgbClr val="D9D9D9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 algn="ctr" rtl="0" lvl="0">
              <a:buNone/>
            </a:pPr>
            <a:r>
              <a:rPr sz="3000" lang="en-US">
                <a:latin typeface="Source Sans Pro"/>
                <a:ea typeface="Source Sans Pro"/>
                <a:cs typeface="Source Sans Pro"/>
                <a:sym typeface="Source Sans Pro"/>
              </a:rPr>
              <a:t>thesis proposal</a:t>
            </a:r>
          </a:p>
        </p:txBody>
      </p:sp>
      <p:sp>
        <p:nvSpPr>
          <p:cNvPr id="714" name="Shape 714"/>
          <p:cNvSpPr/>
          <p:nvPr/>
        </p:nvSpPr>
        <p:spPr>
          <a:xfrm>
            <a:off y="1743050" x="2330700"/>
            <a:ext cy="3124499" cx="4482599"/>
          </a:xfrm>
          <a:prstGeom prst="rect">
            <a:avLst/>
          </a:prstGeom>
          <a:solidFill>
            <a:srgbClr val="F3F3F3"/>
          </a:solidFill>
          <a:ln w="19050" cap="flat">
            <a:solidFill>
              <a:srgbClr val="D9D9D9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t" anchorCtr="0">
            <a:noAutofit/>
          </a:bodyPr>
          <a:lstStyle/>
          <a:p>
            <a:pPr algn="ctr" rtl="0" lvl="0">
              <a:buNone/>
            </a:pPr>
            <a:r>
              <a:rPr sz="3000" lang="en-US">
                <a:latin typeface="Source Sans Pro"/>
                <a:ea typeface="Source Sans Pro"/>
                <a:cs typeface="Source Sans Pro"/>
                <a:sym typeface="Source Sans Pro"/>
              </a:rPr>
              <a:t>mechanical depth</a:t>
            </a:r>
          </a:p>
          <a:p>
            <a:pPr algn="ctr" rtl="0" lvl="0">
              <a:buNone/>
            </a:pPr>
            <a:r>
              <a:rPr sz="2400" lang="en-US">
                <a:latin typeface="Source Sans Pro"/>
                <a:ea typeface="Source Sans Pro"/>
                <a:cs typeface="Source Sans Pro"/>
                <a:sym typeface="Source Sans Pro"/>
              </a:rPr>
              <a:t>selection</a:t>
            </a:r>
          </a:p>
          <a:p>
            <a:pPr algn="ctr" rtl="0" lvl="0">
              <a:buNone/>
            </a:pPr>
            <a:r>
              <a:rPr sz="2400" lang="en-US">
                <a:latin typeface="Source Sans Pro"/>
                <a:ea typeface="Source Sans Pro"/>
                <a:cs typeface="Source Sans Pro"/>
                <a:sym typeface="Source Sans Pro"/>
              </a:rPr>
              <a:t>geothermal calculations</a:t>
            </a:r>
          </a:p>
          <a:p>
            <a:pPr algn="ctr" rtl="0" lvl="0">
              <a:buNone/>
            </a:pPr>
            <a:r>
              <a:rPr sz="2400" lang="en-US">
                <a:latin typeface="Source Sans Pro"/>
                <a:ea typeface="Source Sans Pro"/>
                <a:cs typeface="Source Sans Pro"/>
                <a:sym typeface="Source Sans Pro"/>
              </a:rPr>
              <a:t>well layout</a:t>
            </a:r>
          </a:p>
          <a:p>
            <a:pPr algn="ctr" rtl="0" lvl="0">
              <a:buNone/>
            </a:pPr>
            <a:r>
              <a:rPr sz="2400" lang="en-US">
                <a:latin typeface="Source Sans Pro"/>
                <a:ea typeface="Source Sans Pro"/>
                <a:cs typeface="Source Sans Pro"/>
                <a:sym typeface="Source Sans Pro"/>
              </a:rPr>
              <a:t>equipment</a:t>
            </a:r>
          </a:p>
          <a:p>
            <a:pPr algn="ctr" rtl="0" lvl="0">
              <a:buNone/>
            </a:pPr>
            <a:r>
              <a:rPr sz="2400" lang="en-US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dedicated outdoor air system</a:t>
            </a:r>
          </a:p>
          <a:p>
            <a:pPr algn="ctr" rtl="0" lvl="0">
              <a:buNone/>
            </a:pPr>
            <a:r>
              <a:rPr sz="2400" lang="en-US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active chilled beams</a:t>
            </a:r>
          </a:p>
          <a:p>
            <a:pPr algn="ctr" rtl="0" lvl="0">
              <a:buNone/>
            </a:pPr>
            <a:r>
              <a:rPr sz="2400" lang="en-US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performance</a:t>
            </a:r>
          </a:p>
        </p:txBody>
      </p:sp>
      <p:sp>
        <p:nvSpPr>
          <p:cNvPr id="715" name="Shape 715"/>
          <p:cNvSpPr/>
          <p:nvPr/>
        </p:nvSpPr>
        <p:spPr>
          <a:xfrm>
            <a:off y="4987075" x="0"/>
            <a:ext cy="691499" cx="4482599"/>
          </a:xfrm>
          <a:prstGeom prst="rect">
            <a:avLst/>
          </a:prstGeom>
          <a:solidFill>
            <a:srgbClr val="F3F3F3"/>
          </a:solidFill>
          <a:ln w="19050" cap="flat">
            <a:solidFill>
              <a:srgbClr val="D9D9D9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 algn="ctr" rtl="0" lvl="0">
              <a:buNone/>
            </a:pPr>
            <a:r>
              <a:rPr sz="3000" lang="en-US">
                <a:latin typeface="Source Sans Pro"/>
                <a:ea typeface="Source Sans Pro"/>
                <a:cs typeface="Source Sans Pro"/>
                <a:sym typeface="Source Sans Pro"/>
              </a:rPr>
              <a:t>electrical breadth</a:t>
            </a:r>
          </a:p>
        </p:txBody>
      </p:sp>
      <p:sp>
        <p:nvSpPr>
          <p:cNvPr id="716" name="Shape 716"/>
          <p:cNvSpPr/>
          <p:nvPr/>
        </p:nvSpPr>
        <p:spPr>
          <a:xfrm>
            <a:off y="5798100" x="0"/>
            <a:ext cy="691499" cx="4482599"/>
          </a:xfrm>
          <a:prstGeom prst="rect">
            <a:avLst/>
          </a:prstGeom>
          <a:solidFill>
            <a:srgbClr val="F3F3F3"/>
          </a:solidFill>
          <a:ln w="19050" cap="flat">
            <a:solidFill>
              <a:srgbClr val="D9D9D9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 algn="ctr" rtl="0" lvl="0">
              <a:buNone/>
            </a:pPr>
            <a:r>
              <a:rPr sz="3000" lang="en-US">
                <a:latin typeface="Source Sans Pro"/>
                <a:ea typeface="Source Sans Pro"/>
                <a:cs typeface="Source Sans Pro"/>
                <a:sym typeface="Source Sans Pro"/>
              </a:rPr>
              <a:t>conclusion</a:t>
            </a:r>
          </a:p>
        </p:txBody>
      </p:sp>
      <p:sp>
        <p:nvSpPr>
          <p:cNvPr id="717" name="Shape 717"/>
          <p:cNvSpPr/>
          <p:nvPr/>
        </p:nvSpPr>
        <p:spPr>
          <a:xfrm>
            <a:off y="4396237" x="2330700"/>
            <a:ext cy="471300" cx="4482599"/>
          </a:xfrm>
          <a:prstGeom prst="rect">
            <a:avLst/>
          </a:prstGeom>
          <a:solidFill>
            <a:srgbClr val="4F4651">
              <a:alpha val="35690"/>
            </a:srgbClr>
          </a:solidFill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/>
        </p:txBody>
      </p:sp>
      <p:sp>
        <p:nvSpPr>
          <p:cNvPr id="718" name="Shape 718"/>
          <p:cNvSpPr txBox="1"/>
          <p:nvPr/>
        </p:nvSpPr>
        <p:spPr>
          <a:xfrm>
            <a:off y="584450" x="9790950"/>
            <a:ext cy="3334500" cx="8002500"/>
          </a:xfrm>
          <a:prstGeom prst="rect">
            <a:avLst/>
          </a:prstGeom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algn="ctr" rtl="0" lvl="0">
              <a:buNone/>
            </a:pPr>
            <a:r>
              <a:rPr sz="3600" lang="en-US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payback period</a:t>
            </a:r>
          </a:p>
          <a:p>
            <a:r>
              <a:t/>
            </a:r>
          </a:p>
          <a:p>
            <a:r>
              <a:t/>
            </a:r>
          </a:p>
          <a:p>
            <a:pPr algn="ctr" rtl="0" lvl="0">
              <a:buNone/>
            </a:pPr>
            <a:r>
              <a:rPr sz="2400" lang="en-US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saves on average </a:t>
            </a:r>
            <a:r>
              <a:rPr b="1" sz="2400" lang="en-US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$3,600</a:t>
            </a:r>
            <a:r>
              <a:rPr sz="2400" lang="en-US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a month in utility bills</a:t>
            </a:r>
          </a:p>
          <a:p>
            <a:r>
              <a:t/>
            </a:r>
          </a:p>
          <a:p>
            <a:pPr algn="ctr" rtl="0" lvl="0">
              <a:buNone/>
            </a:pPr>
            <a:r>
              <a:rPr b="1" sz="2400" lang="en-US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187 months   |   15.5 years</a:t>
            </a:r>
          </a:p>
          <a:p>
            <a:r>
              <a:t/>
            </a:r>
          </a:p>
          <a:p>
            <a:pPr algn="ctr" rtl="0" lvl="0">
              <a:buNone/>
            </a:pPr>
            <a:r>
              <a:rPr sz="2400" lang="en-US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using uniform electricity charge of $0.162 per kWh</a:t>
            </a:r>
          </a:p>
        </p:txBody>
      </p:sp>
      <p:cxnSp>
        <p:nvCxnSpPr>
          <p:cNvPr id="719" name="Shape 719"/>
          <p:cNvCxnSpPr/>
          <p:nvPr/>
        </p:nvCxnSpPr>
        <p:spPr>
          <a:xfrm>
            <a:off y="1337775" x="12011900"/>
            <a:ext cy="0" cx="3572999"/>
          </a:xfrm>
          <a:prstGeom prst="straightConnector1">
            <a:avLst/>
          </a:prstGeom>
          <a:noFill/>
          <a:ln w="22225" cap="flat">
            <a:solidFill>
              <a:srgbClr val="DF7366"/>
            </a:solidFill>
            <a:prstDash val="solid"/>
            <a:round/>
            <a:headEnd w="med" len="med" type="none"/>
            <a:tailEnd w="med" len="med" type="none"/>
          </a:ln>
        </p:spPr>
      </p:cxnSp>
      <p:sp>
        <p:nvSpPr>
          <p:cNvPr id="720" name="Shape 720"/>
          <p:cNvSpPr txBox="1"/>
          <p:nvPr/>
        </p:nvSpPr>
        <p:spPr>
          <a:xfrm>
            <a:off y="613350" x="19088075"/>
            <a:ext cy="724500" cx="8002500"/>
          </a:xfrm>
          <a:prstGeom prst="rect">
            <a:avLst/>
          </a:prstGeom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algn="ctr" rtl="0" lvl="0">
              <a:buNone/>
            </a:pPr>
            <a:r>
              <a:rPr sz="3600" lang="en-US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EUI comparison</a:t>
            </a:r>
          </a:p>
          <a:p>
            <a:r>
              <a:t/>
            </a:r>
          </a:p>
          <a:p>
            <a:r>
              <a:t/>
            </a:r>
          </a:p>
          <a:p>
            <a:r>
              <a:t/>
            </a:r>
          </a:p>
        </p:txBody>
      </p:sp>
      <p:cxnSp>
        <p:nvCxnSpPr>
          <p:cNvPr id="721" name="Shape 721"/>
          <p:cNvCxnSpPr/>
          <p:nvPr/>
        </p:nvCxnSpPr>
        <p:spPr>
          <a:xfrm>
            <a:off y="1337775" x="21302825"/>
            <a:ext cy="0" cx="3572999"/>
          </a:xfrm>
          <a:prstGeom prst="straightConnector1">
            <a:avLst/>
          </a:prstGeom>
          <a:noFill/>
          <a:ln w="22225" cap="flat">
            <a:solidFill>
              <a:srgbClr val="DF7366"/>
            </a:solidFill>
            <a:prstDash val="solid"/>
            <a:round/>
            <a:headEnd w="med" len="med" type="none"/>
            <a:tailEnd w="med" len="med" type="none"/>
          </a:ln>
        </p:spPr>
      </p:cxnSp>
      <p:graphicFrame>
        <p:nvGraphicFramePr>
          <p:cNvPr id="722" name="Shape 722"/>
          <p:cNvGraphicFramePr/>
          <p:nvPr/>
        </p:nvGraphicFramePr>
        <p:xfrm>
          <a:off y="2642775" x="18672662"/>
          <a:ext cy="3000000" cx="3000000"/>
        </p:xfrm>
        <a:graphic>
          <a:graphicData uri="http://schemas.openxmlformats.org/drawingml/2006/table">
            <a:tbl>
              <a:tblPr>
                <a:noFill/>
                <a:tableStyleId>{77B76157-1CA9-408E-8AFE-8318A01A93C5}</a:tableStyleId>
              </a:tblPr>
              <a:tblGrid>
                <a:gridCol w="1753675"/>
                <a:gridCol w="1312000"/>
                <a:gridCol w="1558825"/>
                <a:gridCol w="2234325"/>
                <a:gridCol w="1974500"/>
              </a:tblGrid>
              <a:tr h="639625">
                <a:tc>
                  <a:txBody>
                    <a:bodyPr>
                      <a:noAutofit/>
                    </a:bodyPr>
                    <a:lstStyle/>
                    <a:p>
                      <a:pPr algn="ctr" rtl="0" lvl="0">
                        <a:buNone/>
                      </a:pPr>
                      <a:r>
                        <a:rPr b="1" sz="1800" lang="en-US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Building</a:t>
                      </a:r>
                    </a:p>
                  </a:txBody>
                  <a:tcPr marR="25400" marB="25400" marT="25400" anchor="ctr" marL="25400">
                    <a:solidFill>
                      <a:srgbClr val="8099E6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algn="ctr" rtl="0" lvl="0">
                        <a:buNone/>
                      </a:pPr>
                      <a:r>
                        <a:rPr b="1" sz="1800" lang="en-US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Site EUI (kBtu/sqft)</a:t>
                      </a:r>
                    </a:p>
                  </a:txBody>
                  <a:tcPr marR="25400" marB="25400" marT="25400" anchor="ctr" marL="25400">
                    <a:solidFill>
                      <a:srgbClr val="8099E6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algn="ctr" rtl="0" lvl="0">
                        <a:buNone/>
                      </a:pPr>
                      <a:r>
                        <a:rPr b="1" sz="1800" lang="en-US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Source EUI (kBtu/sqft)</a:t>
                      </a:r>
                    </a:p>
                  </a:txBody>
                  <a:tcPr marR="25400" marB="25400" marT="25400" anchor="ctr" marL="25400">
                    <a:solidFill>
                      <a:srgbClr val="8099E6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algn="ctr" rtl="0" lvl="0">
                        <a:buNone/>
                      </a:pPr>
                      <a:r>
                        <a:rPr b="1" sz="1800" lang="en-US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Performance Gain Over Benchmark</a:t>
                      </a:r>
                    </a:p>
                  </a:txBody>
                  <a:tcPr marR="25400" marB="25400" marT="25400" anchor="ctr" marL="25400">
                    <a:solidFill>
                      <a:srgbClr val="8099E6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algn="ctr" rtl="0" lvl="0">
                        <a:buNone/>
                      </a:pPr>
                      <a:r>
                        <a:rPr b="1" sz="1800" lang="en-US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Performance Gain over Initial</a:t>
                      </a:r>
                    </a:p>
                  </a:txBody>
                  <a:tcPr marR="25400" marB="25400" marT="25400" anchor="ctr" marL="25400">
                    <a:solidFill>
                      <a:srgbClr val="8099E6"/>
                    </a:solidFill>
                  </a:tcPr>
                </a:tc>
              </a:tr>
              <a:tr h="315500">
                <a:tc>
                  <a:txBody>
                    <a:bodyPr>
                      <a:noAutofit/>
                    </a:bodyPr>
                    <a:lstStyle/>
                    <a:p>
                      <a:pPr algn="ctr" rtl="0" lvl="0">
                        <a:buNone/>
                      </a:pPr>
                      <a:r>
                        <a:rPr sz="1800" lang="en-US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201 Rouse Initial</a:t>
                      </a:r>
                    </a:p>
                  </a:txBody>
                  <a:tcPr marR="25400" marB="25400" marT="25400" anchor="ctr" marL="25400">
                    <a:solidFill>
                      <a:srgbClr val="B2C2F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algn="ctr" rtl="0" lvl="0">
                        <a:buNone/>
                      </a:pPr>
                      <a:r>
                        <a:rPr sz="1800" lang="en-US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46.4</a:t>
                      </a:r>
                    </a:p>
                  </a:txBody>
                  <a:tcPr marR="25400" marB="25400" marT="25400" anchor="ctr" marL="25400">
                    <a:solidFill>
                      <a:srgbClr val="E6EBFA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algn="ctr" rtl="0" lvl="0">
                        <a:buNone/>
                      </a:pPr>
                      <a:r>
                        <a:rPr sz="1800" lang="en-US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139.2</a:t>
                      </a:r>
                    </a:p>
                  </a:txBody>
                  <a:tcPr marR="25400" marB="25400" marT="25400" anchor="ctr" marL="25400">
                    <a:solidFill>
                      <a:srgbClr val="E6EBFA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algn="ctr" rtl="0" lvl="0">
                        <a:buNone/>
                      </a:pPr>
                      <a:r>
                        <a:rPr sz="1800" lang="en-US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31% Site, 6% Source</a:t>
                      </a:r>
                    </a:p>
                  </a:txBody>
                  <a:tcPr marR="25400" marB="25400" marT="25400" anchor="ctr" marL="25400">
                    <a:solidFill>
                      <a:srgbClr val="E6EBFA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algn="ctr" rtl="0" lvl="0">
                        <a:buNone/>
                      </a:pPr>
                      <a:r>
                        <a:rPr sz="1800" lang="en-US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-</a:t>
                      </a:r>
                    </a:p>
                  </a:txBody>
                  <a:tcPr marR="25400" marB="25400" marT="25400" anchor="ctr" marL="25400">
                    <a:solidFill>
                      <a:srgbClr val="E6EBFA"/>
                    </a:solidFill>
                  </a:tcPr>
                </a:tc>
              </a:tr>
              <a:tr h="561825">
                <a:tc>
                  <a:txBody>
                    <a:bodyPr>
                      <a:noAutofit/>
                    </a:bodyPr>
                    <a:lstStyle/>
                    <a:p>
                      <a:pPr algn="ctr" rtl="0" lvl="0">
                        <a:buNone/>
                      </a:pPr>
                      <a:r>
                        <a:rPr sz="1800" lang="en-US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201 Rouse Redesigned</a:t>
                      </a:r>
                    </a:p>
                  </a:txBody>
                  <a:tcPr marR="25400" marB="25400" marT="25400" anchor="ctr" marL="25400">
                    <a:solidFill>
                      <a:srgbClr val="B2C2F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algn="ctr" rtl="0" lvl="0">
                        <a:buNone/>
                      </a:pPr>
                      <a:r>
                        <a:rPr sz="1800" lang="en-US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35.2</a:t>
                      </a:r>
                    </a:p>
                  </a:txBody>
                  <a:tcPr marR="25400" marB="25400" marT="25400" anchor="ctr" marL="25400">
                    <a:solidFill>
                      <a:srgbClr val="E6EBFA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algn="ctr" rtl="0" lvl="0">
                        <a:buNone/>
                      </a:pPr>
                      <a:r>
                        <a:rPr sz="1800" lang="en-US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105.6</a:t>
                      </a:r>
                    </a:p>
                  </a:txBody>
                  <a:tcPr marR="25400" marB="25400" marT="25400" anchor="ctr" marL="25400">
                    <a:solidFill>
                      <a:srgbClr val="E6EBFA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algn="ctr" rtl="0" lvl="0">
                        <a:buNone/>
                      </a:pPr>
                      <a:r>
                        <a:rPr sz="1800" lang="en-US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48% Over Site, 28% Source</a:t>
                      </a:r>
                    </a:p>
                  </a:txBody>
                  <a:tcPr marR="25400" marB="25400" marT="25400" anchor="ctr" marL="25400">
                    <a:solidFill>
                      <a:srgbClr val="E6EBFA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algn="ctr" rtl="0" lvl="0">
                        <a:buNone/>
                      </a:pPr>
                      <a:r>
                        <a:rPr sz="1800" lang="en-US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24% Site, 24% Source</a:t>
                      </a:r>
                    </a:p>
                  </a:txBody>
                  <a:tcPr marR="25400" marB="25400" marT="25400" anchor="ctr" marL="25400">
                    <a:solidFill>
                      <a:srgbClr val="E6EBFA"/>
                    </a:solidFill>
                  </a:tcPr>
                </a:tc>
              </a:tr>
              <a:tr h="561825">
                <a:tc>
                  <a:txBody>
                    <a:bodyPr>
                      <a:noAutofit/>
                    </a:bodyPr>
                    <a:lstStyle/>
                    <a:p>
                      <a:pPr algn="ctr" rtl="0" lvl="0">
                        <a:buNone/>
                      </a:pPr>
                      <a:r>
                        <a:rPr sz="1800" lang="en-US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CBECS National Average</a:t>
                      </a:r>
                    </a:p>
                  </a:txBody>
                  <a:tcPr marR="25400" marB="25400" marT="25400" anchor="ctr" marL="25400">
                    <a:solidFill>
                      <a:srgbClr val="B2C2F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algn="ctr" rtl="0" lvl="0">
                        <a:buNone/>
                      </a:pPr>
                      <a:r>
                        <a:rPr sz="1800" lang="en-US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67.3</a:t>
                      </a:r>
                    </a:p>
                  </a:txBody>
                  <a:tcPr marR="25400" marB="25400" marT="25400" anchor="ctr" marL="25400">
                    <a:solidFill>
                      <a:srgbClr val="E6EBFA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algn="ctr" rtl="0" lvl="0">
                        <a:buNone/>
                      </a:pPr>
                      <a:r>
                        <a:rPr sz="1800" lang="en-US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148.1</a:t>
                      </a:r>
                    </a:p>
                  </a:txBody>
                  <a:tcPr marR="25400" marB="25400" marT="25400" anchor="ctr" marL="25400">
                    <a:solidFill>
                      <a:srgbClr val="E6EBFA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algn="ctr" rtl="0" lvl="0">
                        <a:buNone/>
                      </a:pPr>
                      <a:r>
                        <a:rPr sz="1800" lang="en-US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-</a:t>
                      </a:r>
                    </a:p>
                  </a:txBody>
                  <a:tcPr marR="25400" marB="25400" marT="25400" anchor="ctr" marL="25400">
                    <a:solidFill>
                      <a:srgbClr val="E6EBFA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algn="ctr" rtl="0" lvl="0">
                        <a:buNone/>
                      </a:pPr>
                      <a:r>
                        <a:rPr sz="1800" lang="en-US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-</a:t>
                      </a:r>
                    </a:p>
                  </a:txBody>
                  <a:tcPr marR="25400" marB="25400" marT="25400" anchor="ctr" marL="25400">
                    <a:solidFill>
                      <a:srgbClr val="E6EBFA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27" name="Shape 72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cxnSp>
        <p:nvCxnSpPr>
          <p:cNvPr id="728" name="Shape 728"/>
          <p:cNvCxnSpPr/>
          <p:nvPr/>
        </p:nvCxnSpPr>
        <p:spPr>
          <a:xfrm>
            <a:off y="905600" x="8973450"/>
            <a:ext cy="4988999" cx="0"/>
          </a:xfrm>
          <a:prstGeom prst="straightConnector1">
            <a:avLst/>
          </a:prstGeom>
          <a:noFill/>
          <a:ln w="22225" cap="flat">
            <a:solidFill>
              <a:srgbClr val="DF7366"/>
            </a:solidFill>
            <a:prstDash val="solid"/>
            <a:round/>
            <a:headEnd w="med" len="med" type="none"/>
            <a:tailEnd w="med" len="med" type="none"/>
          </a:ln>
        </p:spPr>
      </p:cxnSp>
      <p:cxnSp>
        <p:nvCxnSpPr>
          <p:cNvPr id="729" name="Shape 729"/>
          <p:cNvCxnSpPr/>
          <p:nvPr/>
        </p:nvCxnSpPr>
        <p:spPr>
          <a:xfrm>
            <a:off y="4815935" x="8821050"/>
            <a:ext cy="2042100" cx="0"/>
          </a:xfrm>
          <a:prstGeom prst="straightConnector1">
            <a:avLst/>
          </a:prstGeom>
          <a:noFill/>
          <a:ln w="22225" cap="flat">
            <a:solidFill>
              <a:srgbClr val="DF7366"/>
            </a:solidFill>
            <a:prstDash val="solid"/>
            <a:round/>
            <a:headEnd w="med" len="med" type="none"/>
            <a:tailEnd w="med" len="med" type="none"/>
          </a:ln>
        </p:spPr>
      </p:cxnSp>
      <p:cxnSp>
        <p:nvCxnSpPr>
          <p:cNvPr id="730" name="Shape 730"/>
          <p:cNvCxnSpPr/>
          <p:nvPr/>
        </p:nvCxnSpPr>
        <p:spPr>
          <a:xfrm>
            <a:off y="-14" x="9144000"/>
            <a:ext cy="2042100" cx="0"/>
          </a:xfrm>
          <a:prstGeom prst="straightConnector1">
            <a:avLst/>
          </a:prstGeom>
          <a:noFill/>
          <a:ln w="22225" cap="flat">
            <a:solidFill>
              <a:srgbClr val="DF7366"/>
            </a:solidFill>
            <a:prstDash val="solid"/>
            <a:round/>
            <a:headEnd w="med" len="med" type="none"/>
            <a:tailEnd w="med" len="med" type="none"/>
          </a:ln>
        </p:spPr>
      </p:cxnSp>
      <p:cxnSp>
        <p:nvCxnSpPr>
          <p:cNvPr id="731" name="Shape 731"/>
          <p:cNvCxnSpPr/>
          <p:nvPr/>
        </p:nvCxnSpPr>
        <p:spPr>
          <a:xfrm>
            <a:off y="905600" x="18440400"/>
            <a:ext cy="4988999" cx="0"/>
          </a:xfrm>
          <a:prstGeom prst="straightConnector1">
            <a:avLst/>
          </a:prstGeom>
          <a:noFill/>
          <a:ln w="22225" cap="flat">
            <a:solidFill>
              <a:srgbClr val="DF7366"/>
            </a:solidFill>
            <a:prstDash val="solid"/>
            <a:round/>
            <a:headEnd w="med" len="med" type="none"/>
            <a:tailEnd w="med" len="med" type="none"/>
          </a:ln>
        </p:spPr>
      </p:cxnSp>
      <p:cxnSp>
        <p:nvCxnSpPr>
          <p:cNvPr id="732" name="Shape 732"/>
          <p:cNvCxnSpPr/>
          <p:nvPr/>
        </p:nvCxnSpPr>
        <p:spPr>
          <a:xfrm>
            <a:off y="10" x="18288000"/>
            <a:ext cy="2042100" cx="0"/>
          </a:xfrm>
          <a:prstGeom prst="straightConnector1">
            <a:avLst/>
          </a:prstGeom>
          <a:noFill/>
          <a:ln w="22225" cap="flat">
            <a:solidFill>
              <a:srgbClr val="DF7366"/>
            </a:solidFill>
            <a:prstDash val="solid"/>
            <a:round/>
            <a:headEnd w="med" len="med" type="none"/>
            <a:tailEnd w="med" len="med" type="none"/>
          </a:ln>
        </p:spPr>
      </p:cxnSp>
      <p:cxnSp>
        <p:nvCxnSpPr>
          <p:cNvPr id="733" name="Shape 733"/>
          <p:cNvCxnSpPr/>
          <p:nvPr/>
        </p:nvCxnSpPr>
        <p:spPr>
          <a:xfrm>
            <a:off y="4815935" x="18610950"/>
            <a:ext cy="2042100" cx="0"/>
          </a:xfrm>
          <a:prstGeom prst="straightConnector1">
            <a:avLst/>
          </a:prstGeom>
          <a:noFill/>
          <a:ln w="22225" cap="flat">
            <a:solidFill>
              <a:srgbClr val="DF7366"/>
            </a:solidFill>
            <a:prstDash val="solid"/>
            <a:round/>
            <a:headEnd w="med" len="med" type="none"/>
            <a:tailEnd w="med" len="med" type="none"/>
          </a:ln>
        </p:spPr>
      </p:cxnSp>
      <p:sp>
        <p:nvSpPr>
          <p:cNvPr id="734" name="Shape 734"/>
          <p:cNvSpPr/>
          <p:nvPr/>
        </p:nvSpPr>
        <p:spPr>
          <a:xfrm>
            <a:off y="-690025" x="0"/>
            <a:ext cy="691499" cx="4482599"/>
          </a:xfrm>
          <a:prstGeom prst="rect">
            <a:avLst/>
          </a:prstGeom>
          <a:solidFill>
            <a:srgbClr val="F3F3F3"/>
          </a:solidFill>
          <a:ln w="19050" cap="flat">
            <a:solidFill>
              <a:srgbClr val="D9D9D9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 algn="ctr" rtl="0" lvl="0">
              <a:buNone/>
            </a:pPr>
            <a:r>
              <a:rPr sz="3000" lang="en-US">
                <a:latin typeface="Source Sans Pro"/>
                <a:ea typeface="Source Sans Pro"/>
                <a:cs typeface="Source Sans Pro"/>
                <a:sym typeface="Source Sans Pro"/>
              </a:rPr>
              <a:t>introduction</a:t>
            </a:r>
          </a:p>
        </p:txBody>
      </p:sp>
      <p:sp>
        <p:nvSpPr>
          <p:cNvPr id="735" name="Shape 735"/>
          <p:cNvSpPr/>
          <p:nvPr/>
        </p:nvSpPr>
        <p:spPr>
          <a:xfrm>
            <a:off y="121000" x="0"/>
            <a:ext cy="691499" cx="4482599"/>
          </a:xfrm>
          <a:prstGeom prst="rect">
            <a:avLst/>
          </a:prstGeom>
          <a:solidFill>
            <a:srgbClr val="F3F3F3"/>
          </a:solidFill>
          <a:ln w="19050" cap="flat">
            <a:solidFill>
              <a:srgbClr val="D9D9D9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 algn="ctr" rtl="0" lvl="0">
              <a:buNone/>
            </a:pPr>
            <a:r>
              <a:rPr sz="3000" lang="en-US">
                <a:latin typeface="Source Sans Pro"/>
                <a:ea typeface="Source Sans Pro"/>
                <a:cs typeface="Source Sans Pro"/>
                <a:sym typeface="Source Sans Pro"/>
              </a:rPr>
              <a:t>about 201 rouse</a:t>
            </a:r>
          </a:p>
        </p:txBody>
      </p:sp>
      <p:sp>
        <p:nvSpPr>
          <p:cNvPr id="736" name="Shape 736"/>
          <p:cNvSpPr/>
          <p:nvPr/>
        </p:nvSpPr>
        <p:spPr>
          <a:xfrm>
            <a:off y="932025" x="0"/>
            <a:ext cy="691499" cx="4482599"/>
          </a:xfrm>
          <a:prstGeom prst="rect">
            <a:avLst/>
          </a:prstGeom>
          <a:solidFill>
            <a:srgbClr val="F3F3F3"/>
          </a:solidFill>
          <a:ln w="19050" cap="flat">
            <a:solidFill>
              <a:srgbClr val="D9D9D9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 algn="ctr" rtl="0" lvl="0">
              <a:buNone/>
            </a:pPr>
            <a:r>
              <a:rPr sz="3000" lang="en-US">
                <a:latin typeface="Source Sans Pro"/>
                <a:ea typeface="Source Sans Pro"/>
                <a:cs typeface="Source Sans Pro"/>
                <a:sym typeface="Source Sans Pro"/>
              </a:rPr>
              <a:t>thesis proposal</a:t>
            </a:r>
          </a:p>
        </p:txBody>
      </p:sp>
      <p:sp>
        <p:nvSpPr>
          <p:cNvPr id="737" name="Shape 737"/>
          <p:cNvSpPr/>
          <p:nvPr/>
        </p:nvSpPr>
        <p:spPr>
          <a:xfrm>
            <a:off y="1743050" x="2330700"/>
            <a:ext cy="3124499" cx="4482599"/>
          </a:xfrm>
          <a:prstGeom prst="rect">
            <a:avLst/>
          </a:prstGeom>
          <a:solidFill>
            <a:srgbClr val="F3F3F3"/>
          </a:solidFill>
          <a:ln w="19050" cap="flat">
            <a:solidFill>
              <a:srgbClr val="D9D9D9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t" anchorCtr="0">
            <a:noAutofit/>
          </a:bodyPr>
          <a:lstStyle/>
          <a:p>
            <a:pPr algn="ctr" rtl="0" lvl="0">
              <a:buNone/>
            </a:pPr>
            <a:r>
              <a:rPr sz="3000" lang="en-US">
                <a:latin typeface="Source Sans Pro"/>
                <a:ea typeface="Source Sans Pro"/>
                <a:cs typeface="Source Sans Pro"/>
                <a:sym typeface="Source Sans Pro"/>
              </a:rPr>
              <a:t>mechanical depth</a:t>
            </a:r>
          </a:p>
          <a:p>
            <a:pPr algn="ctr" rtl="0" lvl="0">
              <a:buNone/>
            </a:pPr>
            <a:r>
              <a:rPr sz="2400" lang="en-US">
                <a:latin typeface="Source Sans Pro"/>
                <a:ea typeface="Source Sans Pro"/>
                <a:cs typeface="Source Sans Pro"/>
                <a:sym typeface="Source Sans Pro"/>
              </a:rPr>
              <a:t>selection</a:t>
            </a:r>
          </a:p>
          <a:p>
            <a:pPr algn="ctr" rtl="0" lvl="0">
              <a:buNone/>
            </a:pPr>
            <a:r>
              <a:rPr sz="2400" lang="en-US">
                <a:latin typeface="Source Sans Pro"/>
                <a:ea typeface="Source Sans Pro"/>
                <a:cs typeface="Source Sans Pro"/>
                <a:sym typeface="Source Sans Pro"/>
              </a:rPr>
              <a:t>geothermal calculations</a:t>
            </a:r>
          </a:p>
          <a:p>
            <a:pPr algn="ctr" rtl="0" lvl="0">
              <a:buNone/>
            </a:pPr>
            <a:r>
              <a:rPr sz="2400" lang="en-US">
                <a:latin typeface="Source Sans Pro"/>
                <a:ea typeface="Source Sans Pro"/>
                <a:cs typeface="Source Sans Pro"/>
                <a:sym typeface="Source Sans Pro"/>
              </a:rPr>
              <a:t>well layout</a:t>
            </a:r>
          </a:p>
          <a:p>
            <a:pPr algn="ctr" rtl="0" lvl="0">
              <a:buNone/>
            </a:pPr>
            <a:r>
              <a:rPr sz="2400" lang="en-US">
                <a:latin typeface="Source Sans Pro"/>
                <a:ea typeface="Source Sans Pro"/>
                <a:cs typeface="Source Sans Pro"/>
                <a:sym typeface="Source Sans Pro"/>
              </a:rPr>
              <a:t>equipment</a:t>
            </a:r>
          </a:p>
          <a:p>
            <a:pPr algn="ctr" rtl="0" lvl="0">
              <a:buNone/>
            </a:pPr>
            <a:r>
              <a:rPr sz="2400" lang="en-US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dedicated outdoor air system</a:t>
            </a:r>
          </a:p>
          <a:p>
            <a:pPr algn="ctr" rtl="0" lvl="0">
              <a:buNone/>
            </a:pPr>
            <a:r>
              <a:rPr sz="2400" lang="en-US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active chilled beams</a:t>
            </a:r>
          </a:p>
          <a:p>
            <a:pPr algn="ctr" rtl="0" lvl="0">
              <a:buNone/>
            </a:pPr>
            <a:r>
              <a:rPr sz="2400" lang="en-US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performance</a:t>
            </a:r>
          </a:p>
        </p:txBody>
      </p:sp>
      <p:sp>
        <p:nvSpPr>
          <p:cNvPr id="738" name="Shape 738"/>
          <p:cNvSpPr/>
          <p:nvPr/>
        </p:nvSpPr>
        <p:spPr>
          <a:xfrm>
            <a:off y="4987075" x="0"/>
            <a:ext cy="691499" cx="4482599"/>
          </a:xfrm>
          <a:prstGeom prst="rect">
            <a:avLst/>
          </a:prstGeom>
          <a:solidFill>
            <a:srgbClr val="F3F3F3"/>
          </a:solidFill>
          <a:ln w="19050" cap="flat">
            <a:solidFill>
              <a:srgbClr val="D9D9D9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 algn="ctr" rtl="0" lvl="0">
              <a:buNone/>
            </a:pPr>
            <a:r>
              <a:rPr sz="3000" lang="en-US">
                <a:latin typeface="Source Sans Pro"/>
                <a:ea typeface="Source Sans Pro"/>
                <a:cs typeface="Source Sans Pro"/>
                <a:sym typeface="Source Sans Pro"/>
              </a:rPr>
              <a:t>electrical breadth</a:t>
            </a:r>
          </a:p>
        </p:txBody>
      </p:sp>
      <p:sp>
        <p:nvSpPr>
          <p:cNvPr id="739" name="Shape 739"/>
          <p:cNvSpPr/>
          <p:nvPr/>
        </p:nvSpPr>
        <p:spPr>
          <a:xfrm>
            <a:off y="5798100" x="0"/>
            <a:ext cy="691499" cx="4482599"/>
          </a:xfrm>
          <a:prstGeom prst="rect">
            <a:avLst/>
          </a:prstGeom>
          <a:solidFill>
            <a:srgbClr val="F3F3F3"/>
          </a:solidFill>
          <a:ln w="19050" cap="flat">
            <a:solidFill>
              <a:srgbClr val="D9D9D9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 algn="ctr" rtl="0" lvl="0">
              <a:buNone/>
            </a:pPr>
            <a:r>
              <a:rPr sz="3000" lang="en-US">
                <a:latin typeface="Source Sans Pro"/>
                <a:ea typeface="Source Sans Pro"/>
                <a:cs typeface="Source Sans Pro"/>
                <a:sym typeface="Source Sans Pro"/>
              </a:rPr>
              <a:t>conclusion</a:t>
            </a:r>
          </a:p>
        </p:txBody>
      </p:sp>
      <p:sp>
        <p:nvSpPr>
          <p:cNvPr id="740" name="Shape 740"/>
          <p:cNvSpPr/>
          <p:nvPr/>
        </p:nvSpPr>
        <p:spPr>
          <a:xfrm>
            <a:off y="4396237" x="2330700"/>
            <a:ext cy="471300" cx="4482599"/>
          </a:xfrm>
          <a:prstGeom prst="rect">
            <a:avLst/>
          </a:prstGeom>
          <a:solidFill>
            <a:srgbClr val="4F4651">
              <a:alpha val="35690"/>
            </a:srgbClr>
          </a:solidFill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/>
        </p:txBody>
      </p:sp>
      <p:sp>
        <p:nvSpPr>
          <p:cNvPr id="741" name="Shape 741"/>
          <p:cNvSpPr txBox="1"/>
          <p:nvPr/>
        </p:nvSpPr>
        <p:spPr>
          <a:xfrm>
            <a:off y="584450" x="9790950"/>
            <a:ext cy="5631299" cx="8002500"/>
          </a:xfrm>
          <a:prstGeom prst="rect">
            <a:avLst/>
          </a:prstGeom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algn="ctr" rtl="0" lvl="0">
              <a:buNone/>
            </a:pPr>
            <a:r>
              <a:rPr sz="3600" lang="en-US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initial LEED certification standing</a:t>
            </a:r>
          </a:p>
          <a:p>
            <a:r>
              <a:t/>
            </a:r>
          </a:p>
          <a:p>
            <a:r>
              <a:t/>
            </a:r>
          </a:p>
          <a:p>
            <a:pPr algn="ctr" rtl="0" lvl="0">
              <a:buNone/>
            </a:pPr>
            <a:r>
              <a:rPr sz="2400" lang="en-US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seeking LEED new construction certification</a:t>
            </a:r>
          </a:p>
          <a:p>
            <a:r>
              <a:t/>
            </a:r>
          </a:p>
          <a:p>
            <a:pPr algn="ctr" rtl="0" lvl="0">
              <a:buNone/>
            </a:pPr>
            <a:r>
              <a:rPr sz="2400" lang="en-US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as of October 2013 the building only qualified for 54 of the 110 LEED points</a:t>
            </a:r>
          </a:p>
          <a:p>
            <a:r>
              <a:t/>
            </a:r>
          </a:p>
          <a:p>
            <a:pPr algn="ctr" rtl="0" lvl="0">
              <a:buNone/>
            </a:pPr>
            <a:r>
              <a:rPr sz="2400" lang="en-US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owner’s  goal was gold</a:t>
            </a:r>
          </a:p>
          <a:p>
            <a:r>
              <a:t/>
            </a:r>
          </a:p>
          <a:p>
            <a:pPr algn="ctr" rtl="0" lvl="0">
              <a:buNone/>
            </a:pPr>
            <a:r>
              <a:rPr sz="2400" lang="en-US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silver is 50-59</a:t>
            </a:r>
          </a:p>
          <a:p>
            <a:r>
              <a:t/>
            </a:r>
          </a:p>
          <a:p>
            <a:pPr algn="ctr" rtl="0" lvl="0">
              <a:buNone/>
            </a:pPr>
            <a:r>
              <a:rPr sz="2400" lang="en-US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gold threshold is 60</a:t>
            </a:r>
          </a:p>
          <a:p>
            <a:r>
              <a:t/>
            </a:r>
          </a:p>
          <a:p>
            <a:r>
              <a:t/>
            </a:r>
          </a:p>
        </p:txBody>
      </p:sp>
      <p:cxnSp>
        <p:nvCxnSpPr>
          <p:cNvPr id="742" name="Shape 742"/>
          <p:cNvCxnSpPr/>
          <p:nvPr/>
        </p:nvCxnSpPr>
        <p:spPr>
          <a:xfrm>
            <a:off y="1337775" x="12011900"/>
            <a:ext cy="0" cx="3572999"/>
          </a:xfrm>
          <a:prstGeom prst="straightConnector1">
            <a:avLst/>
          </a:prstGeom>
          <a:noFill/>
          <a:ln w="22225" cap="flat">
            <a:solidFill>
              <a:srgbClr val="DF7366"/>
            </a:solidFill>
            <a:prstDash val="solid"/>
            <a:round/>
            <a:headEnd w="med" len="med" type="none"/>
            <a:tailEnd w="med" len="med" type="none"/>
          </a:ln>
        </p:spPr>
      </p:cxnSp>
      <p:sp>
        <p:nvSpPr>
          <p:cNvPr id="743" name="Shape 743"/>
          <p:cNvSpPr txBox="1"/>
          <p:nvPr/>
        </p:nvSpPr>
        <p:spPr>
          <a:xfrm>
            <a:off y="613350" x="19088075"/>
            <a:ext cy="5631299" cx="8002500"/>
          </a:xfrm>
          <a:prstGeom prst="rect">
            <a:avLst/>
          </a:prstGeom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algn="ctr" rtl="0" lvl="0">
              <a:buNone/>
            </a:pPr>
            <a:r>
              <a:rPr sz="3600" lang="en-US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revised LEED certification standing</a:t>
            </a:r>
          </a:p>
          <a:p>
            <a:r>
              <a:t/>
            </a:r>
          </a:p>
          <a:p>
            <a:pPr algn="ctr" rtl="0" lvl="0">
              <a:buNone/>
            </a:pPr>
            <a:r>
              <a:rPr sz="2400" lang="en-US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the geothermal system reaffirmed 3 points for “green power”</a:t>
            </a:r>
          </a:p>
          <a:p>
            <a:r>
              <a:t/>
            </a:r>
          </a:p>
          <a:p>
            <a:pPr algn="ctr" rtl="0" lvl="0">
              <a:buNone/>
            </a:pPr>
            <a:r>
              <a:rPr sz="2400" lang="en-US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the DOAS added 1 LEED point for indoor air quality</a:t>
            </a:r>
          </a:p>
          <a:p>
            <a:r>
              <a:t/>
            </a:r>
          </a:p>
          <a:p>
            <a:pPr algn="ctr" rtl="0" lvl="0">
              <a:buNone/>
            </a:pPr>
            <a:r>
              <a:rPr sz="2400" lang="en-US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the whole building energy reduction yield an additional 10 points </a:t>
            </a:r>
          </a:p>
          <a:p>
            <a:r>
              <a:t/>
            </a:r>
          </a:p>
          <a:p>
            <a:pPr algn="ctr" rtl="0" lvl="0">
              <a:buNone/>
            </a:pPr>
            <a:r>
              <a:rPr sz="2400" lang="en-US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new LEED score   |   </a:t>
            </a:r>
            <a:r>
              <a:rPr b="1" sz="2400" lang="en-US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65 </a:t>
            </a:r>
          </a:p>
        </p:txBody>
      </p:sp>
      <p:cxnSp>
        <p:nvCxnSpPr>
          <p:cNvPr id="744" name="Shape 744"/>
          <p:cNvCxnSpPr/>
          <p:nvPr/>
        </p:nvCxnSpPr>
        <p:spPr>
          <a:xfrm>
            <a:off y="1337775" x="21302825"/>
            <a:ext cy="0" cx="3572999"/>
          </a:xfrm>
          <a:prstGeom prst="straightConnector1">
            <a:avLst/>
          </a:prstGeom>
          <a:noFill/>
          <a:ln w="22225" cap="flat">
            <a:solidFill>
              <a:srgbClr val="DF7366"/>
            </a:solidFill>
            <a:prstDash val="solid"/>
            <a:round/>
            <a:headEnd w="med" len="med" type="none"/>
            <a:tailEnd w="med" len="med" type="none"/>
          </a:ln>
        </p:spPr>
      </p:cxnSp>
      <p:pic>
        <p:nvPicPr>
          <p:cNvPr id="745" name="Shape 745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3837525" x="24441425"/>
            <a:ext cy="2990575" cx="2990575"/>
          </a:xfrm>
          <a:prstGeom prst="rect">
            <a:avLst/>
          </a:prstGeom>
        </p:spPr>
      </p:pic>
      <p:pic>
        <p:nvPicPr>
          <p:cNvPr id="746" name="Shape 746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y="3837538" x="15297437"/>
            <a:ext cy="2990574" cx="2990574"/>
          </a:xfrm>
          <a:prstGeom prst="rect">
            <a:avLst/>
          </a:prstGeom>
        </p:spPr>
      </p:pic>
      <p:sp>
        <p:nvSpPr>
          <p:cNvPr id="747" name="Shape 747"/>
          <p:cNvSpPr/>
          <p:nvPr/>
        </p:nvSpPr>
        <p:spPr>
          <a:xfrm>
            <a:off y="4910850" x="18781500"/>
            <a:ext cy="843900" cx="50220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B2C2F0"/>
          </a:solidFill>
          <a:ln w="19050" cap="flat">
            <a:solidFill>
              <a:schemeClr val="dk2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/>
        </p:txBody>
      </p:sp>
    </p:spTree>
  </p:cSld>
  <p:clrMapOvr>
    <a:masterClrMapping/>
  </p:clrMapOvr>
  <p:transition spd="med"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52" name="Shape 75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53" name="Shape 753"/>
          <p:cNvSpPr/>
          <p:nvPr/>
        </p:nvSpPr>
        <p:spPr>
          <a:xfrm>
            <a:off y="414875" x="0"/>
            <a:ext cy="691499" cx="4482599"/>
          </a:xfrm>
          <a:prstGeom prst="rect">
            <a:avLst/>
          </a:prstGeom>
          <a:solidFill>
            <a:srgbClr val="F3F3F3"/>
          </a:solidFill>
          <a:ln w="19050" cap="flat">
            <a:solidFill>
              <a:srgbClr val="D9D9D9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 algn="ctr" rtl="0" lvl="0">
              <a:buNone/>
            </a:pPr>
            <a:r>
              <a:rPr sz="3000" lang="en-US">
                <a:latin typeface="Source Sans Pro"/>
                <a:ea typeface="Source Sans Pro"/>
                <a:cs typeface="Source Sans Pro"/>
                <a:sym typeface="Source Sans Pro"/>
              </a:rPr>
              <a:t>introduction</a:t>
            </a:r>
          </a:p>
        </p:txBody>
      </p:sp>
      <p:sp>
        <p:nvSpPr>
          <p:cNvPr id="754" name="Shape 754"/>
          <p:cNvSpPr/>
          <p:nvPr/>
        </p:nvSpPr>
        <p:spPr>
          <a:xfrm>
            <a:off y="2013025" x="0"/>
            <a:ext cy="691499" cx="4482599"/>
          </a:xfrm>
          <a:prstGeom prst="rect">
            <a:avLst/>
          </a:prstGeom>
          <a:solidFill>
            <a:srgbClr val="F3F3F3"/>
          </a:solidFill>
          <a:ln w="19050" cap="flat">
            <a:solidFill>
              <a:srgbClr val="D9D9D9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 algn="ctr" rtl="0" lvl="0">
              <a:buNone/>
            </a:pPr>
            <a:r>
              <a:rPr sz="3000" lang="en-US">
                <a:latin typeface="Source Sans Pro"/>
                <a:ea typeface="Source Sans Pro"/>
                <a:cs typeface="Source Sans Pro"/>
                <a:sym typeface="Source Sans Pro"/>
              </a:rPr>
              <a:t>thesis proposal</a:t>
            </a:r>
          </a:p>
        </p:txBody>
      </p:sp>
      <p:sp>
        <p:nvSpPr>
          <p:cNvPr id="755" name="Shape 755"/>
          <p:cNvSpPr/>
          <p:nvPr/>
        </p:nvSpPr>
        <p:spPr>
          <a:xfrm>
            <a:off y="2824050" x="0"/>
            <a:ext cy="691499" cx="4482599"/>
          </a:xfrm>
          <a:prstGeom prst="rect">
            <a:avLst/>
          </a:prstGeom>
          <a:solidFill>
            <a:srgbClr val="F3F3F3"/>
          </a:solidFill>
          <a:ln w="19050" cap="flat">
            <a:solidFill>
              <a:srgbClr val="D9D9D9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 algn="ctr" rtl="0" lvl="0">
              <a:buNone/>
            </a:pPr>
            <a:r>
              <a:rPr sz="3000" lang="en-US">
                <a:latin typeface="Source Sans Pro"/>
                <a:ea typeface="Source Sans Pro"/>
                <a:cs typeface="Source Sans Pro"/>
                <a:sym typeface="Source Sans Pro"/>
              </a:rPr>
              <a:t>mechanical depth</a:t>
            </a:r>
          </a:p>
        </p:txBody>
      </p:sp>
      <p:sp>
        <p:nvSpPr>
          <p:cNvPr id="756" name="Shape 756"/>
          <p:cNvSpPr/>
          <p:nvPr/>
        </p:nvSpPr>
        <p:spPr>
          <a:xfrm>
            <a:off y="3635075" x="2330700"/>
            <a:ext cy="1806300" cx="4482599"/>
          </a:xfrm>
          <a:prstGeom prst="rect">
            <a:avLst/>
          </a:prstGeom>
          <a:solidFill>
            <a:srgbClr val="F3F3F3"/>
          </a:solidFill>
          <a:ln w="19050" cap="flat">
            <a:solidFill>
              <a:srgbClr val="D9D9D9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 algn="ctr" rtl="0" lvl="0">
              <a:buNone/>
            </a:pPr>
            <a:r>
              <a:rPr sz="3000" lang="en-US">
                <a:latin typeface="Source Sans Pro"/>
                <a:ea typeface="Source Sans Pro"/>
                <a:cs typeface="Source Sans Pro"/>
                <a:sym typeface="Source Sans Pro"/>
              </a:rPr>
              <a:t>electrical breadth</a:t>
            </a:r>
          </a:p>
          <a:p>
            <a:pPr algn="ctr" rtl="0" lvl="0">
              <a:buNone/>
            </a:pPr>
            <a:r>
              <a:rPr sz="2400" lang="en-US">
                <a:latin typeface="Source Sans Pro"/>
                <a:ea typeface="Source Sans Pro"/>
                <a:cs typeface="Source Sans Pro"/>
                <a:sym typeface="Source Sans Pro"/>
              </a:rPr>
              <a:t>existing</a:t>
            </a:r>
          </a:p>
          <a:p>
            <a:pPr algn="ctr" rtl="0" lvl="0">
              <a:buNone/>
            </a:pPr>
            <a:r>
              <a:rPr sz="2400" lang="en-US">
                <a:latin typeface="Source Sans Pro"/>
                <a:ea typeface="Source Sans Pro"/>
                <a:cs typeface="Source Sans Pro"/>
                <a:sym typeface="Source Sans Pro"/>
              </a:rPr>
              <a:t>new loads</a:t>
            </a:r>
          </a:p>
          <a:p>
            <a:pPr algn="ctr" rtl="0" lvl="0">
              <a:buNone/>
            </a:pPr>
            <a:r>
              <a:rPr sz="2400" lang="en-US">
                <a:latin typeface="Source Sans Pro"/>
                <a:ea typeface="Source Sans Pro"/>
                <a:cs typeface="Source Sans Pro"/>
                <a:sym typeface="Source Sans Pro"/>
              </a:rPr>
              <a:t>panel boards</a:t>
            </a:r>
          </a:p>
        </p:txBody>
      </p:sp>
      <p:sp>
        <p:nvSpPr>
          <p:cNvPr id="757" name="Shape 757"/>
          <p:cNvSpPr/>
          <p:nvPr/>
        </p:nvSpPr>
        <p:spPr>
          <a:xfrm>
            <a:off y="5560900" x="0"/>
            <a:ext cy="691499" cx="4482599"/>
          </a:xfrm>
          <a:prstGeom prst="rect">
            <a:avLst/>
          </a:prstGeom>
          <a:solidFill>
            <a:srgbClr val="F3F3F3"/>
          </a:solidFill>
          <a:ln w="19050" cap="flat">
            <a:solidFill>
              <a:srgbClr val="D9D9D9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 algn="ctr" rtl="0" lvl="0">
              <a:buNone/>
            </a:pPr>
            <a:r>
              <a:rPr sz="3000" lang="en-US">
                <a:latin typeface="Source Sans Pro"/>
                <a:ea typeface="Source Sans Pro"/>
                <a:cs typeface="Source Sans Pro"/>
                <a:sym typeface="Source Sans Pro"/>
              </a:rPr>
              <a:t>conclusion</a:t>
            </a:r>
          </a:p>
        </p:txBody>
      </p:sp>
      <p:sp>
        <p:nvSpPr>
          <p:cNvPr id="758" name="Shape 758"/>
          <p:cNvSpPr/>
          <p:nvPr/>
        </p:nvSpPr>
        <p:spPr>
          <a:xfrm>
            <a:off y="1202000" x="0"/>
            <a:ext cy="691499" cx="4482599"/>
          </a:xfrm>
          <a:prstGeom prst="rect">
            <a:avLst/>
          </a:prstGeom>
          <a:solidFill>
            <a:srgbClr val="F3F3F3"/>
          </a:solidFill>
          <a:ln w="19050" cap="flat">
            <a:solidFill>
              <a:srgbClr val="D9D9D9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 algn="ctr" rtl="0" lvl="0">
              <a:buNone/>
            </a:pPr>
            <a:r>
              <a:rPr sz="3000" lang="en-US">
                <a:latin typeface="Source Sans Pro"/>
                <a:ea typeface="Source Sans Pro"/>
                <a:cs typeface="Source Sans Pro"/>
                <a:sym typeface="Source Sans Pro"/>
              </a:rPr>
              <a:t>about 201 rouse</a:t>
            </a:r>
          </a:p>
        </p:txBody>
      </p:sp>
      <p:sp>
        <p:nvSpPr>
          <p:cNvPr id="759" name="Shape 759"/>
          <p:cNvSpPr/>
          <p:nvPr/>
        </p:nvSpPr>
        <p:spPr>
          <a:xfrm>
            <a:off y="4185962" x="2330700"/>
            <a:ext cy="471300" cx="4482599"/>
          </a:xfrm>
          <a:prstGeom prst="rect">
            <a:avLst/>
          </a:prstGeom>
          <a:solidFill>
            <a:srgbClr val="4F4651">
              <a:alpha val="35690"/>
            </a:srgbClr>
          </a:solidFill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/>
        </p:txBody>
      </p:sp>
      <p:sp>
        <p:nvSpPr>
          <p:cNvPr id="760" name="Shape 760"/>
          <p:cNvSpPr txBox="1"/>
          <p:nvPr/>
        </p:nvSpPr>
        <p:spPr>
          <a:xfrm>
            <a:off y="584450" x="9790950"/>
            <a:ext cy="5631299" cx="8002500"/>
          </a:xfrm>
          <a:prstGeom prst="rect">
            <a:avLst/>
          </a:prstGeom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algn="ctr" rtl="0" lvl="0">
              <a:buNone/>
            </a:pPr>
            <a:r>
              <a:rPr sz="3600" lang="en-US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existing electrical system</a:t>
            </a:r>
          </a:p>
          <a:p>
            <a:r>
              <a:t/>
            </a:r>
          </a:p>
          <a:p>
            <a:r>
              <a:t/>
            </a:r>
          </a:p>
          <a:p>
            <a:pPr algn="ctr" rtl="0" lvl="0">
              <a:buNone/>
            </a:pPr>
            <a:r>
              <a:rPr sz="2400" lang="en-US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electrical utility via PECO and local microgrid</a:t>
            </a:r>
          </a:p>
          <a:p>
            <a:r>
              <a:t/>
            </a:r>
          </a:p>
          <a:p>
            <a:pPr algn="ctr" rtl="0" lvl="0">
              <a:buNone/>
            </a:pPr>
            <a:r>
              <a:rPr sz="2400" lang="en-US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600 amp high voltage connection</a:t>
            </a:r>
          </a:p>
          <a:p>
            <a:r>
              <a:t/>
            </a:r>
          </a:p>
          <a:p>
            <a:pPr algn="ctr" rtl="0" lvl="0">
              <a:buNone/>
            </a:pPr>
            <a:r>
              <a:rPr sz="2400" lang="en-US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4000 amp main distribution board (mdb)</a:t>
            </a:r>
          </a:p>
          <a:p>
            <a:r>
              <a:t/>
            </a:r>
          </a:p>
          <a:p>
            <a:pPr algn="ctr" rtl="0" lvl="0">
              <a:buNone/>
            </a:pPr>
            <a:r>
              <a:rPr sz="2400" lang="en-US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~1650 FLA of existing and future HVAC equipment</a:t>
            </a:r>
          </a:p>
          <a:p>
            <a:r>
              <a:t/>
            </a:r>
          </a:p>
          <a:p>
            <a:r>
              <a:t/>
            </a:r>
          </a:p>
        </p:txBody>
      </p:sp>
      <p:cxnSp>
        <p:nvCxnSpPr>
          <p:cNvPr id="761" name="Shape 761"/>
          <p:cNvCxnSpPr/>
          <p:nvPr/>
        </p:nvCxnSpPr>
        <p:spPr>
          <a:xfrm>
            <a:off y="1337775" x="12011900"/>
            <a:ext cy="0" cx="3572999"/>
          </a:xfrm>
          <a:prstGeom prst="straightConnector1">
            <a:avLst/>
          </a:prstGeom>
          <a:noFill/>
          <a:ln w="22225" cap="flat">
            <a:solidFill>
              <a:srgbClr val="DF7366"/>
            </a:solidFill>
            <a:prstDash val="solid"/>
            <a:round/>
            <a:headEnd w="med" len="med" type="none"/>
            <a:tailEnd w="med" len="med" type="none"/>
          </a:ln>
        </p:spPr>
      </p:cxnSp>
      <p:graphicFrame>
        <p:nvGraphicFramePr>
          <p:cNvPr id="762" name="Shape 762"/>
          <p:cNvGraphicFramePr/>
          <p:nvPr/>
        </p:nvGraphicFramePr>
        <p:xfrm>
          <a:off y="1444987" x="19248500"/>
          <a:ext cy="3000000" cx="3000000"/>
        </p:xfrm>
        <a:graphic>
          <a:graphicData uri="http://schemas.openxmlformats.org/drawingml/2006/table">
            <a:tbl>
              <a:tblPr>
                <a:noFill/>
                <a:tableStyleId>{FDE2E29D-C063-4EE6-98A6-BD2F7F08BF5A}</a:tableStyleId>
              </a:tblPr>
              <a:tblGrid>
                <a:gridCol w="2267175"/>
                <a:gridCol w="982450"/>
                <a:gridCol w="1927100"/>
                <a:gridCol w="503800"/>
                <a:gridCol w="667550"/>
                <a:gridCol w="667550"/>
                <a:gridCol w="617175"/>
              </a:tblGrid>
              <a:tr h="665175">
                <a:tc>
                  <a:txBody>
                    <a:bodyPr>
                      <a:noAutofit/>
                    </a:bodyPr>
                    <a:lstStyle/>
                    <a:p>
                      <a:pPr algn="ctr" rtl="0" lvl="0">
                        <a:buNone/>
                      </a:pPr>
                      <a:r>
                        <a:rPr b="1" sz="1600" lang="en-US">
                          <a:solidFill>
                            <a:srgbClr val="434343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Equipment</a:t>
                      </a:r>
                    </a:p>
                  </a:txBody>
                  <a:tcPr marR="25400" marB="25400" marT="25400" anchor="ctr" marL="25400">
                    <a:solidFill>
                      <a:srgbClr val="8099E6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algn="ctr" rtl="0" lvl="0">
                        <a:buNone/>
                      </a:pPr>
                      <a:r>
                        <a:rPr b="1" sz="1600" lang="en-US">
                          <a:solidFill>
                            <a:srgbClr val="434343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Quantity</a:t>
                      </a:r>
                    </a:p>
                  </a:txBody>
                  <a:tcPr marR="25400" marB="25400" marT="25400" anchor="ctr" marL="25400">
                    <a:solidFill>
                      <a:srgbClr val="8099E6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algn="ctr" rtl="0" lvl="0">
                        <a:buNone/>
                      </a:pPr>
                      <a:r>
                        <a:rPr b="1" sz="1600" lang="en-US">
                          <a:solidFill>
                            <a:srgbClr val="434343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Full Load Amps</a:t>
                      </a:r>
                    </a:p>
                  </a:txBody>
                  <a:tcPr marR="25400" marB="25400" marT="25400" anchor="ctr" marL="25400">
                    <a:solidFill>
                      <a:srgbClr val="8099E6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algn="ctr" rtl="0" lvl="0">
                        <a:buNone/>
                      </a:pPr>
                      <a:r>
                        <a:rPr b="1" sz="1600" lang="en-US">
                          <a:solidFill>
                            <a:srgbClr val="434343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MCA</a:t>
                      </a:r>
                    </a:p>
                  </a:txBody>
                  <a:tcPr marR="25400" marB="25400" marT="25400" anchor="ctr" marL="25400">
                    <a:solidFill>
                      <a:srgbClr val="8099E6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algn="ctr" rtl="0" lvl="0">
                        <a:buNone/>
                      </a:pPr>
                      <a:r>
                        <a:rPr b="1" sz="1600" lang="en-US">
                          <a:solidFill>
                            <a:srgbClr val="434343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Volts</a:t>
                      </a:r>
                    </a:p>
                  </a:txBody>
                  <a:tcPr marR="25400" marB="25400" marT="25400" anchor="ctr" marL="25400">
                    <a:solidFill>
                      <a:srgbClr val="8099E6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algn="ctr" rtl="0" lvl="0">
                        <a:buNone/>
                      </a:pPr>
                      <a:r>
                        <a:rPr b="1" sz="1600" lang="en-US">
                          <a:solidFill>
                            <a:srgbClr val="434343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Phase</a:t>
                      </a:r>
                    </a:p>
                  </a:txBody>
                  <a:tcPr marR="25400" marB="25400" marT="25400" anchor="ctr" marL="25400">
                    <a:solidFill>
                      <a:srgbClr val="8099E6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algn="ctr" rtl="0" lvl="0">
                        <a:buNone/>
                      </a:pPr>
                      <a:r>
                        <a:rPr b="1" sz="1600" lang="en-US">
                          <a:solidFill>
                            <a:srgbClr val="434343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KW</a:t>
                      </a:r>
                    </a:p>
                  </a:txBody>
                  <a:tcPr marR="25400" marB="25400" marT="25400" anchor="ctr" marL="25400">
                    <a:solidFill>
                      <a:srgbClr val="8099E6"/>
                    </a:solidFill>
                  </a:tcPr>
                </a:tc>
              </a:tr>
              <a:tr h="665175">
                <a:tc>
                  <a:txBody>
                    <a:bodyPr>
                      <a:noAutofit/>
                    </a:bodyPr>
                    <a:lstStyle/>
                    <a:p>
                      <a:pPr algn="ctr" rtl="0" lvl="0">
                        <a:buNone/>
                      </a:pPr>
                      <a:r>
                        <a:rPr sz="1600" lang="en-US">
                          <a:solidFill>
                            <a:srgbClr val="434343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Rooftop Air Handling Unit</a:t>
                      </a:r>
                    </a:p>
                  </a:txBody>
                  <a:tcPr marR="25400" marB="25400" marT="25400" anchor="ctr" marL="25400">
                    <a:solidFill>
                      <a:srgbClr val="B2C2F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algn="ctr" rtl="0" lvl="0">
                        <a:buNone/>
                      </a:pPr>
                      <a:r>
                        <a:rPr sz="1600" lang="en-US">
                          <a:solidFill>
                            <a:srgbClr val="434343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2</a:t>
                      </a:r>
                    </a:p>
                  </a:txBody>
                  <a:tcPr marR="25400" marB="25400" marT="25400" anchor="ctr" marL="25400">
                    <a:solidFill>
                      <a:srgbClr val="E6EBFA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algn="ctr" rtl="0" lvl="0">
                        <a:buNone/>
                      </a:pPr>
                      <a:r>
                        <a:rPr sz="1600" lang="en-US">
                          <a:solidFill>
                            <a:srgbClr val="434343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369.2</a:t>
                      </a:r>
                    </a:p>
                  </a:txBody>
                  <a:tcPr marR="25400" marB="25400" marT="25400" anchor="ctr" marL="25400">
                    <a:solidFill>
                      <a:srgbClr val="E6EBFA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algn="ctr" rtl="0" lvl="0">
                        <a:buNone/>
                      </a:pPr>
                      <a:r>
                        <a:rPr sz="1600" lang="en-US">
                          <a:solidFill>
                            <a:srgbClr val="434343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400</a:t>
                      </a:r>
                    </a:p>
                  </a:txBody>
                  <a:tcPr marR="25400" marB="25400" marT="25400" anchor="ctr" marL="25400">
                    <a:solidFill>
                      <a:srgbClr val="E6EBFA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algn="ctr" rtl="0" lvl="0">
                        <a:buNone/>
                      </a:pPr>
                      <a:r>
                        <a:rPr sz="1600" lang="en-US">
                          <a:solidFill>
                            <a:srgbClr val="434343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460</a:t>
                      </a:r>
                    </a:p>
                  </a:txBody>
                  <a:tcPr marR="25400" marB="25400" marT="25400" anchor="ctr" marL="25400">
                    <a:solidFill>
                      <a:srgbClr val="E6EBFA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algn="ctr" rtl="0" lvl="0">
                        <a:buNone/>
                      </a:pPr>
                      <a:r>
                        <a:rPr sz="1600" lang="en-US">
                          <a:solidFill>
                            <a:srgbClr val="434343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3</a:t>
                      </a:r>
                    </a:p>
                  </a:txBody>
                  <a:tcPr marR="25400" marB="25400" marT="25400" anchor="ctr" marL="25400">
                    <a:solidFill>
                      <a:srgbClr val="E6EBFA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algn="ctr" rtl="0" lvl="0">
                        <a:buNone/>
                      </a:pPr>
                      <a:r>
                        <a:rPr sz="1600" lang="en-US">
                          <a:solidFill>
                            <a:srgbClr val="434343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294.2</a:t>
                      </a:r>
                    </a:p>
                  </a:txBody>
                  <a:tcPr marR="25400" marB="25400" marT="25400" anchor="ctr" marL="25400">
                    <a:solidFill>
                      <a:srgbClr val="E6EBFA"/>
                    </a:solidFill>
                  </a:tcPr>
                </a:tc>
              </a:tr>
              <a:tr h="363525">
                <a:tc>
                  <a:txBody>
                    <a:bodyPr>
                      <a:noAutofit/>
                    </a:bodyPr>
                    <a:lstStyle/>
                    <a:p>
                      <a:pPr algn="ctr" rtl="0" lvl="0">
                        <a:buNone/>
                      </a:pPr>
                      <a:r>
                        <a:rPr sz="1600" lang="en-US">
                          <a:solidFill>
                            <a:srgbClr val="434343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VAV-A</a:t>
                      </a:r>
                    </a:p>
                  </a:txBody>
                  <a:tcPr marR="25400" marB="25400" marT="25400" anchor="ctr" marL="25400">
                    <a:solidFill>
                      <a:srgbClr val="B2C2F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algn="ctr" rtl="0" lvl="0">
                        <a:buNone/>
                      </a:pPr>
                      <a:r>
                        <a:rPr sz="1600" lang="en-US">
                          <a:solidFill>
                            <a:srgbClr val="434343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8</a:t>
                      </a:r>
                    </a:p>
                  </a:txBody>
                  <a:tcPr marR="25400" marB="25400" marT="25400" anchor="ctr" marL="25400">
                    <a:solidFill>
                      <a:srgbClr val="E6EBFA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algn="ctr" rtl="0" lvl="0">
                        <a:buNone/>
                      </a:pPr>
                      <a:r>
                        <a:rPr sz="1600" lang="en-US">
                          <a:solidFill>
                            <a:srgbClr val="434343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10.83032491</a:t>
                      </a:r>
                    </a:p>
                  </a:txBody>
                  <a:tcPr marR="25400" marB="25400" marT="25400" anchor="ctr" marL="25400">
                    <a:solidFill>
                      <a:srgbClr val="E6EBFA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algn="ctr" rtl="0" lvl="0">
                        <a:buNone/>
                      </a:pPr>
                      <a:r>
                        <a:rPr sz="1600" lang="en-US">
                          <a:solidFill>
                            <a:srgbClr val="434343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15</a:t>
                      </a:r>
                    </a:p>
                  </a:txBody>
                  <a:tcPr marR="25400" marB="25400" marT="25400" anchor="ctr" marL="25400">
                    <a:solidFill>
                      <a:srgbClr val="E6EBFA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algn="ctr" rtl="0" lvl="0">
                        <a:buNone/>
                      </a:pPr>
                      <a:r>
                        <a:rPr sz="1600" lang="en-US">
                          <a:solidFill>
                            <a:srgbClr val="434343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277</a:t>
                      </a:r>
                    </a:p>
                  </a:txBody>
                  <a:tcPr marR="25400" marB="25400" marT="25400" anchor="ctr" marL="25400">
                    <a:solidFill>
                      <a:srgbClr val="E6EBFA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algn="ctr" rtl="0" lvl="0">
                        <a:buNone/>
                      </a:pPr>
                      <a:r>
                        <a:rPr sz="1600" lang="en-US">
                          <a:solidFill>
                            <a:srgbClr val="434343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1</a:t>
                      </a:r>
                    </a:p>
                  </a:txBody>
                  <a:tcPr marR="25400" marB="25400" marT="25400" anchor="ctr" marL="25400">
                    <a:solidFill>
                      <a:srgbClr val="E6EBFA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algn="ctr" rtl="0" lvl="0">
                        <a:buNone/>
                      </a:pPr>
                      <a:r>
                        <a:rPr sz="1600" lang="en-US">
                          <a:solidFill>
                            <a:srgbClr val="434343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3</a:t>
                      </a:r>
                    </a:p>
                  </a:txBody>
                  <a:tcPr marR="25400" marB="25400" marT="25400" anchor="ctr" marL="25400">
                    <a:solidFill>
                      <a:srgbClr val="E6EBFA"/>
                    </a:solidFill>
                  </a:tcPr>
                </a:tc>
              </a:tr>
              <a:tr h="363525">
                <a:tc>
                  <a:txBody>
                    <a:bodyPr>
                      <a:noAutofit/>
                    </a:bodyPr>
                    <a:lstStyle/>
                    <a:p>
                      <a:pPr algn="ctr" rtl="0" lvl="0">
                        <a:buNone/>
                      </a:pPr>
                      <a:r>
                        <a:rPr sz="1600" lang="en-US">
                          <a:solidFill>
                            <a:srgbClr val="434343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VAV-B</a:t>
                      </a:r>
                    </a:p>
                  </a:txBody>
                  <a:tcPr marR="25400" marB="25400" marT="25400" anchor="ctr" marL="25400">
                    <a:solidFill>
                      <a:srgbClr val="B2C2F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algn="ctr" rtl="0" lvl="0">
                        <a:buNone/>
                      </a:pPr>
                      <a:r>
                        <a:rPr sz="1600" lang="en-US">
                          <a:solidFill>
                            <a:srgbClr val="434343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8</a:t>
                      </a:r>
                    </a:p>
                  </a:txBody>
                  <a:tcPr marR="25400" marB="25400" marT="25400" anchor="ctr" marL="25400">
                    <a:solidFill>
                      <a:srgbClr val="E6EBFA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algn="ctr" rtl="0" lvl="0">
                        <a:buNone/>
                      </a:pPr>
                      <a:r>
                        <a:rPr sz="1600" lang="en-US">
                          <a:solidFill>
                            <a:srgbClr val="434343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21.66064982</a:t>
                      </a:r>
                    </a:p>
                  </a:txBody>
                  <a:tcPr marR="25400" marB="25400" marT="25400" anchor="ctr" marL="25400">
                    <a:solidFill>
                      <a:srgbClr val="E6EBFA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algn="ctr" rtl="0" lvl="0">
                        <a:buNone/>
                      </a:pPr>
                      <a:r>
                        <a:rPr sz="1600" lang="en-US">
                          <a:solidFill>
                            <a:srgbClr val="434343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25</a:t>
                      </a:r>
                    </a:p>
                  </a:txBody>
                  <a:tcPr marR="25400" marB="25400" marT="25400" anchor="ctr" marL="25400">
                    <a:solidFill>
                      <a:srgbClr val="E6EBFA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algn="ctr" rtl="0" lvl="0">
                        <a:buNone/>
                      </a:pPr>
                      <a:r>
                        <a:rPr sz="1600" lang="en-US">
                          <a:solidFill>
                            <a:srgbClr val="434343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277</a:t>
                      </a:r>
                    </a:p>
                  </a:txBody>
                  <a:tcPr marR="25400" marB="25400" marT="25400" anchor="ctr" marL="25400">
                    <a:solidFill>
                      <a:srgbClr val="E6EBFA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algn="ctr" rtl="0" lvl="0">
                        <a:buNone/>
                      </a:pPr>
                      <a:r>
                        <a:rPr sz="1600" lang="en-US">
                          <a:solidFill>
                            <a:srgbClr val="434343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1</a:t>
                      </a:r>
                    </a:p>
                  </a:txBody>
                  <a:tcPr marR="25400" marB="25400" marT="25400" anchor="ctr" marL="25400">
                    <a:solidFill>
                      <a:srgbClr val="E6EBFA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algn="ctr" rtl="0" lvl="0">
                        <a:buNone/>
                      </a:pPr>
                      <a:r>
                        <a:rPr sz="1600" lang="en-US">
                          <a:solidFill>
                            <a:srgbClr val="434343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6</a:t>
                      </a:r>
                    </a:p>
                  </a:txBody>
                  <a:tcPr marR="25400" marB="25400" marT="25400" anchor="ctr" marL="25400">
                    <a:solidFill>
                      <a:srgbClr val="E6EBFA"/>
                    </a:solidFill>
                  </a:tcPr>
                </a:tc>
              </a:tr>
              <a:tr h="363525">
                <a:tc>
                  <a:txBody>
                    <a:bodyPr>
                      <a:noAutofit/>
                    </a:bodyPr>
                    <a:lstStyle/>
                    <a:p>
                      <a:pPr algn="ctr" rtl="0" lvl="0">
                        <a:buNone/>
                      </a:pPr>
                      <a:r>
                        <a:rPr sz="1600" lang="en-US">
                          <a:solidFill>
                            <a:srgbClr val="434343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VAV-C</a:t>
                      </a:r>
                    </a:p>
                  </a:txBody>
                  <a:tcPr marR="25400" marB="25400" marT="25400" anchor="ctr" marL="25400">
                    <a:solidFill>
                      <a:srgbClr val="B2C2F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algn="ctr" rtl="0" lvl="0">
                        <a:buNone/>
                      </a:pPr>
                      <a:r>
                        <a:rPr sz="1600" lang="en-US">
                          <a:solidFill>
                            <a:srgbClr val="434343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8</a:t>
                      </a:r>
                    </a:p>
                  </a:txBody>
                  <a:tcPr marR="25400" marB="25400" marT="25400" anchor="ctr" marL="25400">
                    <a:solidFill>
                      <a:srgbClr val="E6EBFA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algn="ctr" rtl="0" lvl="0">
                        <a:buNone/>
                      </a:pPr>
                      <a:r>
                        <a:rPr sz="1600" lang="en-US">
                          <a:solidFill>
                            <a:srgbClr val="434343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36.10108303</a:t>
                      </a:r>
                    </a:p>
                  </a:txBody>
                  <a:tcPr marR="25400" marB="25400" marT="25400" anchor="ctr" marL="25400">
                    <a:solidFill>
                      <a:srgbClr val="E6EBFA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algn="ctr" rtl="0" lvl="0">
                        <a:buNone/>
                      </a:pPr>
                      <a:r>
                        <a:rPr sz="1600" lang="en-US">
                          <a:solidFill>
                            <a:srgbClr val="434343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40</a:t>
                      </a:r>
                    </a:p>
                  </a:txBody>
                  <a:tcPr marR="25400" marB="25400" marT="25400" anchor="ctr" marL="25400">
                    <a:solidFill>
                      <a:srgbClr val="E6EBFA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algn="ctr" rtl="0" lvl="0">
                        <a:buNone/>
                      </a:pPr>
                      <a:r>
                        <a:rPr sz="1600" lang="en-US">
                          <a:solidFill>
                            <a:srgbClr val="434343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277</a:t>
                      </a:r>
                    </a:p>
                  </a:txBody>
                  <a:tcPr marR="25400" marB="25400" marT="25400" anchor="ctr" marL="25400">
                    <a:solidFill>
                      <a:srgbClr val="E6EBFA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algn="ctr" rtl="0" lvl="0">
                        <a:buNone/>
                      </a:pPr>
                      <a:r>
                        <a:rPr sz="1600" lang="en-US">
                          <a:solidFill>
                            <a:srgbClr val="434343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1</a:t>
                      </a:r>
                    </a:p>
                  </a:txBody>
                  <a:tcPr marR="25400" marB="25400" marT="25400" anchor="ctr" marL="25400">
                    <a:solidFill>
                      <a:srgbClr val="E6EBFA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algn="ctr" rtl="0" lvl="0">
                        <a:buNone/>
                      </a:pPr>
                      <a:r>
                        <a:rPr sz="1600" lang="en-US">
                          <a:solidFill>
                            <a:srgbClr val="434343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10</a:t>
                      </a:r>
                    </a:p>
                  </a:txBody>
                  <a:tcPr marR="25400" marB="25400" marT="25400" anchor="ctr" marL="25400">
                    <a:solidFill>
                      <a:srgbClr val="E6EBFA"/>
                    </a:solidFill>
                  </a:tcPr>
                </a:tc>
              </a:tr>
              <a:tr h="363525">
                <a:tc>
                  <a:txBody>
                    <a:bodyPr>
                      <a:noAutofit/>
                    </a:bodyPr>
                    <a:lstStyle/>
                    <a:p>
                      <a:pPr algn="ctr" rtl="0" lvl="0">
                        <a:buNone/>
                      </a:pPr>
                      <a:r>
                        <a:rPr sz="1600" lang="en-US">
                          <a:solidFill>
                            <a:srgbClr val="434343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VAV-D</a:t>
                      </a:r>
                    </a:p>
                  </a:txBody>
                  <a:tcPr marR="25400" marB="25400" marT="25400" anchor="ctr" marL="25400">
                    <a:solidFill>
                      <a:srgbClr val="B2C2F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algn="ctr" rtl="0" lvl="0">
                        <a:buNone/>
                      </a:pPr>
                      <a:r>
                        <a:rPr sz="1600" lang="en-US">
                          <a:solidFill>
                            <a:srgbClr val="434343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8</a:t>
                      </a:r>
                    </a:p>
                  </a:txBody>
                  <a:tcPr marR="25400" marB="25400" marT="25400" anchor="ctr" marL="25400">
                    <a:solidFill>
                      <a:srgbClr val="E6EBFA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algn="ctr" rtl="0" lvl="0">
                        <a:buNone/>
                      </a:pPr>
                      <a:r>
                        <a:rPr sz="1600" lang="en-US">
                          <a:solidFill>
                            <a:srgbClr val="434343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45.12635379</a:t>
                      </a:r>
                    </a:p>
                  </a:txBody>
                  <a:tcPr marR="25400" marB="25400" marT="25400" anchor="ctr" marL="25400">
                    <a:solidFill>
                      <a:srgbClr val="E6EBFA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algn="ctr" rtl="0" lvl="0">
                        <a:buNone/>
                      </a:pPr>
                      <a:r>
                        <a:rPr sz="1600" lang="en-US">
                          <a:solidFill>
                            <a:srgbClr val="434343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50</a:t>
                      </a:r>
                    </a:p>
                  </a:txBody>
                  <a:tcPr marR="25400" marB="25400" marT="25400" anchor="ctr" marL="25400">
                    <a:solidFill>
                      <a:srgbClr val="E6EBFA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algn="ctr" rtl="0" lvl="0">
                        <a:buNone/>
                      </a:pPr>
                      <a:r>
                        <a:rPr sz="1600" lang="en-US">
                          <a:solidFill>
                            <a:srgbClr val="434343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277</a:t>
                      </a:r>
                    </a:p>
                  </a:txBody>
                  <a:tcPr marR="25400" marB="25400" marT="25400" anchor="ctr" marL="25400">
                    <a:solidFill>
                      <a:srgbClr val="E6EBFA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algn="ctr" rtl="0" lvl="0">
                        <a:buNone/>
                      </a:pPr>
                      <a:r>
                        <a:rPr sz="1600" lang="en-US">
                          <a:solidFill>
                            <a:srgbClr val="434343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1</a:t>
                      </a:r>
                    </a:p>
                  </a:txBody>
                  <a:tcPr marR="25400" marB="25400" marT="25400" anchor="ctr" marL="25400">
                    <a:solidFill>
                      <a:srgbClr val="E6EBFA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algn="ctr" rtl="0" lvl="0">
                        <a:buNone/>
                      </a:pPr>
                      <a:r>
                        <a:rPr sz="1600" lang="en-US">
                          <a:solidFill>
                            <a:srgbClr val="434343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12.5</a:t>
                      </a:r>
                    </a:p>
                  </a:txBody>
                  <a:tcPr marR="25400" marB="25400" marT="25400" anchor="ctr" marL="25400">
                    <a:solidFill>
                      <a:srgbClr val="E6EBFA"/>
                    </a:solidFill>
                  </a:tcPr>
                </a:tc>
              </a:tr>
              <a:tr h="665175">
                <a:tc>
                  <a:txBody>
                    <a:bodyPr>
                      <a:noAutofit/>
                    </a:bodyPr>
                    <a:lstStyle/>
                    <a:p>
                      <a:pPr algn="ctr" rtl="0" lvl="0">
                        <a:buNone/>
                      </a:pPr>
                      <a:r>
                        <a:rPr b="1" sz="1600" lang="en-US">
                          <a:solidFill>
                            <a:srgbClr val="434343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Total</a:t>
                      </a:r>
                    </a:p>
                  </a:txBody>
                  <a:tcPr marR="25400" marB="25400" marT="25400" anchor="ctr" marL="25400"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/>
                  </a:txBody>
                  <a:tcPr marR="25400" marB="25400" marT="25400" anchor="ctr" marL="25400"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algn="ctr" rtl="0" lvl="0">
                        <a:buNone/>
                      </a:pPr>
                      <a:r>
                        <a:rPr b="1" sz="1600" lang="en-US">
                          <a:solidFill>
                            <a:srgbClr val="434343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1648.147292</a:t>
                      </a:r>
                    </a:p>
                  </a:txBody>
                  <a:tcPr marR="25400" marB="25400" marT="25400" anchor="ctr" marL="25400"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algn="ctr" rtl="0" lvl="0">
                        <a:buNone/>
                      </a:pPr>
                      <a:r>
                        <a:rPr b="1" sz="1600" lang="en-US">
                          <a:solidFill>
                            <a:srgbClr val="434343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1840</a:t>
                      </a:r>
                    </a:p>
                  </a:txBody>
                  <a:tcPr marR="25400" marB="25400" marT="25400" anchor="ctr" marL="25400"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/>
                  </a:txBody>
                  <a:tcPr marR="25400" marB="25400" marT="25400" anchor="ctr" marL="25400"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/>
                  </a:txBody>
                  <a:tcPr marR="25400" marB="25400" marT="25400" anchor="ctr" marL="25400"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algn="ctr" rtl="0" lvl="0">
                        <a:buNone/>
                      </a:pPr>
                      <a:r>
                        <a:rPr b="1" sz="1600" lang="en-US">
                          <a:solidFill>
                            <a:srgbClr val="434343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840.4</a:t>
                      </a:r>
                    </a:p>
                  </a:txBody>
                  <a:tcPr marR="25400" marB="25400" marT="25400" anchor="ctr" marL="25400"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763" name="Shape 763"/>
          <p:cNvSpPr txBox="1"/>
          <p:nvPr/>
        </p:nvSpPr>
        <p:spPr>
          <a:xfrm>
            <a:off y="613350" x="19088075"/>
            <a:ext cy="5631299" cx="8002500"/>
          </a:xfrm>
          <a:prstGeom prst="rect">
            <a:avLst/>
          </a:prstGeom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algn="ctr" rtl="0" lvl="0">
              <a:buNone/>
            </a:pPr>
            <a:r>
              <a:rPr sz="3600" lang="en-US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removed electrical loads</a:t>
            </a:r>
          </a:p>
          <a:p>
            <a:r>
              <a:t/>
            </a:r>
          </a:p>
          <a:p>
            <a:r>
              <a:t/>
            </a:r>
          </a:p>
          <a:p>
            <a:r>
              <a:t/>
            </a:r>
          </a:p>
          <a:p>
            <a:r>
              <a:t/>
            </a:r>
          </a:p>
          <a:p>
            <a:r>
              <a:t/>
            </a:r>
          </a:p>
          <a:p>
            <a:r>
              <a:t/>
            </a:r>
          </a:p>
          <a:p>
            <a:r>
              <a:t/>
            </a:r>
          </a:p>
          <a:p>
            <a:r>
              <a:t/>
            </a:r>
          </a:p>
          <a:p>
            <a:r>
              <a:t/>
            </a:r>
          </a:p>
          <a:p>
            <a:r>
              <a:t/>
            </a:r>
          </a:p>
          <a:p>
            <a:r>
              <a:t/>
            </a:r>
          </a:p>
          <a:p>
            <a:pPr algn="ctr" rtl="0" lvl="0">
              <a:buNone/>
            </a:pPr>
            <a:r>
              <a:rPr sz="2400" lang="en-US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~1650 full load amps removed from mdb</a:t>
            </a:r>
          </a:p>
        </p:txBody>
      </p:sp>
      <p:cxnSp>
        <p:nvCxnSpPr>
          <p:cNvPr id="764" name="Shape 764"/>
          <p:cNvCxnSpPr/>
          <p:nvPr/>
        </p:nvCxnSpPr>
        <p:spPr>
          <a:xfrm>
            <a:off y="1337775" x="21302825"/>
            <a:ext cy="0" cx="3572999"/>
          </a:xfrm>
          <a:prstGeom prst="straightConnector1">
            <a:avLst/>
          </a:prstGeom>
          <a:noFill/>
          <a:ln w="22225" cap="flat">
            <a:solidFill>
              <a:srgbClr val="DF7366"/>
            </a:solidFill>
            <a:prstDash val="solid"/>
            <a:round/>
            <a:headEnd w="med" len="med" type="none"/>
            <a:tailEnd w="med" len="med" type="none"/>
          </a:ln>
        </p:spPr>
      </p:cxnSp>
    </p:spTree>
  </p:cSld>
  <p:clrMapOvr>
    <a:masterClrMapping/>
  </p:clrMapOvr>
  <p:transition spd="med"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69" name="Shape 76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70" name="Shape 770"/>
          <p:cNvSpPr/>
          <p:nvPr/>
        </p:nvSpPr>
        <p:spPr>
          <a:xfrm>
            <a:off y="414875" x="0"/>
            <a:ext cy="691499" cx="4482599"/>
          </a:xfrm>
          <a:prstGeom prst="rect">
            <a:avLst/>
          </a:prstGeom>
          <a:solidFill>
            <a:srgbClr val="F3F3F3"/>
          </a:solidFill>
          <a:ln w="19050" cap="flat">
            <a:solidFill>
              <a:srgbClr val="D9D9D9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 algn="ctr" rtl="0" lvl="0">
              <a:buNone/>
            </a:pPr>
            <a:r>
              <a:rPr sz="3000" lang="en-US">
                <a:latin typeface="Source Sans Pro"/>
                <a:ea typeface="Source Sans Pro"/>
                <a:cs typeface="Source Sans Pro"/>
                <a:sym typeface="Source Sans Pro"/>
              </a:rPr>
              <a:t>introduction</a:t>
            </a:r>
          </a:p>
        </p:txBody>
      </p:sp>
      <p:sp>
        <p:nvSpPr>
          <p:cNvPr id="771" name="Shape 771"/>
          <p:cNvSpPr/>
          <p:nvPr/>
        </p:nvSpPr>
        <p:spPr>
          <a:xfrm>
            <a:off y="2013025" x="0"/>
            <a:ext cy="691499" cx="4482599"/>
          </a:xfrm>
          <a:prstGeom prst="rect">
            <a:avLst/>
          </a:prstGeom>
          <a:solidFill>
            <a:srgbClr val="F3F3F3"/>
          </a:solidFill>
          <a:ln w="19050" cap="flat">
            <a:solidFill>
              <a:srgbClr val="D9D9D9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 algn="ctr" rtl="0" lvl="0">
              <a:buNone/>
            </a:pPr>
            <a:r>
              <a:rPr sz="3000" lang="en-US">
                <a:latin typeface="Source Sans Pro"/>
                <a:ea typeface="Source Sans Pro"/>
                <a:cs typeface="Source Sans Pro"/>
                <a:sym typeface="Source Sans Pro"/>
              </a:rPr>
              <a:t>thesis proposal</a:t>
            </a:r>
          </a:p>
        </p:txBody>
      </p:sp>
      <p:sp>
        <p:nvSpPr>
          <p:cNvPr id="772" name="Shape 772"/>
          <p:cNvSpPr/>
          <p:nvPr/>
        </p:nvSpPr>
        <p:spPr>
          <a:xfrm>
            <a:off y="2824050" x="0"/>
            <a:ext cy="691499" cx="4482599"/>
          </a:xfrm>
          <a:prstGeom prst="rect">
            <a:avLst/>
          </a:prstGeom>
          <a:solidFill>
            <a:srgbClr val="F3F3F3"/>
          </a:solidFill>
          <a:ln w="19050" cap="flat">
            <a:solidFill>
              <a:srgbClr val="D9D9D9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 algn="ctr" rtl="0" lvl="0">
              <a:buNone/>
            </a:pPr>
            <a:r>
              <a:rPr sz="3000" lang="en-US">
                <a:latin typeface="Source Sans Pro"/>
                <a:ea typeface="Source Sans Pro"/>
                <a:cs typeface="Source Sans Pro"/>
                <a:sym typeface="Source Sans Pro"/>
              </a:rPr>
              <a:t>mechanical depth</a:t>
            </a:r>
          </a:p>
        </p:txBody>
      </p:sp>
      <p:sp>
        <p:nvSpPr>
          <p:cNvPr id="773" name="Shape 773"/>
          <p:cNvSpPr/>
          <p:nvPr/>
        </p:nvSpPr>
        <p:spPr>
          <a:xfrm>
            <a:off y="3635075" x="2330700"/>
            <a:ext cy="1806300" cx="4482599"/>
          </a:xfrm>
          <a:prstGeom prst="rect">
            <a:avLst/>
          </a:prstGeom>
          <a:solidFill>
            <a:srgbClr val="F3F3F3"/>
          </a:solidFill>
          <a:ln w="19050" cap="flat">
            <a:solidFill>
              <a:srgbClr val="D9D9D9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 algn="ctr" rtl="0" lvl="0">
              <a:buNone/>
            </a:pPr>
            <a:r>
              <a:rPr sz="3000" lang="en-US">
                <a:latin typeface="Source Sans Pro"/>
                <a:ea typeface="Source Sans Pro"/>
                <a:cs typeface="Source Sans Pro"/>
                <a:sym typeface="Source Sans Pro"/>
              </a:rPr>
              <a:t>electrical breadth</a:t>
            </a:r>
          </a:p>
          <a:p>
            <a:pPr algn="ctr" rtl="0" lvl="0">
              <a:buNone/>
            </a:pPr>
            <a:r>
              <a:rPr sz="2400" lang="en-US">
                <a:latin typeface="Source Sans Pro"/>
                <a:ea typeface="Source Sans Pro"/>
                <a:cs typeface="Source Sans Pro"/>
                <a:sym typeface="Source Sans Pro"/>
              </a:rPr>
              <a:t>existing</a:t>
            </a:r>
          </a:p>
          <a:p>
            <a:pPr algn="ctr" rtl="0" lvl="0">
              <a:buNone/>
            </a:pPr>
            <a:r>
              <a:rPr sz="2400" lang="en-US">
                <a:latin typeface="Source Sans Pro"/>
                <a:ea typeface="Source Sans Pro"/>
                <a:cs typeface="Source Sans Pro"/>
                <a:sym typeface="Source Sans Pro"/>
              </a:rPr>
              <a:t>new loads</a:t>
            </a:r>
          </a:p>
          <a:p>
            <a:pPr algn="ctr" rtl="0" lvl="0">
              <a:buNone/>
            </a:pPr>
            <a:r>
              <a:rPr sz="2400" lang="en-US">
                <a:latin typeface="Source Sans Pro"/>
                <a:ea typeface="Source Sans Pro"/>
                <a:cs typeface="Source Sans Pro"/>
                <a:sym typeface="Source Sans Pro"/>
              </a:rPr>
              <a:t>panel boards</a:t>
            </a:r>
          </a:p>
        </p:txBody>
      </p:sp>
      <p:sp>
        <p:nvSpPr>
          <p:cNvPr id="774" name="Shape 774"/>
          <p:cNvSpPr/>
          <p:nvPr/>
        </p:nvSpPr>
        <p:spPr>
          <a:xfrm>
            <a:off y="5560900" x="0"/>
            <a:ext cy="691499" cx="4482599"/>
          </a:xfrm>
          <a:prstGeom prst="rect">
            <a:avLst/>
          </a:prstGeom>
          <a:solidFill>
            <a:srgbClr val="F3F3F3"/>
          </a:solidFill>
          <a:ln w="19050" cap="flat">
            <a:solidFill>
              <a:srgbClr val="D9D9D9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 algn="ctr" rtl="0" lvl="0">
              <a:buNone/>
            </a:pPr>
            <a:r>
              <a:rPr sz="3000" lang="en-US">
                <a:latin typeface="Source Sans Pro"/>
                <a:ea typeface="Source Sans Pro"/>
                <a:cs typeface="Source Sans Pro"/>
                <a:sym typeface="Source Sans Pro"/>
              </a:rPr>
              <a:t>conclusion</a:t>
            </a:r>
          </a:p>
        </p:txBody>
      </p:sp>
      <p:sp>
        <p:nvSpPr>
          <p:cNvPr id="775" name="Shape 775"/>
          <p:cNvSpPr/>
          <p:nvPr/>
        </p:nvSpPr>
        <p:spPr>
          <a:xfrm>
            <a:off y="1202000" x="0"/>
            <a:ext cy="691499" cx="4482599"/>
          </a:xfrm>
          <a:prstGeom prst="rect">
            <a:avLst/>
          </a:prstGeom>
          <a:solidFill>
            <a:srgbClr val="F3F3F3"/>
          </a:solidFill>
          <a:ln w="19050" cap="flat">
            <a:solidFill>
              <a:srgbClr val="D9D9D9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 algn="ctr" rtl="0" lvl="0">
              <a:buNone/>
            </a:pPr>
            <a:r>
              <a:rPr sz="3000" lang="en-US">
                <a:latin typeface="Source Sans Pro"/>
                <a:ea typeface="Source Sans Pro"/>
                <a:cs typeface="Source Sans Pro"/>
                <a:sym typeface="Source Sans Pro"/>
              </a:rPr>
              <a:t>about 201 rouse</a:t>
            </a:r>
          </a:p>
        </p:txBody>
      </p:sp>
      <p:sp>
        <p:nvSpPr>
          <p:cNvPr id="776" name="Shape 776"/>
          <p:cNvSpPr/>
          <p:nvPr/>
        </p:nvSpPr>
        <p:spPr>
          <a:xfrm>
            <a:off y="4522287" x="2330700"/>
            <a:ext cy="471300" cx="4482599"/>
          </a:xfrm>
          <a:prstGeom prst="rect">
            <a:avLst/>
          </a:prstGeom>
          <a:solidFill>
            <a:srgbClr val="4F4651">
              <a:alpha val="35690"/>
            </a:srgbClr>
          </a:solidFill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/>
        </p:txBody>
      </p:sp>
      <p:sp>
        <p:nvSpPr>
          <p:cNvPr id="777" name="Shape 777"/>
          <p:cNvSpPr txBox="1"/>
          <p:nvPr/>
        </p:nvSpPr>
        <p:spPr>
          <a:xfrm>
            <a:off y="584450" x="9790950"/>
            <a:ext cy="753300" cx="8002500"/>
          </a:xfrm>
          <a:prstGeom prst="rect">
            <a:avLst/>
          </a:prstGeom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algn="ctr" rtl="0" lvl="0">
              <a:buNone/>
            </a:pPr>
            <a:r>
              <a:rPr sz="3600" lang="en-US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new electrical wiring</a:t>
            </a:r>
          </a:p>
          <a:p>
            <a:r>
              <a:t/>
            </a:r>
          </a:p>
          <a:p>
            <a:r>
              <a:t/>
            </a:r>
          </a:p>
          <a:p>
            <a:r>
              <a:t/>
            </a:r>
          </a:p>
          <a:p>
            <a:r>
              <a:t/>
            </a:r>
          </a:p>
        </p:txBody>
      </p:sp>
      <p:cxnSp>
        <p:nvCxnSpPr>
          <p:cNvPr id="778" name="Shape 778"/>
          <p:cNvCxnSpPr/>
          <p:nvPr/>
        </p:nvCxnSpPr>
        <p:spPr>
          <a:xfrm>
            <a:off y="1337775" x="12011900"/>
            <a:ext cy="0" cx="3572999"/>
          </a:xfrm>
          <a:prstGeom prst="straightConnector1">
            <a:avLst/>
          </a:prstGeom>
          <a:noFill/>
          <a:ln w="22225" cap="flat">
            <a:solidFill>
              <a:srgbClr val="DF7366"/>
            </a:solidFill>
            <a:prstDash val="solid"/>
            <a:round/>
            <a:headEnd w="med" len="med" type="none"/>
            <a:tailEnd w="med" len="med" type="none"/>
          </a:ln>
        </p:spPr>
      </p:cxnSp>
      <p:graphicFrame>
        <p:nvGraphicFramePr>
          <p:cNvPr id="779" name="Shape 779"/>
          <p:cNvGraphicFramePr/>
          <p:nvPr/>
        </p:nvGraphicFramePr>
        <p:xfrm>
          <a:off y="1337775" x="19219800"/>
          <a:ext cy="3000000" cx="3000000"/>
        </p:xfrm>
        <a:graphic>
          <a:graphicData uri="http://schemas.openxmlformats.org/drawingml/2006/table">
            <a:tbl>
              <a:tblPr>
                <a:noFill/>
                <a:tableStyleId>{0FAEB274-F053-4487-B979-8CF99B1E3A51}</a:tableStyleId>
              </a:tblPr>
              <a:tblGrid>
                <a:gridCol w="1856750"/>
                <a:gridCol w="1124150"/>
                <a:gridCol w="1705175"/>
                <a:gridCol w="631550"/>
                <a:gridCol w="972575"/>
                <a:gridCol w="732600"/>
                <a:gridCol w="644175"/>
              </a:tblGrid>
              <a:tr h="637850">
                <a:tc>
                  <a:txBody>
                    <a:bodyPr>
                      <a:noAutofit/>
                    </a:bodyPr>
                    <a:lstStyle/>
                    <a:p>
                      <a:pPr algn="ctr" rtl="0" lvl="0">
                        <a:buNone/>
                      </a:pPr>
                      <a:r>
                        <a:rPr b="1" sz="1800" lang="en-US">
                          <a:solidFill>
                            <a:srgbClr val="434343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Equipment</a:t>
                      </a:r>
                    </a:p>
                  </a:txBody>
                  <a:tcPr marR="25400" marB="25400" marT="25400" anchor="ctr" marL="25400">
                    <a:solidFill>
                      <a:srgbClr val="8099E6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algn="ctr" rtl="0" lvl="0">
                        <a:buNone/>
                      </a:pPr>
                      <a:r>
                        <a:rPr b="1" sz="1800" lang="en-US">
                          <a:solidFill>
                            <a:srgbClr val="434343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Quantity</a:t>
                      </a:r>
                    </a:p>
                  </a:txBody>
                  <a:tcPr marR="25400" marB="25400" marT="25400" anchor="ctr" marL="25400">
                    <a:solidFill>
                      <a:srgbClr val="8099E6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algn="ctr" rtl="0" lvl="0">
                        <a:buNone/>
                      </a:pPr>
                      <a:r>
                        <a:rPr b="1" sz="1800" lang="en-US">
                          <a:solidFill>
                            <a:srgbClr val="434343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Full Load Amps</a:t>
                      </a:r>
                    </a:p>
                  </a:txBody>
                  <a:tcPr marR="25400" marB="25400" marT="25400" anchor="ctr" marL="25400">
                    <a:solidFill>
                      <a:srgbClr val="8099E6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algn="ctr" rtl="0" lvl="0">
                        <a:buNone/>
                      </a:pPr>
                      <a:r>
                        <a:rPr b="1" sz="1800" lang="en-US">
                          <a:solidFill>
                            <a:srgbClr val="434343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MCA</a:t>
                      </a:r>
                    </a:p>
                  </a:txBody>
                  <a:tcPr marR="25400" marB="25400" marT="25400" anchor="ctr" marL="25400">
                    <a:solidFill>
                      <a:srgbClr val="8099E6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algn="ctr" rtl="0" lvl="0">
                        <a:buNone/>
                      </a:pPr>
                      <a:r>
                        <a:rPr b="1" sz="1800" lang="en-US">
                          <a:solidFill>
                            <a:srgbClr val="434343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Voltage</a:t>
                      </a:r>
                    </a:p>
                  </a:txBody>
                  <a:tcPr marR="25400" marB="25400" marT="25400" anchor="ctr" marL="25400">
                    <a:solidFill>
                      <a:srgbClr val="8099E6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algn="ctr" rtl="0" lvl="0">
                        <a:buNone/>
                      </a:pPr>
                      <a:r>
                        <a:rPr b="1" sz="1800" lang="en-US">
                          <a:solidFill>
                            <a:srgbClr val="434343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Phase</a:t>
                      </a:r>
                    </a:p>
                  </a:txBody>
                  <a:tcPr marR="25400" marB="25400" marT="25400" anchor="ctr" marL="25400">
                    <a:solidFill>
                      <a:srgbClr val="8099E6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algn="ctr" rtl="0" lvl="0">
                        <a:buNone/>
                      </a:pPr>
                      <a:r>
                        <a:rPr b="1" sz="1800" lang="en-US">
                          <a:solidFill>
                            <a:srgbClr val="434343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KW</a:t>
                      </a:r>
                    </a:p>
                  </a:txBody>
                  <a:tcPr marR="25400" marB="25400" marT="25400" anchor="ctr" marL="25400">
                    <a:solidFill>
                      <a:srgbClr val="8099E6"/>
                    </a:solidFill>
                  </a:tcPr>
                </a:tc>
              </a:tr>
              <a:tr h="567825">
                <a:tc>
                  <a:txBody>
                    <a:bodyPr>
                      <a:noAutofit/>
                    </a:bodyPr>
                    <a:lstStyle/>
                    <a:p>
                      <a:pPr algn="ctr" rtl="0" lvl="0">
                        <a:buNone/>
                      </a:pPr>
                      <a:r>
                        <a:rPr sz="1800" lang="en-US">
                          <a:solidFill>
                            <a:srgbClr val="434343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Well Field Pump</a:t>
                      </a:r>
                    </a:p>
                  </a:txBody>
                  <a:tcPr marR="25400" marB="25400" marT="25400" anchor="ctr" marL="25400">
                    <a:solidFill>
                      <a:srgbClr val="B2C2F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algn="ctr" rtl="0" lvl="0">
                        <a:buNone/>
                      </a:pPr>
                      <a:r>
                        <a:rPr sz="1800" lang="en-US">
                          <a:solidFill>
                            <a:srgbClr val="434343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2</a:t>
                      </a:r>
                    </a:p>
                  </a:txBody>
                  <a:tcPr marR="25400" marB="25400" marT="25400" anchor="ctr" marL="25400">
                    <a:solidFill>
                      <a:srgbClr val="E6EBFA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algn="ctr" rtl="0" lvl="0">
                        <a:buNone/>
                      </a:pPr>
                      <a:r>
                        <a:rPr sz="1800" lang="en-US">
                          <a:solidFill>
                            <a:srgbClr val="434343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23.3</a:t>
                      </a:r>
                    </a:p>
                  </a:txBody>
                  <a:tcPr marR="25400" marB="25400" marT="25400" anchor="ctr" marL="25400">
                    <a:solidFill>
                      <a:srgbClr val="E6EBFA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algn="ctr" rtl="0" lvl="0">
                        <a:buNone/>
                      </a:pPr>
                      <a:r>
                        <a:rPr sz="1800" lang="en-US">
                          <a:solidFill>
                            <a:srgbClr val="434343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30</a:t>
                      </a:r>
                    </a:p>
                  </a:txBody>
                  <a:tcPr marR="25400" marB="25400" marT="25400" anchor="ctr" marL="25400">
                    <a:solidFill>
                      <a:srgbClr val="E6EBFA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algn="ctr" rtl="0" lvl="0">
                        <a:buNone/>
                      </a:pPr>
                      <a:r>
                        <a:rPr sz="1800" lang="en-US">
                          <a:solidFill>
                            <a:srgbClr val="434343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460</a:t>
                      </a:r>
                    </a:p>
                  </a:txBody>
                  <a:tcPr marR="25400" marB="25400" marT="25400" anchor="ctr" marL="25400">
                    <a:solidFill>
                      <a:srgbClr val="E6EBFA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algn="ctr" rtl="0" lvl="0">
                        <a:buNone/>
                      </a:pPr>
                      <a:r>
                        <a:rPr sz="1800" lang="en-US">
                          <a:solidFill>
                            <a:srgbClr val="434343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1</a:t>
                      </a:r>
                    </a:p>
                  </a:txBody>
                  <a:tcPr marR="25400" marB="25400" marT="25400" anchor="ctr" marL="25400">
                    <a:solidFill>
                      <a:srgbClr val="E6EBFA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algn="ctr" rtl="0" lvl="0">
                        <a:buNone/>
                      </a:pPr>
                      <a:r>
                        <a:rPr sz="1800" lang="en-US">
                          <a:solidFill>
                            <a:srgbClr val="434343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18.6 </a:t>
                      </a:r>
                    </a:p>
                  </a:txBody>
                  <a:tcPr marR="25400" marB="25400" marT="25400" anchor="ctr" marL="25400">
                    <a:solidFill>
                      <a:srgbClr val="E6EBFA"/>
                    </a:solidFill>
                  </a:tcPr>
                </a:tc>
              </a:tr>
              <a:tr h="567825">
                <a:tc>
                  <a:txBody>
                    <a:bodyPr>
                      <a:noAutofit/>
                    </a:bodyPr>
                    <a:lstStyle/>
                    <a:p>
                      <a:pPr algn="ctr" rtl="0" lvl="0">
                        <a:buNone/>
                      </a:pPr>
                      <a:r>
                        <a:rPr sz="1800" lang="en-US">
                          <a:solidFill>
                            <a:srgbClr val="434343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Heat Pump</a:t>
                      </a:r>
                    </a:p>
                  </a:txBody>
                  <a:tcPr marR="25400" marB="25400" marT="25400" anchor="ctr" marL="25400">
                    <a:solidFill>
                      <a:srgbClr val="B2C2F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algn="ctr" rtl="0" lvl="0">
                        <a:buNone/>
                      </a:pPr>
                      <a:r>
                        <a:rPr sz="1800" lang="en-US">
                          <a:solidFill>
                            <a:srgbClr val="434343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13</a:t>
                      </a:r>
                    </a:p>
                  </a:txBody>
                  <a:tcPr marR="25400" marB="25400" marT="25400" anchor="ctr" marL="25400">
                    <a:solidFill>
                      <a:srgbClr val="E6EBFA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algn="ctr" rtl="0" lvl="0">
                        <a:buNone/>
                      </a:pPr>
                      <a:r>
                        <a:rPr sz="1800" lang="en-US">
                          <a:solidFill>
                            <a:srgbClr val="434343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33.4</a:t>
                      </a:r>
                    </a:p>
                  </a:txBody>
                  <a:tcPr marR="25400" marB="25400" marT="25400" anchor="ctr" marL="25400">
                    <a:solidFill>
                      <a:srgbClr val="E6EBFA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algn="ctr" rtl="0" lvl="0">
                        <a:buNone/>
                      </a:pPr>
                      <a:r>
                        <a:rPr sz="1800" lang="en-US">
                          <a:solidFill>
                            <a:srgbClr val="434343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40</a:t>
                      </a:r>
                    </a:p>
                  </a:txBody>
                  <a:tcPr marR="25400" marB="25400" marT="25400" anchor="ctr" marL="25400">
                    <a:solidFill>
                      <a:srgbClr val="E6EBFA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algn="ctr" rtl="0" lvl="0">
                        <a:buNone/>
                      </a:pPr>
                      <a:r>
                        <a:rPr sz="1800" lang="en-US">
                          <a:solidFill>
                            <a:srgbClr val="434343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460</a:t>
                      </a:r>
                    </a:p>
                  </a:txBody>
                  <a:tcPr marR="25400" marB="25400" marT="25400" anchor="ctr" marL="25400">
                    <a:solidFill>
                      <a:srgbClr val="E6EBFA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algn="ctr" rtl="0" lvl="0">
                        <a:buNone/>
                      </a:pPr>
                      <a:r>
                        <a:rPr sz="1800" lang="en-US">
                          <a:solidFill>
                            <a:srgbClr val="434343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3</a:t>
                      </a:r>
                    </a:p>
                  </a:txBody>
                  <a:tcPr marR="25400" marB="25400" marT="25400" anchor="ctr" marL="25400">
                    <a:solidFill>
                      <a:srgbClr val="E6EBFA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algn="ctr" rtl="0" lvl="0">
                        <a:buNone/>
                      </a:pPr>
                      <a:r>
                        <a:rPr sz="1800" lang="en-US">
                          <a:solidFill>
                            <a:srgbClr val="434343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18.9 </a:t>
                      </a:r>
                    </a:p>
                  </a:txBody>
                  <a:tcPr marR="25400" marB="25400" marT="25400" anchor="ctr" marL="25400">
                    <a:solidFill>
                      <a:srgbClr val="E6EBFA"/>
                    </a:solidFill>
                  </a:tcPr>
                </a:tc>
              </a:tr>
              <a:tr h="1011200">
                <a:tc>
                  <a:txBody>
                    <a:bodyPr>
                      <a:noAutofit/>
                    </a:bodyPr>
                    <a:lstStyle/>
                    <a:p>
                      <a:pPr algn="ctr" rtl="0" lvl="0">
                        <a:buNone/>
                      </a:pPr>
                      <a:r>
                        <a:rPr sz="1800" lang="en-US">
                          <a:solidFill>
                            <a:srgbClr val="434343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Hot/Chilled Water Pump</a:t>
                      </a:r>
                    </a:p>
                  </a:txBody>
                  <a:tcPr marR="25400" marB="25400" marT="25400" anchor="ctr" marL="25400">
                    <a:solidFill>
                      <a:srgbClr val="B2C2F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algn="ctr" rtl="0" lvl="0">
                        <a:buNone/>
                      </a:pPr>
                      <a:r>
                        <a:rPr sz="1800" lang="en-US">
                          <a:solidFill>
                            <a:srgbClr val="434343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4</a:t>
                      </a:r>
                    </a:p>
                  </a:txBody>
                  <a:tcPr marR="25400" marB="25400" marT="25400" anchor="ctr" marL="25400">
                    <a:solidFill>
                      <a:srgbClr val="E6EBFA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algn="ctr" rtl="0" lvl="0">
                        <a:buNone/>
                      </a:pPr>
                      <a:r>
                        <a:rPr sz="1800" lang="en-US">
                          <a:solidFill>
                            <a:srgbClr val="434343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4.04</a:t>
                      </a:r>
                    </a:p>
                  </a:txBody>
                  <a:tcPr marR="25400" marB="25400" marT="25400" anchor="ctr" marL="25400">
                    <a:solidFill>
                      <a:srgbClr val="E6EBFA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algn="ctr" rtl="0" lvl="0">
                        <a:buNone/>
                      </a:pPr>
                      <a:r>
                        <a:rPr sz="1800" lang="en-US">
                          <a:solidFill>
                            <a:srgbClr val="434343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15</a:t>
                      </a:r>
                    </a:p>
                  </a:txBody>
                  <a:tcPr marR="25400" marB="25400" marT="25400" anchor="ctr" marL="25400">
                    <a:solidFill>
                      <a:srgbClr val="E6EBFA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algn="ctr" rtl="0" lvl="0">
                        <a:buNone/>
                      </a:pPr>
                      <a:r>
                        <a:rPr sz="1800" lang="en-US">
                          <a:solidFill>
                            <a:srgbClr val="434343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230</a:t>
                      </a:r>
                    </a:p>
                  </a:txBody>
                  <a:tcPr marR="25400" marB="25400" marT="25400" anchor="ctr" marL="25400">
                    <a:solidFill>
                      <a:srgbClr val="E6EBFA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algn="ctr" rtl="0" lvl="0">
                        <a:buNone/>
                      </a:pPr>
                      <a:r>
                        <a:rPr sz="1800" lang="en-US">
                          <a:solidFill>
                            <a:srgbClr val="434343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1</a:t>
                      </a:r>
                    </a:p>
                  </a:txBody>
                  <a:tcPr marR="25400" marB="25400" marT="25400" anchor="ctr" marL="25400">
                    <a:solidFill>
                      <a:srgbClr val="E6EBFA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algn="ctr" rtl="0" lvl="0">
                        <a:buNone/>
                      </a:pPr>
                      <a:r>
                        <a:rPr sz="1800" lang="en-US">
                          <a:solidFill>
                            <a:srgbClr val="434343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1.12</a:t>
                      </a:r>
                    </a:p>
                  </a:txBody>
                  <a:tcPr marR="25400" marB="25400" marT="25400" anchor="ctr" marL="25400">
                    <a:solidFill>
                      <a:srgbClr val="E6EBFA"/>
                    </a:solidFill>
                  </a:tcPr>
                </a:tc>
              </a:tr>
              <a:tr h="567825">
                <a:tc>
                  <a:txBody>
                    <a:bodyPr>
                      <a:noAutofit/>
                    </a:bodyPr>
                    <a:lstStyle/>
                    <a:p>
                      <a:pPr algn="ctr" rtl="0" lvl="0">
                        <a:buNone/>
                      </a:pPr>
                      <a:r>
                        <a:rPr sz="1800" lang="en-US">
                          <a:solidFill>
                            <a:srgbClr val="434343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DOAS Unit</a:t>
                      </a:r>
                    </a:p>
                  </a:txBody>
                  <a:tcPr marR="25400" marB="25400" marT="25400" anchor="ctr" marL="25400">
                    <a:solidFill>
                      <a:srgbClr val="B2C2F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algn="ctr" rtl="0" lvl="0">
                        <a:buNone/>
                      </a:pPr>
                      <a:r>
                        <a:rPr sz="1800" lang="en-US">
                          <a:solidFill>
                            <a:srgbClr val="434343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1</a:t>
                      </a:r>
                    </a:p>
                  </a:txBody>
                  <a:tcPr marR="25400" marB="25400" marT="25400" anchor="ctr" marL="25400">
                    <a:solidFill>
                      <a:srgbClr val="E6EBFA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algn="ctr" rtl="0" lvl="0">
                        <a:buNone/>
                      </a:pPr>
                      <a:r>
                        <a:rPr sz="1800" lang="en-US">
                          <a:solidFill>
                            <a:srgbClr val="434343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37.8</a:t>
                      </a:r>
                    </a:p>
                  </a:txBody>
                  <a:tcPr marR="25400" marB="25400" marT="25400" anchor="ctr" marL="25400">
                    <a:solidFill>
                      <a:srgbClr val="E6EBFA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algn="ctr" rtl="0" lvl="0">
                        <a:buNone/>
                      </a:pPr>
                      <a:r>
                        <a:rPr sz="1800" lang="en-US">
                          <a:solidFill>
                            <a:srgbClr val="434343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50</a:t>
                      </a:r>
                    </a:p>
                  </a:txBody>
                  <a:tcPr marR="25400" marB="25400" marT="25400" anchor="ctr" marL="25400">
                    <a:solidFill>
                      <a:srgbClr val="E6EBFA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algn="ctr" rtl="0" lvl="0">
                        <a:buNone/>
                      </a:pPr>
                      <a:r>
                        <a:rPr sz="1800" lang="en-US">
                          <a:solidFill>
                            <a:srgbClr val="434343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460</a:t>
                      </a:r>
                    </a:p>
                  </a:txBody>
                  <a:tcPr marR="25400" marB="25400" marT="25400" anchor="ctr" marL="25400">
                    <a:solidFill>
                      <a:srgbClr val="E6EBFA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algn="ctr" rtl="0" lvl="0">
                        <a:buNone/>
                      </a:pPr>
                      <a:r>
                        <a:rPr sz="1800" lang="en-US">
                          <a:solidFill>
                            <a:srgbClr val="434343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3</a:t>
                      </a:r>
                    </a:p>
                  </a:txBody>
                  <a:tcPr marR="25400" marB="25400" marT="25400" anchor="ctr" marL="25400">
                    <a:solidFill>
                      <a:srgbClr val="E6EBFA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algn="ctr" rtl="0" lvl="0">
                        <a:buNone/>
                      </a:pPr>
                      <a:r>
                        <a:rPr sz="1800" lang="en-US">
                          <a:solidFill>
                            <a:srgbClr val="434343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37.8</a:t>
                      </a:r>
                    </a:p>
                  </a:txBody>
                  <a:tcPr marR="25400" marB="25400" marT="25400" anchor="ctr" marL="25400">
                    <a:solidFill>
                      <a:srgbClr val="E6EBFA"/>
                    </a:solidFill>
                  </a:tcPr>
                </a:tc>
              </a:tr>
            </a:tbl>
          </a:graphicData>
        </a:graphic>
      </p:graphicFrame>
      <p:sp>
        <p:nvSpPr>
          <p:cNvPr id="780" name="Shape 780"/>
          <p:cNvSpPr txBox="1"/>
          <p:nvPr/>
        </p:nvSpPr>
        <p:spPr>
          <a:xfrm>
            <a:off y="613350" x="19088075"/>
            <a:ext cy="5631299" cx="8002500"/>
          </a:xfrm>
          <a:prstGeom prst="rect">
            <a:avLst/>
          </a:prstGeom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algn="ctr" rtl="0" lvl="0">
              <a:buNone/>
            </a:pPr>
            <a:r>
              <a:rPr sz="3600" lang="en-US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new electrical loads</a:t>
            </a:r>
          </a:p>
          <a:p>
            <a:r>
              <a:t/>
            </a:r>
          </a:p>
          <a:p>
            <a:r>
              <a:t/>
            </a:r>
          </a:p>
          <a:p>
            <a:r>
              <a:t/>
            </a:r>
          </a:p>
          <a:p>
            <a:r>
              <a:t/>
            </a:r>
          </a:p>
          <a:p>
            <a:r>
              <a:t/>
            </a:r>
          </a:p>
          <a:p>
            <a:r>
              <a:t/>
            </a:r>
          </a:p>
          <a:p>
            <a:r>
              <a:t/>
            </a:r>
          </a:p>
          <a:p>
            <a:r>
              <a:t/>
            </a:r>
          </a:p>
          <a:p>
            <a:r>
              <a:t/>
            </a:r>
          </a:p>
          <a:p>
            <a:r>
              <a:t/>
            </a:r>
          </a:p>
          <a:p>
            <a:r>
              <a:t/>
            </a:r>
          </a:p>
          <a:p>
            <a:pPr algn="ctr" rtl="0" lvl="0">
              <a:buNone/>
            </a:pPr>
            <a:r>
              <a:rPr sz="2400" lang="en-US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~540 full load amps added to mdb</a:t>
            </a:r>
          </a:p>
        </p:txBody>
      </p:sp>
      <p:cxnSp>
        <p:nvCxnSpPr>
          <p:cNvPr id="781" name="Shape 781"/>
          <p:cNvCxnSpPr/>
          <p:nvPr/>
        </p:nvCxnSpPr>
        <p:spPr>
          <a:xfrm>
            <a:off y="1337775" x="21302825"/>
            <a:ext cy="0" cx="3572999"/>
          </a:xfrm>
          <a:prstGeom prst="straightConnector1">
            <a:avLst/>
          </a:prstGeom>
          <a:noFill/>
          <a:ln w="22225" cap="flat">
            <a:solidFill>
              <a:srgbClr val="DF7366"/>
            </a:solidFill>
            <a:prstDash val="solid"/>
            <a:round/>
            <a:headEnd w="med" len="med" type="none"/>
            <a:tailEnd w="med" len="med" type="none"/>
          </a:ln>
        </p:spPr>
      </p:cxnSp>
      <p:graphicFrame>
        <p:nvGraphicFramePr>
          <p:cNvPr id="782" name="Shape 782"/>
          <p:cNvGraphicFramePr/>
          <p:nvPr/>
        </p:nvGraphicFramePr>
        <p:xfrm>
          <a:off y="1413825" x="9257125"/>
          <a:ext cy="3000000" cx="3000000"/>
        </p:xfrm>
        <a:graphic>
          <a:graphicData uri="http://schemas.openxmlformats.org/drawingml/2006/table">
            <a:tbl>
              <a:tblPr>
                <a:noFill/>
                <a:tableStyleId>{504CE467-9539-4158-A9C9-04CCB904059E}</a:tableStyleId>
              </a:tblPr>
              <a:tblGrid>
                <a:gridCol w="1355550"/>
                <a:gridCol w="1009750"/>
                <a:gridCol w="871425"/>
                <a:gridCol w="1314050"/>
                <a:gridCol w="1009750"/>
                <a:gridCol w="954400"/>
                <a:gridCol w="1327875"/>
                <a:gridCol w="1120400"/>
              </a:tblGrid>
              <a:tr h="345650">
                <a:tc>
                  <a:txBody>
                    <a:bodyPr>
                      <a:noAutofit/>
                    </a:bodyPr>
                    <a:lstStyle/>
                    <a:p>
                      <a:pPr algn="ctr" rtl="0" lvl="0">
                        <a:buNone/>
                      </a:pPr>
                      <a:r>
                        <a:rPr b="1" sz="1600" lang="en-US">
                          <a:solidFill>
                            <a:srgbClr val="434343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Equipment</a:t>
                      </a:r>
                    </a:p>
                  </a:txBody>
                  <a:tcPr marR="25400" marB="25400" marT="25400" anchor="ctr" marL="25400">
                    <a:solidFill>
                      <a:srgbClr val="8099E6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algn="ctr" rtl="0" lvl="0">
                        <a:buNone/>
                      </a:pPr>
                      <a:r>
                        <a:rPr b="1" sz="1600" lang="en-US">
                          <a:solidFill>
                            <a:srgbClr val="434343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Quantity</a:t>
                      </a:r>
                    </a:p>
                  </a:txBody>
                  <a:tcPr marR="25400" marB="25400" marT="25400" anchor="ctr" marL="25400">
                    <a:solidFill>
                      <a:srgbClr val="8099E6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algn="ctr" rtl="0" lvl="0">
                        <a:buNone/>
                      </a:pPr>
                      <a:r>
                        <a:rPr b="1" sz="1600" lang="en-US">
                          <a:solidFill>
                            <a:srgbClr val="434343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Amps</a:t>
                      </a:r>
                    </a:p>
                  </a:txBody>
                  <a:tcPr marR="25400" marB="25400" marT="25400" anchor="ctr" marL="25400">
                    <a:solidFill>
                      <a:srgbClr val="8099E6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algn="ctr" rtl="0" lvl="0">
                        <a:buNone/>
                      </a:pPr>
                      <a:r>
                        <a:rPr b="1" sz="1600" lang="en-US">
                          <a:solidFill>
                            <a:srgbClr val="434343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Wire Type</a:t>
                      </a:r>
                    </a:p>
                  </a:txBody>
                  <a:tcPr marR="25400" marB="25400" marT="25400" anchor="ctr" marL="25400">
                    <a:solidFill>
                      <a:srgbClr val="8099E6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algn="ctr" rtl="0" lvl="0">
                        <a:buNone/>
                      </a:pPr>
                      <a:r>
                        <a:rPr b="1" sz="1600" lang="en-US">
                          <a:solidFill>
                            <a:srgbClr val="434343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Wires</a:t>
                      </a:r>
                    </a:p>
                  </a:txBody>
                  <a:tcPr marR="25400" marB="25400" marT="25400" anchor="ctr" marL="25400">
                    <a:solidFill>
                      <a:srgbClr val="8099E6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algn="ctr" rtl="0" lvl="0">
                        <a:buNone/>
                      </a:pPr>
                      <a:r>
                        <a:rPr b="1" sz="1600" lang="en-US">
                          <a:solidFill>
                            <a:srgbClr val="434343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Wire Size</a:t>
                      </a:r>
                    </a:p>
                  </a:txBody>
                  <a:tcPr marR="25400" marB="25400" marT="25400" anchor="ctr" marL="25400">
                    <a:solidFill>
                      <a:srgbClr val="8099E6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algn="ctr" rtl="0" lvl="0">
                        <a:buNone/>
                      </a:pPr>
                      <a:r>
                        <a:rPr b="1" sz="1600" lang="en-US">
                          <a:solidFill>
                            <a:srgbClr val="434343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Ground Size</a:t>
                      </a:r>
                    </a:p>
                  </a:txBody>
                  <a:tcPr marR="25400" marB="25400" marT="25400" anchor="ctr" marL="25400">
                    <a:solidFill>
                      <a:srgbClr val="8099E6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algn="ctr" rtl="0" lvl="0">
                        <a:buNone/>
                      </a:pPr>
                      <a:r>
                        <a:rPr b="1" sz="1600" lang="en-US">
                          <a:solidFill>
                            <a:srgbClr val="434343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Conduit</a:t>
                      </a:r>
                    </a:p>
                  </a:txBody>
                  <a:tcPr marR="25400" marB="25400" marT="25400" anchor="ctr" marL="25400">
                    <a:solidFill>
                      <a:srgbClr val="8099E6"/>
                    </a:solidFill>
                  </a:tcPr>
                </a:tc>
              </a:tr>
              <a:tr h="885450">
                <a:tc>
                  <a:txBody>
                    <a:bodyPr>
                      <a:noAutofit/>
                    </a:bodyPr>
                    <a:lstStyle/>
                    <a:p>
                      <a:pPr algn="ctr" rtl="0" lvl="0">
                        <a:buNone/>
                      </a:pPr>
                      <a:r>
                        <a:rPr sz="1600" lang="en-US">
                          <a:solidFill>
                            <a:srgbClr val="434343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Well Field Pump</a:t>
                      </a:r>
                    </a:p>
                  </a:txBody>
                  <a:tcPr marR="25400" marB="25400" marT="25400" anchor="ctr" marL="25400">
                    <a:solidFill>
                      <a:srgbClr val="B2C2F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algn="ctr" rtl="0" lvl="0">
                        <a:buNone/>
                      </a:pPr>
                      <a:r>
                        <a:rPr sz="1600" lang="en-US">
                          <a:solidFill>
                            <a:srgbClr val="434343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2</a:t>
                      </a:r>
                    </a:p>
                  </a:txBody>
                  <a:tcPr marR="25400" marB="25400" marT="25400" anchor="ctr" marL="25400">
                    <a:solidFill>
                      <a:srgbClr val="E6EBFA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algn="ctr" rtl="0" lvl="0">
                        <a:buNone/>
                      </a:pPr>
                      <a:r>
                        <a:rPr sz="1600" lang="en-US">
                          <a:solidFill>
                            <a:srgbClr val="434343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23.3</a:t>
                      </a:r>
                    </a:p>
                  </a:txBody>
                  <a:tcPr marR="25400" marB="25400" marT="25400" anchor="ctr" marL="25400">
                    <a:solidFill>
                      <a:srgbClr val="E6EBFA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algn="ctr" rtl="0" lvl="0">
                        <a:buNone/>
                      </a:pPr>
                      <a:r>
                        <a:rPr sz="1600" lang="en-US">
                          <a:solidFill>
                            <a:srgbClr val="434343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THHW</a:t>
                      </a:r>
                    </a:p>
                  </a:txBody>
                  <a:tcPr marR="25400" marB="25400" marT="25400" anchor="ctr" marL="25400">
                    <a:solidFill>
                      <a:srgbClr val="E6EBFA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algn="ctr" rtl="0" lvl="0">
                        <a:buNone/>
                      </a:pPr>
                      <a:r>
                        <a:rPr sz="1600" lang="en-US">
                          <a:solidFill>
                            <a:srgbClr val="434343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3 Current 1 Neutral 1 Ground</a:t>
                      </a:r>
                    </a:p>
                  </a:txBody>
                  <a:tcPr marR="25400" marB="25400" marT="25400" anchor="ctr" marL="25400">
                    <a:solidFill>
                      <a:srgbClr val="E6EBFA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algn="ctr" rtl="0" lvl="0">
                        <a:buNone/>
                      </a:pPr>
                      <a:r>
                        <a:rPr sz="1600" lang="en-US">
                          <a:solidFill>
                            <a:srgbClr val="434343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10 AWG</a:t>
                      </a:r>
                    </a:p>
                  </a:txBody>
                  <a:tcPr marR="25400" marB="25400" marT="25400" anchor="ctr" marL="25400">
                    <a:solidFill>
                      <a:srgbClr val="E6EBFA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algn="ctr" rtl="0" lvl="0">
                        <a:buNone/>
                      </a:pPr>
                      <a:r>
                        <a:rPr sz="1600" lang="en-US">
                          <a:solidFill>
                            <a:srgbClr val="434343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14 AWG</a:t>
                      </a:r>
                    </a:p>
                  </a:txBody>
                  <a:tcPr marR="25400" marB="25400" marT="25400" anchor="ctr" marL="25400">
                    <a:solidFill>
                      <a:srgbClr val="E6EBFA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algn="ctr" rtl="0" lvl="0">
                        <a:buNone/>
                      </a:pPr>
                      <a:r>
                        <a:rPr sz="1600" lang="en-US">
                          <a:solidFill>
                            <a:srgbClr val="434343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1" EMT</a:t>
                      </a:r>
                    </a:p>
                  </a:txBody>
                  <a:tcPr marR="25400" marB="25400" marT="25400" anchor="ctr" marL="25400">
                    <a:solidFill>
                      <a:srgbClr val="E6EBFA"/>
                    </a:solidFill>
                  </a:tcPr>
                </a:tc>
              </a:tr>
              <a:tr h="885450">
                <a:tc>
                  <a:txBody>
                    <a:bodyPr>
                      <a:noAutofit/>
                    </a:bodyPr>
                    <a:lstStyle/>
                    <a:p>
                      <a:pPr algn="ctr" rtl="0" lvl="0">
                        <a:buNone/>
                      </a:pPr>
                      <a:r>
                        <a:rPr sz="1600" lang="en-US">
                          <a:solidFill>
                            <a:srgbClr val="434343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Heat Pump</a:t>
                      </a:r>
                    </a:p>
                    <a:p>
                      <a:r>
                        <a:t/>
                      </a:r>
                    </a:p>
                  </a:txBody>
                  <a:tcPr marR="25400" marB="25400" marT="25400" anchor="ctr" marL="25400">
                    <a:solidFill>
                      <a:srgbClr val="B2C2F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algn="ctr" rtl="0" lvl="0">
                        <a:buNone/>
                      </a:pPr>
                      <a:r>
                        <a:rPr sz="1600" lang="en-US">
                          <a:solidFill>
                            <a:srgbClr val="434343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13</a:t>
                      </a:r>
                    </a:p>
                  </a:txBody>
                  <a:tcPr marR="25400" marB="25400" marT="25400" anchor="ctr" marL="25400">
                    <a:solidFill>
                      <a:srgbClr val="E6EBFA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algn="ctr" rtl="0" lvl="0">
                        <a:buNone/>
                      </a:pPr>
                      <a:r>
                        <a:rPr sz="1600" lang="en-US">
                          <a:solidFill>
                            <a:srgbClr val="434343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22.73</a:t>
                      </a:r>
                    </a:p>
                  </a:txBody>
                  <a:tcPr marR="25400" marB="25400" marT="25400" anchor="ctr" marL="25400">
                    <a:solidFill>
                      <a:srgbClr val="E6EBFA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algn="ctr" rtl="0" lvl="0">
                        <a:buNone/>
                      </a:pPr>
                      <a:r>
                        <a:rPr sz="1600" lang="en-US">
                          <a:solidFill>
                            <a:srgbClr val="434343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THHW</a:t>
                      </a:r>
                    </a:p>
                  </a:txBody>
                  <a:tcPr marR="25400" marB="25400" marT="25400" anchor="ctr" marL="25400">
                    <a:solidFill>
                      <a:srgbClr val="E6EBFA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algn="ctr" rtl="0" lvl="0">
                        <a:buNone/>
                      </a:pPr>
                      <a:r>
                        <a:rPr sz="1600" lang="en-US">
                          <a:solidFill>
                            <a:srgbClr val="434343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3 Current 1 Neutral 1 Ground</a:t>
                      </a:r>
                    </a:p>
                  </a:txBody>
                  <a:tcPr marR="25400" marB="25400" marT="25400" anchor="ctr" marL="25400">
                    <a:solidFill>
                      <a:srgbClr val="E6EBFA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algn="ctr" rtl="0" lvl="0">
                        <a:buNone/>
                      </a:pPr>
                      <a:r>
                        <a:rPr sz="1600" lang="en-US">
                          <a:solidFill>
                            <a:srgbClr val="434343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10 AWG</a:t>
                      </a:r>
                    </a:p>
                  </a:txBody>
                  <a:tcPr marR="25400" marB="25400" marT="25400" anchor="ctr" marL="25400">
                    <a:solidFill>
                      <a:srgbClr val="E6EBFA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algn="ctr" rtl="0" lvl="0">
                        <a:buNone/>
                      </a:pPr>
                      <a:r>
                        <a:rPr sz="1600" lang="en-US">
                          <a:solidFill>
                            <a:srgbClr val="434343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14 AWG</a:t>
                      </a:r>
                    </a:p>
                  </a:txBody>
                  <a:tcPr marR="25400" marB="25400" marT="25400" anchor="ctr" marL="25400">
                    <a:solidFill>
                      <a:srgbClr val="E6EBFA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algn="ctr" rtl="0" lvl="0">
                        <a:buNone/>
                      </a:pPr>
                      <a:r>
                        <a:rPr sz="1600" lang="en-US">
                          <a:solidFill>
                            <a:srgbClr val="434343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(3) 1 1/2" EMT</a:t>
                      </a:r>
                    </a:p>
                  </a:txBody>
                  <a:tcPr marR="25400" marB="25400" marT="25400" anchor="ctr" marL="25400">
                    <a:solidFill>
                      <a:srgbClr val="E6EBFA"/>
                    </a:solidFill>
                  </a:tcPr>
                </a:tc>
              </a:tr>
              <a:tr h="885450">
                <a:tc>
                  <a:txBody>
                    <a:bodyPr>
                      <a:noAutofit/>
                    </a:bodyPr>
                    <a:lstStyle/>
                    <a:p>
                      <a:pPr algn="ctr" rtl="0" lvl="0">
                        <a:buNone/>
                      </a:pPr>
                      <a:r>
                        <a:rPr sz="1600" lang="en-US">
                          <a:solidFill>
                            <a:srgbClr val="434343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Hot/Chilled Water Pump</a:t>
                      </a:r>
                    </a:p>
                  </a:txBody>
                  <a:tcPr marR="25400" marB="25400" marT="25400" anchor="ctr" marL="25400">
                    <a:solidFill>
                      <a:srgbClr val="B2C2F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algn="ctr" rtl="0" lvl="0">
                        <a:buNone/>
                      </a:pPr>
                      <a:r>
                        <a:rPr sz="1600" lang="en-US">
                          <a:solidFill>
                            <a:srgbClr val="434343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4</a:t>
                      </a:r>
                    </a:p>
                  </a:txBody>
                  <a:tcPr marR="25400" marB="25400" marT="25400" anchor="ctr" marL="25400">
                    <a:solidFill>
                      <a:srgbClr val="E6EBFA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algn="ctr" rtl="0" lvl="0">
                        <a:buNone/>
                      </a:pPr>
                      <a:r>
                        <a:rPr sz="1600" lang="en-US">
                          <a:solidFill>
                            <a:srgbClr val="434343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4.04</a:t>
                      </a:r>
                    </a:p>
                  </a:txBody>
                  <a:tcPr marR="25400" marB="25400" marT="25400" anchor="ctr" marL="25400">
                    <a:solidFill>
                      <a:srgbClr val="E6EBFA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algn="ctr" rtl="0" lvl="0">
                        <a:buNone/>
                      </a:pPr>
                      <a:r>
                        <a:rPr sz="1600" lang="en-US">
                          <a:solidFill>
                            <a:srgbClr val="434343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THHW</a:t>
                      </a:r>
                    </a:p>
                  </a:txBody>
                  <a:tcPr marR="25400" marB="25400" marT="25400" anchor="ctr" marL="25400">
                    <a:solidFill>
                      <a:srgbClr val="E6EBFA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algn="ctr" rtl="0" lvl="0">
                        <a:buNone/>
                      </a:pPr>
                      <a:r>
                        <a:rPr sz="1600" lang="en-US">
                          <a:solidFill>
                            <a:srgbClr val="434343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1 Current 1 Neutral 1 Ground</a:t>
                      </a:r>
                    </a:p>
                  </a:txBody>
                  <a:tcPr marR="25400" marB="25400" marT="25400" anchor="ctr" marL="25400">
                    <a:solidFill>
                      <a:srgbClr val="E6EBFA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algn="ctr" rtl="0" lvl="0">
                        <a:buNone/>
                      </a:pPr>
                      <a:r>
                        <a:rPr sz="1600" lang="en-US">
                          <a:solidFill>
                            <a:srgbClr val="434343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14 AWG</a:t>
                      </a:r>
                    </a:p>
                  </a:txBody>
                  <a:tcPr marR="25400" marB="25400" marT="25400" anchor="ctr" marL="25400">
                    <a:solidFill>
                      <a:srgbClr val="E6EBFA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algn="ctr" rtl="0" lvl="0">
                        <a:buNone/>
                      </a:pPr>
                      <a:r>
                        <a:rPr sz="1600" lang="en-US">
                          <a:solidFill>
                            <a:srgbClr val="434343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14 AWG</a:t>
                      </a:r>
                    </a:p>
                  </a:txBody>
                  <a:tcPr marR="25400" marB="25400" marT="25400" anchor="ctr" marL="25400">
                    <a:solidFill>
                      <a:srgbClr val="E6EBFA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algn="ctr" rtl="0" lvl="0">
                        <a:buNone/>
                      </a:pPr>
                      <a:r>
                        <a:rPr sz="1600" lang="en-US">
                          <a:solidFill>
                            <a:srgbClr val="434343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1" EMT</a:t>
                      </a:r>
                    </a:p>
                  </a:txBody>
                  <a:tcPr marR="25400" marB="25400" marT="25400" anchor="ctr" marL="25400">
                    <a:solidFill>
                      <a:srgbClr val="E6EBFA"/>
                    </a:solidFill>
                  </a:tcPr>
                </a:tc>
              </a:tr>
              <a:tr h="885450">
                <a:tc>
                  <a:txBody>
                    <a:bodyPr>
                      <a:noAutofit/>
                    </a:bodyPr>
                    <a:lstStyle/>
                    <a:p>
                      <a:pPr algn="ctr" rtl="0" lvl="0">
                        <a:buNone/>
                      </a:pPr>
                      <a:r>
                        <a:rPr sz="1600" lang="en-US">
                          <a:solidFill>
                            <a:srgbClr val="434343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DOAS Unit</a:t>
                      </a:r>
                    </a:p>
                    <a:p>
                      <a:r>
                        <a:t/>
                      </a:r>
                    </a:p>
                  </a:txBody>
                  <a:tcPr marR="25400" marB="25400" marT="25400" anchor="ctr" marL="25400">
                    <a:solidFill>
                      <a:srgbClr val="B2C2F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algn="ctr" rtl="0" lvl="0">
                        <a:buNone/>
                      </a:pPr>
                      <a:r>
                        <a:rPr sz="1600" lang="en-US">
                          <a:solidFill>
                            <a:srgbClr val="434343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1</a:t>
                      </a:r>
                    </a:p>
                  </a:txBody>
                  <a:tcPr marR="25400" marB="25400" marT="25400" anchor="ctr" marL="25400">
                    <a:solidFill>
                      <a:srgbClr val="E6EBFA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algn="ctr" rtl="0" lvl="0">
                        <a:buNone/>
                      </a:pPr>
                      <a:r>
                        <a:rPr sz="1600" lang="en-US">
                          <a:solidFill>
                            <a:srgbClr val="434343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37.8</a:t>
                      </a:r>
                    </a:p>
                  </a:txBody>
                  <a:tcPr marR="25400" marB="25400" marT="25400" anchor="ctr" marL="25400">
                    <a:solidFill>
                      <a:srgbClr val="E6EBFA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algn="ctr" rtl="0" lvl="0">
                        <a:buNone/>
                      </a:pPr>
                      <a:r>
                        <a:rPr sz="1600" lang="en-US">
                          <a:solidFill>
                            <a:srgbClr val="434343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THHW</a:t>
                      </a:r>
                    </a:p>
                  </a:txBody>
                  <a:tcPr marR="25400" marB="25400" marT="25400" anchor="ctr" marL="25400">
                    <a:solidFill>
                      <a:srgbClr val="E6EBFA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algn="ctr" rtl="0" lvl="0">
                        <a:buNone/>
                      </a:pPr>
                      <a:r>
                        <a:rPr sz="1600" lang="en-US">
                          <a:solidFill>
                            <a:srgbClr val="434343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3 Current</a:t>
                      </a:r>
                    </a:p>
                    <a:p>
                      <a:pPr algn="ctr" rtl="0" lvl="0">
                        <a:buNone/>
                      </a:pPr>
                      <a:r>
                        <a:rPr sz="1600" lang="en-US">
                          <a:solidFill>
                            <a:srgbClr val="434343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1 Neutral  1 Ground</a:t>
                      </a:r>
                    </a:p>
                  </a:txBody>
                  <a:tcPr marR="25400" marB="25400" marT="25400" anchor="ctr" marL="25400">
                    <a:solidFill>
                      <a:srgbClr val="E6EBFA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algn="ctr" rtl="0" lvl="0">
                        <a:buNone/>
                      </a:pPr>
                      <a:r>
                        <a:rPr sz="1600" lang="en-US">
                          <a:solidFill>
                            <a:srgbClr val="434343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8 AWG</a:t>
                      </a:r>
                    </a:p>
                  </a:txBody>
                  <a:tcPr marR="25400" marB="25400" marT="25400" anchor="ctr" marL="25400">
                    <a:solidFill>
                      <a:srgbClr val="E6EBFA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algn="ctr" rtl="0" lvl="0">
                        <a:buNone/>
                      </a:pPr>
                      <a:r>
                        <a:rPr sz="1600" lang="en-US">
                          <a:solidFill>
                            <a:srgbClr val="434343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12 AWG</a:t>
                      </a:r>
                    </a:p>
                  </a:txBody>
                  <a:tcPr marR="25400" marB="25400" marT="25400" anchor="ctr" marL="25400">
                    <a:solidFill>
                      <a:srgbClr val="E6EBFA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algn="ctr" rtl="0" lvl="0">
                        <a:buNone/>
                      </a:pPr>
                      <a:r>
                        <a:rPr sz="1600" lang="en-US">
                          <a:solidFill>
                            <a:srgbClr val="434343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3/4" EMT</a:t>
                      </a:r>
                    </a:p>
                  </a:txBody>
                  <a:tcPr marR="25400" marB="25400" marT="25400" anchor="ctr" marL="25400">
                    <a:solidFill>
                      <a:srgbClr val="E6EBFA"/>
                    </a:solidFill>
                  </a:tcPr>
                </a:tc>
              </a:tr>
              <a:tr h="885450">
                <a:tc>
                  <a:txBody>
                    <a:bodyPr>
                      <a:noAutofit/>
                    </a:bodyPr>
                    <a:lstStyle/>
                    <a:p>
                      <a:pPr algn="ctr" rtl="0" lvl="0">
                        <a:buNone/>
                      </a:pPr>
                      <a:r>
                        <a:rPr sz="1600" lang="en-US">
                          <a:solidFill>
                            <a:srgbClr val="434343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Panelboard HVH1</a:t>
                      </a:r>
                    </a:p>
                  </a:txBody>
                  <a:tcPr marR="25400" marB="25400" marT="25400" anchor="ctr" marL="25400">
                    <a:solidFill>
                      <a:srgbClr val="B2C2F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algn="ctr" rtl="0" lvl="0">
                        <a:buNone/>
                      </a:pPr>
                      <a:r>
                        <a:rPr sz="1600" lang="en-US">
                          <a:solidFill>
                            <a:srgbClr val="434343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1</a:t>
                      </a:r>
                    </a:p>
                  </a:txBody>
                  <a:tcPr marR="25400" marB="25400" marT="25400" anchor="ctr" marL="25400">
                    <a:solidFill>
                      <a:srgbClr val="E6EBFA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algn="ctr" rtl="0" lvl="0">
                        <a:buNone/>
                      </a:pPr>
                      <a:r>
                        <a:rPr sz="1600" lang="en-US">
                          <a:solidFill>
                            <a:srgbClr val="434343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350</a:t>
                      </a:r>
                    </a:p>
                  </a:txBody>
                  <a:tcPr marR="25400" marB="25400" marT="25400" anchor="ctr" marL="25400">
                    <a:solidFill>
                      <a:srgbClr val="E6EBFA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algn="ctr" rtl="0" lvl="0">
                        <a:buNone/>
                      </a:pPr>
                      <a:r>
                        <a:rPr sz="1600" lang="en-US">
                          <a:solidFill>
                            <a:srgbClr val="434343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THHW</a:t>
                      </a:r>
                    </a:p>
                  </a:txBody>
                  <a:tcPr marR="25400" marB="25400" marT="25400" anchor="ctr" marL="25400">
                    <a:solidFill>
                      <a:srgbClr val="E6EBFA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algn="ctr" rtl="0" lvl="0">
                        <a:buNone/>
                      </a:pPr>
                      <a:r>
                        <a:rPr sz="1600" lang="en-US">
                          <a:solidFill>
                            <a:srgbClr val="434343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3 Current 1 Neutral 1 Ground</a:t>
                      </a:r>
                    </a:p>
                  </a:txBody>
                  <a:tcPr marR="25400" marB="25400" marT="25400" anchor="ctr" marL="25400">
                    <a:solidFill>
                      <a:srgbClr val="E6EBFA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algn="ctr" rtl="0" lvl="0">
                        <a:buNone/>
                      </a:pPr>
                      <a:r>
                        <a:rPr sz="1600" lang="en-US">
                          <a:solidFill>
                            <a:srgbClr val="434343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(2) 2/0 AWG</a:t>
                      </a:r>
                    </a:p>
                  </a:txBody>
                  <a:tcPr marR="25400" marB="25400" marT="25400" anchor="ctr" marL="25400">
                    <a:solidFill>
                      <a:srgbClr val="E6EBFA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algn="ctr" rtl="0" lvl="0">
                        <a:buNone/>
                      </a:pPr>
                      <a:r>
                        <a:rPr sz="1600" lang="en-US">
                          <a:solidFill>
                            <a:srgbClr val="434343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4 AWG</a:t>
                      </a:r>
                    </a:p>
                  </a:txBody>
                  <a:tcPr marR="25400" marB="25400" marT="25400" anchor="ctr" marL="25400">
                    <a:solidFill>
                      <a:srgbClr val="E6EBFA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algn="ctr" rtl="0" lvl="0">
                        <a:buNone/>
                      </a:pPr>
                      <a:r>
                        <a:rPr sz="1600" lang="en-US">
                          <a:solidFill>
                            <a:srgbClr val="434343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2" EMT</a:t>
                      </a:r>
                    </a:p>
                  </a:txBody>
                  <a:tcPr marR="25400" marB="25400" marT="25400" anchor="ctr" marL="25400">
                    <a:solidFill>
                      <a:srgbClr val="E6EBFA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87" name="Shape 78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88" name="Shape 788"/>
          <p:cNvSpPr/>
          <p:nvPr/>
        </p:nvSpPr>
        <p:spPr>
          <a:xfrm>
            <a:off y="414875" x="0"/>
            <a:ext cy="691499" cx="4482599"/>
          </a:xfrm>
          <a:prstGeom prst="rect">
            <a:avLst/>
          </a:prstGeom>
          <a:solidFill>
            <a:srgbClr val="F3F3F3"/>
          </a:solidFill>
          <a:ln w="19050" cap="flat">
            <a:solidFill>
              <a:srgbClr val="D9D9D9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 algn="ctr" rtl="0" lvl="0">
              <a:buNone/>
            </a:pPr>
            <a:r>
              <a:rPr sz="3000" lang="en-US">
                <a:latin typeface="Source Sans Pro"/>
                <a:ea typeface="Source Sans Pro"/>
                <a:cs typeface="Source Sans Pro"/>
                <a:sym typeface="Source Sans Pro"/>
              </a:rPr>
              <a:t>introduction</a:t>
            </a:r>
          </a:p>
        </p:txBody>
      </p:sp>
      <p:sp>
        <p:nvSpPr>
          <p:cNvPr id="789" name="Shape 789"/>
          <p:cNvSpPr/>
          <p:nvPr/>
        </p:nvSpPr>
        <p:spPr>
          <a:xfrm>
            <a:off y="2013025" x="0"/>
            <a:ext cy="691499" cx="4482599"/>
          </a:xfrm>
          <a:prstGeom prst="rect">
            <a:avLst/>
          </a:prstGeom>
          <a:solidFill>
            <a:srgbClr val="F3F3F3"/>
          </a:solidFill>
          <a:ln w="19050" cap="flat">
            <a:solidFill>
              <a:srgbClr val="D9D9D9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 algn="ctr" rtl="0" lvl="0">
              <a:buNone/>
            </a:pPr>
            <a:r>
              <a:rPr sz="3000" lang="en-US">
                <a:latin typeface="Source Sans Pro"/>
                <a:ea typeface="Source Sans Pro"/>
                <a:cs typeface="Source Sans Pro"/>
                <a:sym typeface="Source Sans Pro"/>
              </a:rPr>
              <a:t>thesis proposal</a:t>
            </a:r>
          </a:p>
        </p:txBody>
      </p:sp>
      <p:sp>
        <p:nvSpPr>
          <p:cNvPr id="790" name="Shape 790"/>
          <p:cNvSpPr/>
          <p:nvPr/>
        </p:nvSpPr>
        <p:spPr>
          <a:xfrm>
            <a:off y="2824050" x="0"/>
            <a:ext cy="691499" cx="4482599"/>
          </a:xfrm>
          <a:prstGeom prst="rect">
            <a:avLst/>
          </a:prstGeom>
          <a:solidFill>
            <a:srgbClr val="F3F3F3"/>
          </a:solidFill>
          <a:ln w="19050" cap="flat">
            <a:solidFill>
              <a:srgbClr val="D9D9D9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 algn="ctr" rtl="0" lvl="0">
              <a:buNone/>
            </a:pPr>
            <a:r>
              <a:rPr sz="3000" lang="en-US">
                <a:latin typeface="Source Sans Pro"/>
                <a:ea typeface="Source Sans Pro"/>
                <a:cs typeface="Source Sans Pro"/>
                <a:sym typeface="Source Sans Pro"/>
              </a:rPr>
              <a:t>mechanical depth</a:t>
            </a:r>
          </a:p>
        </p:txBody>
      </p:sp>
      <p:sp>
        <p:nvSpPr>
          <p:cNvPr id="791" name="Shape 791"/>
          <p:cNvSpPr/>
          <p:nvPr/>
        </p:nvSpPr>
        <p:spPr>
          <a:xfrm>
            <a:off y="3635075" x="2330700"/>
            <a:ext cy="1806300" cx="4482599"/>
          </a:xfrm>
          <a:prstGeom prst="rect">
            <a:avLst/>
          </a:prstGeom>
          <a:solidFill>
            <a:srgbClr val="F3F3F3"/>
          </a:solidFill>
          <a:ln w="19050" cap="flat">
            <a:solidFill>
              <a:srgbClr val="D9D9D9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 algn="ctr" rtl="0" lvl="0">
              <a:buNone/>
            </a:pPr>
            <a:r>
              <a:rPr sz="3000" lang="en-US">
                <a:latin typeface="Source Sans Pro"/>
                <a:ea typeface="Source Sans Pro"/>
                <a:cs typeface="Source Sans Pro"/>
                <a:sym typeface="Source Sans Pro"/>
              </a:rPr>
              <a:t>electrical breadth</a:t>
            </a:r>
          </a:p>
          <a:p>
            <a:pPr algn="ctr" rtl="0" lvl="0">
              <a:buNone/>
            </a:pPr>
            <a:r>
              <a:rPr sz="2400" lang="en-US">
                <a:latin typeface="Source Sans Pro"/>
                <a:ea typeface="Source Sans Pro"/>
                <a:cs typeface="Source Sans Pro"/>
                <a:sym typeface="Source Sans Pro"/>
              </a:rPr>
              <a:t>existing</a:t>
            </a:r>
          </a:p>
          <a:p>
            <a:pPr algn="ctr" rtl="0" lvl="0">
              <a:buNone/>
            </a:pPr>
            <a:r>
              <a:rPr sz="2400" lang="en-US">
                <a:latin typeface="Source Sans Pro"/>
                <a:ea typeface="Source Sans Pro"/>
                <a:cs typeface="Source Sans Pro"/>
                <a:sym typeface="Source Sans Pro"/>
              </a:rPr>
              <a:t>new loads</a:t>
            </a:r>
          </a:p>
          <a:p>
            <a:pPr algn="ctr" rtl="0" lvl="0">
              <a:buNone/>
            </a:pPr>
            <a:r>
              <a:rPr sz="2400" lang="en-US">
                <a:latin typeface="Source Sans Pro"/>
                <a:ea typeface="Source Sans Pro"/>
                <a:cs typeface="Source Sans Pro"/>
                <a:sym typeface="Source Sans Pro"/>
              </a:rPr>
              <a:t>panel boards</a:t>
            </a:r>
          </a:p>
        </p:txBody>
      </p:sp>
      <p:sp>
        <p:nvSpPr>
          <p:cNvPr id="792" name="Shape 792"/>
          <p:cNvSpPr/>
          <p:nvPr/>
        </p:nvSpPr>
        <p:spPr>
          <a:xfrm>
            <a:off y="5560900" x="0"/>
            <a:ext cy="691499" cx="4482599"/>
          </a:xfrm>
          <a:prstGeom prst="rect">
            <a:avLst/>
          </a:prstGeom>
          <a:solidFill>
            <a:srgbClr val="F3F3F3"/>
          </a:solidFill>
          <a:ln w="19050" cap="flat">
            <a:solidFill>
              <a:srgbClr val="D9D9D9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 algn="ctr" rtl="0" lvl="0">
              <a:buNone/>
            </a:pPr>
            <a:r>
              <a:rPr sz="3000" lang="en-US">
                <a:latin typeface="Source Sans Pro"/>
                <a:ea typeface="Source Sans Pro"/>
                <a:cs typeface="Source Sans Pro"/>
                <a:sym typeface="Source Sans Pro"/>
              </a:rPr>
              <a:t>conclusion</a:t>
            </a:r>
          </a:p>
        </p:txBody>
      </p:sp>
      <p:sp>
        <p:nvSpPr>
          <p:cNvPr id="793" name="Shape 793"/>
          <p:cNvSpPr/>
          <p:nvPr/>
        </p:nvSpPr>
        <p:spPr>
          <a:xfrm>
            <a:off y="1202000" x="0"/>
            <a:ext cy="691499" cx="4482599"/>
          </a:xfrm>
          <a:prstGeom prst="rect">
            <a:avLst/>
          </a:prstGeom>
          <a:solidFill>
            <a:srgbClr val="F3F3F3"/>
          </a:solidFill>
          <a:ln w="19050" cap="flat">
            <a:solidFill>
              <a:srgbClr val="D9D9D9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 algn="ctr" rtl="0" lvl="0">
              <a:buNone/>
            </a:pPr>
            <a:r>
              <a:rPr sz="3000" lang="en-US">
                <a:latin typeface="Source Sans Pro"/>
                <a:ea typeface="Source Sans Pro"/>
                <a:cs typeface="Source Sans Pro"/>
                <a:sym typeface="Source Sans Pro"/>
              </a:rPr>
              <a:t>about 201 rouse</a:t>
            </a:r>
          </a:p>
        </p:txBody>
      </p:sp>
      <p:sp>
        <p:nvSpPr>
          <p:cNvPr id="794" name="Shape 794"/>
          <p:cNvSpPr/>
          <p:nvPr/>
        </p:nvSpPr>
        <p:spPr>
          <a:xfrm>
            <a:off y="4970137" x="2330700"/>
            <a:ext cy="471300" cx="4482599"/>
          </a:xfrm>
          <a:prstGeom prst="rect">
            <a:avLst/>
          </a:prstGeom>
          <a:solidFill>
            <a:srgbClr val="4F4651">
              <a:alpha val="35690"/>
            </a:srgbClr>
          </a:solidFill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/>
        </p:txBody>
      </p:sp>
      <p:sp>
        <p:nvSpPr>
          <p:cNvPr id="795" name="Shape 795"/>
          <p:cNvSpPr txBox="1"/>
          <p:nvPr/>
        </p:nvSpPr>
        <p:spPr>
          <a:xfrm>
            <a:off y="584450" x="9790950"/>
            <a:ext cy="4856999" cx="8002500"/>
          </a:xfrm>
          <a:prstGeom prst="rect">
            <a:avLst/>
          </a:prstGeom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algn="ctr" rtl="0" lvl="0">
              <a:buNone/>
            </a:pPr>
            <a:r>
              <a:rPr sz="3600" lang="en-US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electrical breadth</a:t>
            </a:r>
          </a:p>
          <a:p>
            <a:r>
              <a:t/>
            </a:r>
          </a:p>
          <a:p>
            <a:pPr algn="ctr" rtl="0" lvl="0">
              <a:buNone/>
            </a:pPr>
            <a:r>
              <a:rPr sz="2400" lang="en-US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removal of 1,100 full load amps from main distribution</a:t>
            </a:r>
          </a:p>
          <a:p>
            <a:r>
              <a:t/>
            </a:r>
          </a:p>
          <a:p>
            <a:pPr algn="ctr" rtl="0" lvl="0">
              <a:buNone/>
            </a:pPr>
            <a:r>
              <a:rPr sz="2400" lang="en-US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no change in panel quantity</a:t>
            </a:r>
          </a:p>
          <a:p>
            <a:r>
              <a:t/>
            </a:r>
          </a:p>
          <a:p>
            <a:pPr algn="ctr" rtl="0" lvl="0">
              <a:buNone/>
            </a:pPr>
            <a:r>
              <a:rPr sz="2400" lang="en-US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circuit location optimized to equipment</a:t>
            </a:r>
          </a:p>
          <a:p>
            <a:r>
              <a:t/>
            </a:r>
          </a:p>
          <a:p>
            <a:pPr algn="ctr" rtl="0" lvl="0">
              <a:buNone/>
            </a:pPr>
            <a:r>
              <a:rPr sz="2400" lang="en-US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reduction in wiring costs</a:t>
            </a:r>
          </a:p>
          <a:p>
            <a:r>
              <a:t/>
            </a:r>
          </a:p>
          <a:p>
            <a:pPr algn="ctr" rtl="0" lvl="0">
              <a:buNone/>
            </a:pPr>
            <a:r>
              <a:rPr sz="2400" lang="en-US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owner choice between electrical panel savings or additional future capacity</a:t>
            </a:r>
          </a:p>
          <a:p>
            <a:r>
              <a:t/>
            </a:r>
          </a:p>
          <a:p>
            <a:r>
              <a:t/>
            </a:r>
          </a:p>
        </p:txBody>
      </p:sp>
      <p:cxnSp>
        <p:nvCxnSpPr>
          <p:cNvPr id="796" name="Shape 796"/>
          <p:cNvCxnSpPr/>
          <p:nvPr/>
        </p:nvCxnSpPr>
        <p:spPr>
          <a:xfrm>
            <a:off y="1337775" x="12011900"/>
            <a:ext cy="0" cx="3572999"/>
          </a:xfrm>
          <a:prstGeom prst="straightConnector1">
            <a:avLst/>
          </a:prstGeom>
          <a:noFill/>
          <a:ln w="22225" cap="flat">
            <a:solidFill>
              <a:srgbClr val="DF7366"/>
            </a:solidFill>
            <a:prstDash val="solid"/>
            <a:round/>
            <a:headEnd w="med" len="med" type="none"/>
            <a:tailEnd w="med" len="med" type="none"/>
          </a:ln>
        </p:spPr>
      </p:cxnSp>
      <p:sp>
        <p:nvSpPr>
          <p:cNvPr id="797" name="Shape 797"/>
          <p:cNvSpPr txBox="1"/>
          <p:nvPr/>
        </p:nvSpPr>
        <p:spPr>
          <a:xfrm>
            <a:off y="613350" x="19088075"/>
            <a:ext cy="691499" cx="8002500"/>
          </a:xfrm>
          <a:prstGeom prst="rect">
            <a:avLst/>
          </a:prstGeom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algn="ctr" rtl="0" lvl="0">
              <a:buNone/>
            </a:pPr>
            <a:r>
              <a:rPr sz="3600" lang="en-US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new panelboard</a:t>
            </a:r>
          </a:p>
          <a:p>
            <a:r>
              <a:t/>
            </a:r>
          </a:p>
          <a:p>
            <a:r>
              <a:t/>
            </a:r>
          </a:p>
          <a:p>
            <a:r>
              <a:t/>
            </a:r>
          </a:p>
          <a:p>
            <a:r>
              <a:t/>
            </a:r>
          </a:p>
          <a:p>
            <a:r>
              <a:t/>
            </a:r>
          </a:p>
          <a:p>
            <a:r>
              <a:t/>
            </a:r>
          </a:p>
          <a:p>
            <a:r>
              <a:t/>
            </a:r>
          </a:p>
          <a:p>
            <a:r>
              <a:t/>
            </a:r>
          </a:p>
          <a:p>
            <a:r>
              <a:t/>
            </a:r>
          </a:p>
          <a:p>
            <a:r>
              <a:t/>
            </a:r>
          </a:p>
          <a:p>
            <a:r>
              <a:t/>
            </a:r>
          </a:p>
          <a:p>
            <a:r>
              <a:t/>
            </a:r>
          </a:p>
        </p:txBody>
      </p:sp>
      <p:cxnSp>
        <p:nvCxnSpPr>
          <p:cNvPr id="798" name="Shape 798"/>
          <p:cNvCxnSpPr/>
          <p:nvPr/>
        </p:nvCxnSpPr>
        <p:spPr>
          <a:xfrm>
            <a:off y="1337775" x="21302825"/>
            <a:ext cy="0" cx="3572999"/>
          </a:xfrm>
          <a:prstGeom prst="straightConnector1">
            <a:avLst/>
          </a:prstGeom>
          <a:noFill/>
          <a:ln w="22225" cap="flat">
            <a:solidFill>
              <a:srgbClr val="DF7366"/>
            </a:solidFill>
            <a:prstDash val="solid"/>
            <a:round/>
            <a:headEnd w="med" len="med" type="none"/>
            <a:tailEnd w="med" len="med" type="none"/>
          </a:ln>
        </p:spPr>
      </p:cxnSp>
      <p:pic>
        <p:nvPicPr>
          <p:cNvPr id="799" name="Shape 799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1370700" x="19304300"/>
            <a:ext cy="5107350" cx="7570049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04" name="Shape 80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05" name="Shape 805"/>
          <p:cNvSpPr/>
          <p:nvPr/>
        </p:nvSpPr>
        <p:spPr>
          <a:xfrm>
            <a:off y="414875" x="0"/>
            <a:ext cy="691499" cx="4482599"/>
          </a:xfrm>
          <a:prstGeom prst="rect">
            <a:avLst/>
          </a:prstGeom>
          <a:solidFill>
            <a:srgbClr val="F3F3F3"/>
          </a:solidFill>
          <a:ln w="19050" cap="flat">
            <a:solidFill>
              <a:srgbClr val="D9D9D9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 algn="ctr" rtl="0" lvl="0">
              <a:buNone/>
            </a:pPr>
            <a:r>
              <a:rPr sz="3000" lang="en-US">
                <a:latin typeface="Source Sans Pro"/>
                <a:ea typeface="Source Sans Pro"/>
                <a:cs typeface="Source Sans Pro"/>
                <a:sym typeface="Source Sans Pro"/>
              </a:rPr>
              <a:t>introduction</a:t>
            </a:r>
          </a:p>
        </p:txBody>
      </p:sp>
      <p:sp>
        <p:nvSpPr>
          <p:cNvPr id="806" name="Shape 806"/>
          <p:cNvSpPr/>
          <p:nvPr/>
        </p:nvSpPr>
        <p:spPr>
          <a:xfrm>
            <a:off y="2013025" x="0"/>
            <a:ext cy="691499" cx="4482599"/>
          </a:xfrm>
          <a:prstGeom prst="rect">
            <a:avLst/>
          </a:prstGeom>
          <a:solidFill>
            <a:srgbClr val="F3F3F3"/>
          </a:solidFill>
          <a:ln w="19050" cap="flat">
            <a:solidFill>
              <a:srgbClr val="D9D9D9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 algn="ctr" rtl="0" lvl="0">
              <a:buNone/>
            </a:pPr>
            <a:r>
              <a:rPr sz="3000" lang="en-US">
                <a:latin typeface="Source Sans Pro"/>
                <a:ea typeface="Source Sans Pro"/>
                <a:cs typeface="Source Sans Pro"/>
                <a:sym typeface="Source Sans Pro"/>
              </a:rPr>
              <a:t>thesis proposal</a:t>
            </a:r>
          </a:p>
        </p:txBody>
      </p:sp>
      <p:sp>
        <p:nvSpPr>
          <p:cNvPr id="807" name="Shape 807"/>
          <p:cNvSpPr/>
          <p:nvPr/>
        </p:nvSpPr>
        <p:spPr>
          <a:xfrm>
            <a:off y="2824050" x="0"/>
            <a:ext cy="691499" cx="4482599"/>
          </a:xfrm>
          <a:prstGeom prst="rect">
            <a:avLst/>
          </a:prstGeom>
          <a:solidFill>
            <a:srgbClr val="F3F3F3"/>
          </a:solidFill>
          <a:ln w="19050" cap="flat">
            <a:solidFill>
              <a:srgbClr val="D9D9D9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 algn="ctr" rtl="0" lvl="0">
              <a:buNone/>
            </a:pPr>
            <a:r>
              <a:rPr sz="3000" lang="en-US">
                <a:latin typeface="Source Sans Pro"/>
                <a:ea typeface="Source Sans Pro"/>
                <a:cs typeface="Source Sans Pro"/>
                <a:sym typeface="Source Sans Pro"/>
              </a:rPr>
              <a:t>mechanical depth</a:t>
            </a:r>
          </a:p>
        </p:txBody>
      </p:sp>
      <p:sp>
        <p:nvSpPr>
          <p:cNvPr id="808" name="Shape 808"/>
          <p:cNvSpPr/>
          <p:nvPr/>
        </p:nvSpPr>
        <p:spPr>
          <a:xfrm>
            <a:off y="3635075" x="0"/>
            <a:ext cy="691499" cx="4482599"/>
          </a:xfrm>
          <a:prstGeom prst="rect">
            <a:avLst/>
          </a:prstGeom>
          <a:solidFill>
            <a:srgbClr val="F3F3F3"/>
          </a:solidFill>
          <a:ln w="19050" cap="flat">
            <a:solidFill>
              <a:srgbClr val="D9D9D9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 algn="ctr" rtl="0" lvl="0">
              <a:buNone/>
            </a:pPr>
            <a:r>
              <a:rPr sz="3000" lang="en-US">
                <a:latin typeface="Source Sans Pro"/>
                <a:ea typeface="Source Sans Pro"/>
                <a:cs typeface="Source Sans Pro"/>
                <a:sym typeface="Source Sans Pro"/>
              </a:rPr>
              <a:t>electrical breadth</a:t>
            </a:r>
          </a:p>
        </p:txBody>
      </p:sp>
      <p:sp>
        <p:nvSpPr>
          <p:cNvPr id="809" name="Shape 809"/>
          <p:cNvSpPr/>
          <p:nvPr/>
        </p:nvSpPr>
        <p:spPr>
          <a:xfrm>
            <a:off y="4446100" x="2074675"/>
            <a:ext cy="691499" cx="4482599"/>
          </a:xfrm>
          <a:prstGeom prst="rect">
            <a:avLst/>
          </a:prstGeom>
          <a:solidFill>
            <a:srgbClr val="F3F3F3"/>
          </a:solidFill>
          <a:ln w="19050" cap="flat">
            <a:solidFill>
              <a:srgbClr val="D9D9D9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 algn="ctr" rtl="0" lvl="0">
              <a:buNone/>
            </a:pPr>
            <a:r>
              <a:rPr sz="3000" lang="en-US">
                <a:latin typeface="Source Sans Pro"/>
                <a:ea typeface="Source Sans Pro"/>
                <a:cs typeface="Source Sans Pro"/>
                <a:sym typeface="Source Sans Pro"/>
              </a:rPr>
              <a:t>conclusion</a:t>
            </a:r>
          </a:p>
        </p:txBody>
      </p:sp>
      <p:sp>
        <p:nvSpPr>
          <p:cNvPr id="810" name="Shape 810"/>
          <p:cNvSpPr/>
          <p:nvPr/>
        </p:nvSpPr>
        <p:spPr>
          <a:xfrm>
            <a:off y="1202000" x="0"/>
            <a:ext cy="691499" cx="4482599"/>
          </a:xfrm>
          <a:prstGeom prst="rect">
            <a:avLst/>
          </a:prstGeom>
          <a:solidFill>
            <a:srgbClr val="F3F3F3"/>
          </a:solidFill>
          <a:ln w="19050" cap="flat">
            <a:solidFill>
              <a:srgbClr val="D9D9D9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 algn="ctr" rtl="0" lvl="0">
              <a:buNone/>
            </a:pPr>
            <a:r>
              <a:rPr sz="3000" lang="en-US">
                <a:latin typeface="Source Sans Pro"/>
                <a:ea typeface="Source Sans Pro"/>
                <a:cs typeface="Source Sans Pro"/>
                <a:sym typeface="Source Sans Pro"/>
              </a:rPr>
              <a:t>about 201 rouse</a:t>
            </a:r>
          </a:p>
        </p:txBody>
      </p:sp>
      <p:sp>
        <p:nvSpPr>
          <p:cNvPr id="811" name="Shape 811"/>
          <p:cNvSpPr txBox="1"/>
          <p:nvPr/>
        </p:nvSpPr>
        <p:spPr>
          <a:xfrm>
            <a:off y="543375" x="9797150"/>
            <a:ext cy="5631299" cx="8002500"/>
          </a:xfrm>
          <a:prstGeom prst="rect">
            <a:avLst/>
          </a:prstGeom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algn="ctr" rtl="0" lvl="0">
              <a:buNone/>
            </a:pPr>
            <a:r>
              <a:rPr sz="3600" lang="en-US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conclusion</a:t>
            </a:r>
          </a:p>
          <a:p>
            <a:r>
              <a:t/>
            </a:r>
          </a:p>
          <a:p>
            <a:pPr algn="ctr" rtl="0" lvl="0">
              <a:buNone/>
            </a:pPr>
            <a:r>
              <a:rPr sz="2400" lang="en-US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GCHP   |   DOAS   |   ACB</a:t>
            </a:r>
          </a:p>
          <a:p>
            <a:r>
              <a:t/>
            </a:r>
          </a:p>
          <a:p>
            <a:pPr algn="ctr" rtl="0" lvl="0">
              <a:buNone/>
            </a:pPr>
            <a:r>
              <a:rPr sz="2400" lang="en-US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costs $680,000</a:t>
            </a:r>
          </a:p>
          <a:p>
            <a:r>
              <a:t/>
            </a:r>
          </a:p>
          <a:p>
            <a:pPr algn="ctr" rtl="0" lvl="0">
              <a:buNone/>
            </a:pPr>
            <a:r>
              <a:rPr sz="2400" lang="en-US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24% EUI reduction</a:t>
            </a:r>
          </a:p>
          <a:p>
            <a:r>
              <a:t/>
            </a:r>
          </a:p>
          <a:p>
            <a:pPr algn="ctr" rtl="0" lvl="0">
              <a:buNone/>
            </a:pPr>
            <a:r>
              <a:rPr sz="2400" lang="en-US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$3,600 average monthly savings</a:t>
            </a:r>
          </a:p>
          <a:p>
            <a:r>
              <a:t/>
            </a:r>
          </a:p>
          <a:p>
            <a:pPr algn="ctr" rtl="0" lvl="0">
              <a:buNone/>
            </a:pPr>
            <a:r>
              <a:rPr sz="2400" lang="en-US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15.5 year payback for HVAC system</a:t>
            </a:r>
          </a:p>
          <a:p>
            <a:r>
              <a:t/>
            </a:r>
          </a:p>
          <a:p>
            <a:pPr algn="ctr" rtl="0" lvl="0">
              <a:buNone/>
            </a:pPr>
            <a:r>
              <a:rPr sz="2400" lang="en-US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electrical panel savings or future capacity</a:t>
            </a:r>
          </a:p>
          <a:p>
            <a:r>
              <a:t/>
            </a:r>
          </a:p>
          <a:p>
            <a:pPr algn="ctr" rtl="0" lvl="0">
              <a:buNone/>
            </a:pPr>
            <a:r>
              <a:rPr sz="2400" lang="en-US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LEED gold</a:t>
            </a:r>
          </a:p>
        </p:txBody>
      </p:sp>
      <p:cxnSp>
        <p:nvCxnSpPr>
          <p:cNvPr id="812" name="Shape 812"/>
          <p:cNvCxnSpPr/>
          <p:nvPr/>
        </p:nvCxnSpPr>
        <p:spPr>
          <a:xfrm>
            <a:off y="1337775" x="12011900"/>
            <a:ext cy="0" cx="3572999"/>
          </a:xfrm>
          <a:prstGeom prst="straightConnector1">
            <a:avLst/>
          </a:prstGeom>
          <a:noFill/>
          <a:ln w="22225" cap="flat">
            <a:solidFill>
              <a:srgbClr val="DF7366"/>
            </a:solidFill>
            <a:prstDash val="solid"/>
            <a:round/>
            <a:headEnd w="med" len="med" type="none"/>
            <a:tailEnd w="med" len="med" type="none"/>
          </a:ln>
        </p:spPr>
      </p:cxnSp>
      <p:pic>
        <p:nvPicPr>
          <p:cNvPr id="813" name="Shape 813"/>
          <p:cNvPicPr preferRelativeResize="0"/>
          <p:nvPr/>
        </p:nvPicPr>
        <p:blipFill rotWithShape="1">
          <a:blip r:embed="rId3"/>
          <a:srcRect t="0" b="0" r="0" l="19736"/>
          <a:stretch/>
        </p:blipFill>
        <p:spPr>
          <a:xfrm>
            <a:off y="0" x="18589875"/>
            <a:ext cy="6857999" cx="9781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/>
  </p:transition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18" name="Shape 81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19" name="Shape 819"/>
          <p:cNvSpPr/>
          <p:nvPr/>
        </p:nvSpPr>
        <p:spPr>
          <a:xfrm>
            <a:off y="414875" x="0"/>
            <a:ext cy="691499" cx="4482599"/>
          </a:xfrm>
          <a:prstGeom prst="rect">
            <a:avLst/>
          </a:prstGeom>
          <a:solidFill>
            <a:srgbClr val="F3F3F3"/>
          </a:solidFill>
          <a:ln w="19050" cap="flat">
            <a:solidFill>
              <a:srgbClr val="D9D9D9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 algn="ctr" rtl="0" lvl="0">
              <a:buNone/>
            </a:pPr>
            <a:r>
              <a:rPr sz="3000" lang="en-US">
                <a:latin typeface="Source Sans Pro"/>
                <a:ea typeface="Source Sans Pro"/>
                <a:cs typeface="Source Sans Pro"/>
                <a:sym typeface="Source Sans Pro"/>
              </a:rPr>
              <a:t>introduction</a:t>
            </a:r>
          </a:p>
        </p:txBody>
      </p:sp>
      <p:sp>
        <p:nvSpPr>
          <p:cNvPr id="820" name="Shape 820"/>
          <p:cNvSpPr/>
          <p:nvPr/>
        </p:nvSpPr>
        <p:spPr>
          <a:xfrm>
            <a:off y="2013025" x="0"/>
            <a:ext cy="691499" cx="4482599"/>
          </a:xfrm>
          <a:prstGeom prst="rect">
            <a:avLst/>
          </a:prstGeom>
          <a:solidFill>
            <a:srgbClr val="F3F3F3"/>
          </a:solidFill>
          <a:ln w="19050" cap="flat">
            <a:solidFill>
              <a:srgbClr val="D9D9D9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 algn="ctr" rtl="0" lvl="0">
              <a:buNone/>
            </a:pPr>
            <a:r>
              <a:rPr sz="3000" lang="en-US">
                <a:latin typeface="Source Sans Pro"/>
                <a:ea typeface="Source Sans Pro"/>
                <a:cs typeface="Source Sans Pro"/>
                <a:sym typeface="Source Sans Pro"/>
              </a:rPr>
              <a:t>thesis proposal</a:t>
            </a:r>
          </a:p>
        </p:txBody>
      </p:sp>
      <p:sp>
        <p:nvSpPr>
          <p:cNvPr id="821" name="Shape 821"/>
          <p:cNvSpPr/>
          <p:nvPr/>
        </p:nvSpPr>
        <p:spPr>
          <a:xfrm>
            <a:off y="2824050" x="0"/>
            <a:ext cy="691499" cx="4482599"/>
          </a:xfrm>
          <a:prstGeom prst="rect">
            <a:avLst/>
          </a:prstGeom>
          <a:solidFill>
            <a:srgbClr val="F3F3F3"/>
          </a:solidFill>
          <a:ln w="19050" cap="flat">
            <a:solidFill>
              <a:srgbClr val="D9D9D9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 algn="ctr" rtl="0" lvl="0">
              <a:buNone/>
            </a:pPr>
            <a:r>
              <a:rPr sz="3000" lang="en-US">
                <a:latin typeface="Source Sans Pro"/>
                <a:ea typeface="Source Sans Pro"/>
                <a:cs typeface="Source Sans Pro"/>
                <a:sym typeface="Source Sans Pro"/>
              </a:rPr>
              <a:t>mechanical depth</a:t>
            </a:r>
          </a:p>
        </p:txBody>
      </p:sp>
      <p:sp>
        <p:nvSpPr>
          <p:cNvPr id="822" name="Shape 822"/>
          <p:cNvSpPr/>
          <p:nvPr/>
        </p:nvSpPr>
        <p:spPr>
          <a:xfrm>
            <a:off y="3635075" x="0"/>
            <a:ext cy="691499" cx="4482599"/>
          </a:xfrm>
          <a:prstGeom prst="rect">
            <a:avLst/>
          </a:prstGeom>
          <a:solidFill>
            <a:srgbClr val="F3F3F3"/>
          </a:solidFill>
          <a:ln w="19050" cap="flat">
            <a:solidFill>
              <a:srgbClr val="D9D9D9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 algn="ctr" rtl="0" lvl="0">
              <a:buNone/>
            </a:pPr>
            <a:r>
              <a:rPr sz="3000" lang="en-US">
                <a:latin typeface="Source Sans Pro"/>
                <a:ea typeface="Source Sans Pro"/>
                <a:cs typeface="Source Sans Pro"/>
                <a:sym typeface="Source Sans Pro"/>
              </a:rPr>
              <a:t>electrical breadth</a:t>
            </a:r>
          </a:p>
        </p:txBody>
      </p:sp>
      <p:sp>
        <p:nvSpPr>
          <p:cNvPr id="823" name="Shape 823"/>
          <p:cNvSpPr/>
          <p:nvPr/>
        </p:nvSpPr>
        <p:spPr>
          <a:xfrm>
            <a:off y="4446100" x="2074675"/>
            <a:ext cy="691499" cx="4482599"/>
          </a:xfrm>
          <a:prstGeom prst="rect">
            <a:avLst/>
          </a:prstGeom>
          <a:solidFill>
            <a:srgbClr val="F3F3F3"/>
          </a:solidFill>
          <a:ln w="19050" cap="flat">
            <a:solidFill>
              <a:srgbClr val="D9D9D9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 algn="ctr" rtl="0" lvl="0">
              <a:buNone/>
            </a:pPr>
            <a:r>
              <a:rPr sz="3000" lang="en-US">
                <a:latin typeface="Source Sans Pro"/>
                <a:ea typeface="Source Sans Pro"/>
                <a:cs typeface="Source Sans Pro"/>
                <a:sym typeface="Source Sans Pro"/>
              </a:rPr>
              <a:t>conclusion</a:t>
            </a:r>
          </a:p>
        </p:txBody>
      </p:sp>
      <p:sp>
        <p:nvSpPr>
          <p:cNvPr id="824" name="Shape 824"/>
          <p:cNvSpPr/>
          <p:nvPr/>
        </p:nvSpPr>
        <p:spPr>
          <a:xfrm>
            <a:off y="1202000" x="0"/>
            <a:ext cy="691499" cx="4482599"/>
          </a:xfrm>
          <a:prstGeom prst="rect">
            <a:avLst/>
          </a:prstGeom>
          <a:solidFill>
            <a:srgbClr val="F3F3F3"/>
          </a:solidFill>
          <a:ln w="19050" cap="flat">
            <a:solidFill>
              <a:srgbClr val="D9D9D9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 algn="ctr" rtl="0" lvl="0">
              <a:buNone/>
            </a:pPr>
            <a:r>
              <a:rPr sz="3000" lang="en-US">
                <a:latin typeface="Source Sans Pro"/>
                <a:ea typeface="Source Sans Pro"/>
                <a:cs typeface="Source Sans Pro"/>
                <a:sym typeface="Source Sans Pro"/>
              </a:rPr>
              <a:t>about 201 rouse</a:t>
            </a:r>
          </a:p>
        </p:txBody>
      </p:sp>
      <p:pic>
        <p:nvPicPr>
          <p:cNvPr id="825" name="Shape 825"/>
          <p:cNvPicPr preferRelativeResize="0"/>
          <p:nvPr/>
        </p:nvPicPr>
        <p:blipFill rotWithShape="1">
          <a:blip r:embed="rId3"/>
          <a:srcRect t="0" b="0" r="-979" l="11916"/>
          <a:stretch/>
        </p:blipFill>
        <p:spPr>
          <a:xfrm>
            <a:off y="0" x="18608650"/>
            <a:ext cy="6857999" cx="10585175"/>
          </a:xfrm>
          <a:prstGeom prst="rect">
            <a:avLst/>
          </a:prstGeom>
          <a:noFill/>
          <a:ln>
            <a:noFill/>
          </a:ln>
        </p:spPr>
      </p:pic>
      <p:sp>
        <p:nvSpPr>
          <p:cNvPr id="826" name="Shape 826"/>
          <p:cNvSpPr txBox="1"/>
          <p:nvPr/>
        </p:nvSpPr>
        <p:spPr>
          <a:xfrm>
            <a:off y="543375" x="9797150"/>
            <a:ext cy="5631299" cx="8002500"/>
          </a:xfrm>
          <a:prstGeom prst="rect">
            <a:avLst/>
          </a:prstGeom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algn="ctr" rtl="0" lvl="0">
              <a:buNone/>
            </a:pPr>
            <a:r>
              <a:rPr sz="3600" lang="en-US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acknowledgements</a:t>
            </a:r>
          </a:p>
          <a:p>
            <a:r>
              <a:t/>
            </a:r>
          </a:p>
          <a:p>
            <a:pPr algn="ctr" rtl="0" lvl="0">
              <a:buNone/>
            </a:pPr>
            <a:r>
              <a:rPr sz="2400" lang="en-US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Liberty Property Trust</a:t>
            </a:r>
          </a:p>
          <a:p>
            <a:r>
              <a:t/>
            </a:r>
          </a:p>
          <a:p>
            <a:pPr algn="ctr" rtl="0" lvl="0">
              <a:buNone/>
            </a:pPr>
            <a:r>
              <a:rPr sz="2400" lang="en-US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Turner Construction</a:t>
            </a:r>
          </a:p>
          <a:p>
            <a:r>
              <a:t/>
            </a:r>
          </a:p>
          <a:p>
            <a:pPr algn="ctr" rtl="0" lvl="0">
              <a:buNone/>
            </a:pPr>
            <a:r>
              <a:rPr sz="2400" lang="en-US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In Posse</a:t>
            </a:r>
          </a:p>
          <a:p>
            <a:r>
              <a:t/>
            </a:r>
          </a:p>
          <a:p>
            <a:pPr algn="ctr" rtl="0" lvl="0">
              <a:buNone/>
            </a:pPr>
            <a:r>
              <a:rPr sz="2400" lang="en-US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Dr. Laura Miller</a:t>
            </a:r>
          </a:p>
          <a:p>
            <a:r>
              <a:t/>
            </a:r>
          </a:p>
          <a:p>
            <a:pPr algn="ctr" rtl="0" lvl="0">
              <a:buNone/>
            </a:pPr>
            <a:r>
              <a:rPr sz="2400" lang="en-US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Penn State University</a:t>
            </a:r>
          </a:p>
          <a:p>
            <a:r>
              <a:t/>
            </a:r>
          </a:p>
          <a:p>
            <a:pPr algn="ctr" rtl="0" lvl="0">
              <a:buNone/>
            </a:pPr>
            <a:r>
              <a:rPr sz="2400" lang="en-US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friends  |   family  |   co-workers</a:t>
            </a:r>
          </a:p>
        </p:txBody>
      </p:sp>
      <p:cxnSp>
        <p:nvCxnSpPr>
          <p:cNvPr id="827" name="Shape 827"/>
          <p:cNvCxnSpPr/>
          <p:nvPr/>
        </p:nvCxnSpPr>
        <p:spPr>
          <a:xfrm>
            <a:off y="1337775" x="12011900"/>
            <a:ext cy="0" cx="3572999"/>
          </a:xfrm>
          <a:prstGeom prst="straightConnector1">
            <a:avLst/>
          </a:prstGeom>
          <a:noFill/>
          <a:ln w="22225" cap="flat">
            <a:solidFill>
              <a:srgbClr val="DF7366"/>
            </a:solidFill>
            <a:prstDash val="solid"/>
            <a:round/>
            <a:headEnd w="med" len="med" type="none"/>
            <a:tailEnd w="med" len="med" type="none"/>
          </a:ln>
        </p:spPr>
      </p:cxnSp>
    </p:spTree>
  </p:cSld>
  <p:clrMapOvr>
    <a:masterClrMapping/>
  </p:clrMapOvr>
  <p:transition spd="med">
    <p:fade/>
  </p:transition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32" name="Shape 83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33" name="Shape 833"/>
          <p:cNvSpPr txBox="1"/>
          <p:nvPr/>
        </p:nvSpPr>
        <p:spPr>
          <a:xfrm>
            <a:off y="1588750" x="10014300"/>
            <a:ext cy="905699" cx="7403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buNone/>
            </a:pPr>
            <a:r>
              <a:rPr sz="4800" lang="en-US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questions</a:t>
            </a:r>
          </a:p>
        </p:txBody>
      </p:sp>
      <p:cxnSp>
        <p:nvCxnSpPr>
          <p:cNvPr id="834" name="Shape 834"/>
          <p:cNvCxnSpPr/>
          <p:nvPr/>
        </p:nvCxnSpPr>
        <p:spPr>
          <a:xfrm>
            <a:off y="2494450" x="10014300"/>
            <a:ext cy="0" cx="3572999"/>
          </a:xfrm>
          <a:prstGeom prst="straightConnector1">
            <a:avLst/>
          </a:prstGeom>
          <a:noFill/>
          <a:ln w="22225" cap="flat">
            <a:solidFill>
              <a:srgbClr val="DF7366"/>
            </a:solidFill>
            <a:prstDash val="solid"/>
            <a:round/>
            <a:headEnd w="med" len="med" type="none"/>
            <a:tailEnd w="med" len="med" type="none"/>
          </a:ln>
        </p:spPr>
      </p:cxnSp>
      <p:sp>
        <p:nvSpPr>
          <p:cNvPr id="835" name="Shape 835"/>
          <p:cNvSpPr/>
          <p:nvPr/>
        </p:nvSpPr>
        <p:spPr>
          <a:xfrm>
            <a:off y="414875" x="0"/>
            <a:ext cy="691499" cx="4482599"/>
          </a:xfrm>
          <a:prstGeom prst="rect">
            <a:avLst/>
          </a:prstGeom>
          <a:solidFill>
            <a:srgbClr val="F3F3F3"/>
          </a:solidFill>
          <a:ln w="19050" cap="flat">
            <a:solidFill>
              <a:srgbClr val="D9D9D9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 algn="ctr" rtl="0" lvl="0">
              <a:buNone/>
            </a:pPr>
            <a:r>
              <a:rPr sz="3000" lang="en-US">
                <a:latin typeface="Source Sans Pro"/>
                <a:ea typeface="Source Sans Pro"/>
                <a:cs typeface="Source Sans Pro"/>
                <a:sym typeface="Source Sans Pro"/>
              </a:rPr>
              <a:t>introduction</a:t>
            </a:r>
          </a:p>
        </p:txBody>
      </p:sp>
      <p:sp>
        <p:nvSpPr>
          <p:cNvPr id="836" name="Shape 836"/>
          <p:cNvSpPr/>
          <p:nvPr/>
        </p:nvSpPr>
        <p:spPr>
          <a:xfrm>
            <a:off y="2013025" x="0"/>
            <a:ext cy="691499" cx="4482599"/>
          </a:xfrm>
          <a:prstGeom prst="rect">
            <a:avLst/>
          </a:prstGeom>
          <a:solidFill>
            <a:srgbClr val="F3F3F3"/>
          </a:solidFill>
          <a:ln w="19050" cap="flat">
            <a:solidFill>
              <a:srgbClr val="D9D9D9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 algn="ctr" rtl="0" lvl="0">
              <a:buNone/>
            </a:pPr>
            <a:r>
              <a:rPr sz="3000" lang="en-US">
                <a:latin typeface="Source Sans Pro"/>
                <a:ea typeface="Source Sans Pro"/>
                <a:cs typeface="Source Sans Pro"/>
                <a:sym typeface="Source Sans Pro"/>
              </a:rPr>
              <a:t>thesis proposal</a:t>
            </a:r>
          </a:p>
        </p:txBody>
      </p:sp>
      <p:sp>
        <p:nvSpPr>
          <p:cNvPr id="837" name="Shape 837"/>
          <p:cNvSpPr/>
          <p:nvPr/>
        </p:nvSpPr>
        <p:spPr>
          <a:xfrm>
            <a:off y="2824050" x="0"/>
            <a:ext cy="691499" cx="4482599"/>
          </a:xfrm>
          <a:prstGeom prst="rect">
            <a:avLst/>
          </a:prstGeom>
          <a:solidFill>
            <a:srgbClr val="F3F3F3"/>
          </a:solidFill>
          <a:ln w="19050" cap="flat">
            <a:solidFill>
              <a:srgbClr val="D9D9D9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 algn="ctr" rtl="0" lvl="0">
              <a:buNone/>
            </a:pPr>
            <a:r>
              <a:rPr sz="3000" lang="en-US">
                <a:latin typeface="Source Sans Pro"/>
                <a:ea typeface="Source Sans Pro"/>
                <a:cs typeface="Source Sans Pro"/>
                <a:sym typeface="Source Sans Pro"/>
              </a:rPr>
              <a:t>mechanical depth</a:t>
            </a:r>
          </a:p>
        </p:txBody>
      </p:sp>
      <p:sp>
        <p:nvSpPr>
          <p:cNvPr id="838" name="Shape 838"/>
          <p:cNvSpPr/>
          <p:nvPr/>
        </p:nvSpPr>
        <p:spPr>
          <a:xfrm>
            <a:off y="3635075" x="0"/>
            <a:ext cy="691499" cx="4482599"/>
          </a:xfrm>
          <a:prstGeom prst="rect">
            <a:avLst/>
          </a:prstGeom>
          <a:solidFill>
            <a:srgbClr val="F3F3F3"/>
          </a:solidFill>
          <a:ln w="19050" cap="flat">
            <a:solidFill>
              <a:srgbClr val="D9D9D9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 algn="ctr" rtl="0" lvl="0">
              <a:buNone/>
            </a:pPr>
            <a:r>
              <a:rPr sz="3000" lang="en-US">
                <a:latin typeface="Source Sans Pro"/>
                <a:ea typeface="Source Sans Pro"/>
                <a:cs typeface="Source Sans Pro"/>
                <a:sym typeface="Source Sans Pro"/>
              </a:rPr>
              <a:t>electrical breadth</a:t>
            </a:r>
          </a:p>
        </p:txBody>
      </p:sp>
      <p:sp>
        <p:nvSpPr>
          <p:cNvPr id="839" name="Shape 839"/>
          <p:cNvSpPr/>
          <p:nvPr/>
        </p:nvSpPr>
        <p:spPr>
          <a:xfrm>
            <a:off y="4446100" x="2074675"/>
            <a:ext cy="691499" cx="4482599"/>
          </a:xfrm>
          <a:prstGeom prst="rect">
            <a:avLst/>
          </a:prstGeom>
          <a:solidFill>
            <a:srgbClr val="F3F3F3"/>
          </a:solidFill>
          <a:ln w="19050" cap="flat">
            <a:solidFill>
              <a:srgbClr val="D9D9D9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 algn="ctr" rtl="0" lvl="0">
              <a:buNone/>
            </a:pPr>
            <a:r>
              <a:rPr sz="3000" lang="en-US">
                <a:latin typeface="Source Sans Pro"/>
                <a:ea typeface="Source Sans Pro"/>
                <a:cs typeface="Source Sans Pro"/>
                <a:sym typeface="Source Sans Pro"/>
              </a:rPr>
              <a:t>conclusion</a:t>
            </a:r>
          </a:p>
        </p:txBody>
      </p:sp>
      <p:sp>
        <p:nvSpPr>
          <p:cNvPr id="840" name="Shape 840"/>
          <p:cNvSpPr txBox="1"/>
          <p:nvPr/>
        </p:nvSpPr>
        <p:spPr>
          <a:xfrm>
            <a:off y="4236025" x="10014300"/>
            <a:ext cy="905699" cx="7403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buNone/>
            </a:pPr>
            <a:r>
              <a:rPr sz="4800" lang="en-US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recommendations</a:t>
            </a:r>
          </a:p>
        </p:txBody>
      </p:sp>
      <p:cxnSp>
        <p:nvCxnSpPr>
          <p:cNvPr id="841" name="Shape 841"/>
          <p:cNvCxnSpPr/>
          <p:nvPr/>
        </p:nvCxnSpPr>
        <p:spPr>
          <a:xfrm>
            <a:off y="5141725" x="10014300"/>
            <a:ext cy="0" cx="3572999"/>
          </a:xfrm>
          <a:prstGeom prst="straightConnector1">
            <a:avLst/>
          </a:prstGeom>
          <a:noFill/>
          <a:ln w="22225" cap="flat">
            <a:solidFill>
              <a:srgbClr val="DF7366"/>
            </a:solidFill>
            <a:prstDash val="solid"/>
            <a:round/>
            <a:headEnd w="med" len="med" type="none"/>
            <a:tailEnd w="med" len="med" type="none"/>
          </a:ln>
        </p:spPr>
      </p:cxnSp>
      <p:sp>
        <p:nvSpPr>
          <p:cNvPr id="842" name="Shape 842"/>
          <p:cNvSpPr/>
          <p:nvPr/>
        </p:nvSpPr>
        <p:spPr>
          <a:xfrm>
            <a:off y="1202000" x="0"/>
            <a:ext cy="691499" cx="4482599"/>
          </a:xfrm>
          <a:prstGeom prst="rect">
            <a:avLst/>
          </a:prstGeom>
          <a:solidFill>
            <a:srgbClr val="F3F3F3"/>
          </a:solidFill>
          <a:ln w="19050" cap="flat">
            <a:solidFill>
              <a:srgbClr val="D9D9D9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 algn="ctr" rtl="0" lvl="0">
              <a:buNone/>
            </a:pPr>
            <a:r>
              <a:rPr sz="3000" lang="en-US">
                <a:latin typeface="Source Sans Pro"/>
                <a:ea typeface="Source Sans Pro"/>
                <a:cs typeface="Source Sans Pro"/>
                <a:sym typeface="Source Sans Pro"/>
              </a:rPr>
              <a:t>about 201 rouse</a:t>
            </a:r>
          </a:p>
        </p:txBody>
      </p:sp>
      <p:pic>
        <p:nvPicPr>
          <p:cNvPr id="843" name="Shape 843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0" x="18630201"/>
            <a:ext cy="6858000" cx="92463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/>
  </p:transition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48" name="Shape 848"/>
        <p:cNvGrpSpPr/>
        <p:nvPr/>
      </p:nvGrpSpPr>
      <p:grpSpPr>
        <a:xfrm>
          <a:off y="0" x="0"/>
          <a:ext cy="0" cx="0"/>
          <a:chOff y="0" x="0"/>
          <a:chExt cy="0" cx="0"/>
        </a:xfrm>
      </p:grpSpPr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1" name="Shape 14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42" name="Shape 142"/>
          <p:cNvSpPr/>
          <p:nvPr/>
        </p:nvSpPr>
        <p:spPr>
          <a:xfrm>
            <a:off y="414875" x="0"/>
            <a:ext cy="691499" cx="4482599"/>
          </a:xfrm>
          <a:prstGeom prst="rect">
            <a:avLst/>
          </a:prstGeom>
          <a:solidFill>
            <a:srgbClr val="F3F3F3"/>
          </a:solidFill>
          <a:ln w="19050" cap="flat">
            <a:solidFill>
              <a:srgbClr val="D9D9D9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 algn="ctr" rtl="0" lvl="0">
              <a:buNone/>
            </a:pPr>
            <a:r>
              <a:rPr sz="3000" lang="en-US">
                <a:latin typeface="Source Sans Pro"/>
                <a:ea typeface="Source Sans Pro"/>
                <a:cs typeface="Source Sans Pro"/>
                <a:sym typeface="Source Sans Pro"/>
              </a:rPr>
              <a:t>introduction</a:t>
            </a:r>
          </a:p>
        </p:txBody>
      </p:sp>
      <p:sp>
        <p:nvSpPr>
          <p:cNvPr id="143" name="Shape 143"/>
          <p:cNvSpPr/>
          <p:nvPr/>
        </p:nvSpPr>
        <p:spPr>
          <a:xfrm>
            <a:off y="1225900" x="2330700"/>
            <a:ext cy="2042100" cx="4482599"/>
          </a:xfrm>
          <a:prstGeom prst="rect">
            <a:avLst/>
          </a:prstGeom>
          <a:solidFill>
            <a:srgbClr val="F3F3F3"/>
          </a:solidFill>
          <a:ln w="19050" cap="flat">
            <a:solidFill>
              <a:srgbClr val="D9D9D9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 algn="ctr" rtl="0" lvl="0">
              <a:buNone/>
            </a:pPr>
            <a:r>
              <a:rPr sz="3000" lang="en-US">
                <a:latin typeface="Source Sans Pro"/>
                <a:ea typeface="Source Sans Pro"/>
                <a:cs typeface="Source Sans Pro"/>
                <a:sym typeface="Source Sans Pro"/>
              </a:rPr>
              <a:t>about 201 rouse</a:t>
            </a:r>
          </a:p>
          <a:p>
            <a:pPr algn="ctr" rtl="0" lvl="0">
              <a:buNone/>
            </a:pPr>
            <a:r>
              <a:rPr sz="2400" lang="en-US">
                <a:latin typeface="Source Sans Pro"/>
                <a:ea typeface="Source Sans Pro"/>
                <a:cs typeface="Source Sans Pro"/>
                <a:sym typeface="Source Sans Pro"/>
              </a:rPr>
              <a:t>location</a:t>
            </a:r>
          </a:p>
          <a:p>
            <a:pPr algn="ctr" rtl="0" lvl="0">
              <a:buNone/>
            </a:pPr>
            <a:r>
              <a:rPr sz="2400" lang="en-US">
                <a:latin typeface="Source Sans Pro"/>
                <a:ea typeface="Source Sans Pro"/>
                <a:cs typeface="Source Sans Pro"/>
                <a:sym typeface="Source Sans Pro"/>
              </a:rPr>
              <a:t>building statistics</a:t>
            </a:r>
          </a:p>
          <a:p>
            <a:pPr algn="ctr" rtl="0" lvl="0">
              <a:buNone/>
            </a:pPr>
            <a:r>
              <a:rPr sz="2400" lang="en-US">
                <a:latin typeface="Source Sans Pro"/>
                <a:ea typeface="Source Sans Pro"/>
                <a:cs typeface="Source Sans Pro"/>
                <a:sym typeface="Source Sans Pro"/>
              </a:rPr>
              <a:t>existing systems</a:t>
            </a:r>
          </a:p>
          <a:p>
            <a:pPr algn="ctr" rtl="0" lvl="0">
              <a:buNone/>
            </a:pPr>
            <a:r>
              <a:rPr sz="2400" lang="en-US">
                <a:latin typeface="Source Sans Pro"/>
                <a:ea typeface="Source Sans Pro"/>
                <a:cs typeface="Source Sans Pro"/>
                <a:sym typeface="Source Sans Pro"/>
              </a:rPr>
              <a:t>performance</a:t>
            </a:r>
          </a:p>
        </p:txBody>
      </p:sp>
      <p:sp>
        <p:nvSpPr>
          <p:cNvPr id="144" name="Shape 144"/>
          <p:cNvSpPr/>
          <p:nvPr/>
        </p:nvSpPr>
        <p:spPr>
          <a:xfrm>
            <a:off y="3387525" x="0"/>
            <a:ext cy="691499" cx="4482599"/>
          </a:xfrm>
          <a:prstGeom prst="rect">
            <a:avLst/>
          </a:prstGeom>
          <a:solidFill>
            <a:srgbClr val="F3F3F3"/>
          </a:solidFill>
          <a:ln w="19050" cap="flat">
            <a:solidFill>
              <a:srgbClr val="D9D9D9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 algn="ctr" rtl="0" lvl="0">
              <a:buNone/>
            </a:pPr>
            <a:r>
              <a:rPr sz="3000" lang="en-US">
                <a:latin typeface="Source Sans Pro"/>
                <a:ea typeface="Source Sans Pro"/>
                <a:cs typeface="Source Sans Pro"/>
                <a:sym typeface="Source Sans Pro"/>
              </a:rPr>
              <a:t>thesis proposal</a:t>
            </a:r>
          </a:p>
        </p:txBody>
      </p:sp>
      <p:sp>
        <p:nvSpPr>
          <p:cNvPr id="145" name="Shape 145"/>
          <p:cNvSpPr/>
          <p:nvPr/>
        </p:nvSpPr>
        <p:spPr>
          <a:xfrm>
            <a:off y="4198550" x="0"/>
            <a:ext cy="691499" cx="4482599"/>
          </a:xfrm>
          <a:prstGeom prst="rect">
            <a:avLst/>
          </a:prstGeom>
          <a:solidFill>
            <a:srgbClr val="F3F3F3"/>
          </a:solidFill>
          <a:ln w="19050" cap="flat">
            <a:solidFill>
              <a:srgbClr val="D9D9D9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 algn="ctr" rtl="0" lvl="0">
              <a:buNone/>
            </a:pPr>
            <a:r>
              <a:rPr sz="3000" lang="en-US">
                <a:latin typeface="Source Sans Pro"/>
                <a:ea typeface="Source Sans Pro"/>
                <a:cs typeface="Source Sans Pro"/>
                <a:sym typeface="Source Sans Pro"/>
              </a:rPr>
              <a:t>mechanical depth</a:t>
            </a:r>
          </a:p>
        </p:txBody>
      </p:sp>
      <p:sp>
        <p:nvSpPr>
          <p:cNvPr id="146" name="Shape 146"/>
          <p:cNvSpPr/>
          <p:nvPr/>
        </p:nvSpPr>
        <p:spPr>
          <a:xfrm>
            <a:off y="5009575" x="0"/>
            <a:ext cy="691499" cx="4482599"/>
          </a:xfrm>
          <a:prstGeom prst="rect">
            <a:avLst/>
          </a:prstGeom>
          <a:solidFill>
            <a:srgbClr val="F3F3F3"/>
          </a:solidFill>
          <a:ln w="19050" cap="flat">
            <a:solidFill>
              <a:srgbClr val="D9D9D9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 algn="ctr" rtl="0" lvl="0">
              <a:buNone/>
            </a:pPr>
            <a:r>
              <a:rPr sz="3000" lang="en-US">
                <a:latin typeface="Source Sans Pro"/>
                <a:ea typeface="Source Sans Pro"/>
                <a:cs typeface="Source Sans Pro"/>
                <a:sym typeface="Source Sans Pro"/>
              </a:rPr>
              <a:t>electrical breadth</a:t>
            </a:r>
          </a:p>
        </p:txBody>
      </p:sp>
      <p:sp>
        <p:nvSpPr>
          <p:cNvPr id="147" name="Shape 147"/>
          <p:cNvSpPr/>
          <p:nvPr/>
        </p:nvSpPr>
        <p:spPr>
          <a:xfrm>
            <a:off y="5820600" x="0"/>
            <a:ext cy="691499" cx="4482599"/>
          </a:xfrm>
          <a:prstGeom prst="rect">
            <a:avLst/>
          </a:prstGeom>
          <a:solidFill>
            <a:srgbClr val="F3F3F3"/>
          </a:solidFill>
          <a:ln w="19050" cap="flat">
            <a:solidFill>
              <a:srgbClr val="D9D9D9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 algn="ctr" rtl="0" lvl="0">
              <a:buNone/>
            </a:pPr>
            <a:r>
              <a:rPr sz="3000" lang="en-US">
                <a:latin typeface="Source Sans Pro"/>
                <a:ea typeface="Source Sans Pro"/>
                <a:cs typeface="Source Sans Pro"/>
                <a:sym typeface="Source Sans Pro"/>
              </a:rPr>
              <a:t>conclusion</a:t>
            </a:r>
          </a:p>
        </p:txBody>
      </p:sp>
      <p:sp>
        <p:nvSpPr>
          <p:cNvPr id="148" name="Shape 148"/>
          <p:cNvSpPr/>
          <p:nvPr/>
        </p:nvSpPr>
        <p:spPr>
          <a:xfrm>
            <a:off y="2058200" x="2330700"/>
            <a:ext cy="426899" cx="4499399"/>
          </a:xfrm>
          <a:prstGeom prst="rect">
            <a:avLst/>
          </a:prstGeom>
          <a:solidFill>
            <a:srgbClr val="4F4651">
              <a:alpha val="50379"/>
            </a:srgbClr>
          </a:solidFill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/>
        </p:txBody>
      </p:sp>
      <p:pic>
        <p:nvPicPr>
          <p:cNvPr id="149" name="Shape 149"/>
          <p:cNvPicPr preferRelativeResize="0"/>
          <p:nvPr/>
        </p:nvPicPr>
        <p:blipFill rotWithShape="1">
          <a:blip r:embed="rId3"/>
          <a:srcRect t="0" b="0" r="0" l="26226"/>
          <a:stretch/>
        </p:blipFill>
        <p:spPr>
          <a:xfrm>
            <a:off y="0" x="18441675"/>
            <a:ext cy="6857999" cx="8990325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Shape 150"/>
          <p:cNvSpPr txBox="1"/>
          <p:nvPr/>
        </p:nvSpPr>
        <p:spPr>
          <a:xfrm>
            <a:off y="543375" x="9797150"/>
            <a:ext cy="5631299" cx="8002500"/>
          </a:xfrm>
          <a:prstGeom prst="rect">
            <a:avLst/>
          </a:prstGeom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algn="ctr" rtl="0" lvl="0">
              <a:buNone/>
            </a:pPr>
            <a:r>
              <a:rPr sz="3600" lang="en-US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201 Rouse</a:t>
            </a:r>
          </a:p>
          <a:p>
            <a:r>
              <a:t/>
            </a:r>
          </a:p>
          <a:p>
            <a:pPr algn="ctr" rtl="0" lvl="0">
              <a:buNone/>
            </a:pPr>
            <a:r>
              <a:rPr sz="2400" lang="en-US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84,500 square feet</a:t>
            </a:r>
          </a:p>
          <a:p>
            <a:r>
              <a:t/>
            </a:r>
          </a:p>
          <a:p>
            <a:pPr algn="ctr" rtl="0" lvl="0">
              <a:buNone/>
            </a:pPr>
            <a:r>
              <a:rPr sz="2400" lang="en-US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4 stories</a:t>
            </a:r>
          </a:p>
          <a:p>
            <a:r>
              <a:t/>
            </a:r>
          </a:p>
          <a:p>
            <a:pPr algn="ctr" rtl="0" lvl="0">
              <a:buNone/>
            </a:pPr>
            <a:r>
              <a:rPr sz="2400" lang="en-US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high end office space</a:t>
            </a:r>
          </a:p>
          <a:p>
            <a:r>
              <a:t/>
            </a:r>
          </a:p>
          <a:p>
            <a:pPr algn="ctr" rtl="0" lvl="0">
              <a:buNone/>
            </a:pPr>
            <a:r>
              <a:rPr sz="2400" lang="en-US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Franklin Square Capital Partners</a:t>
            </a:r>
          </a:p>
          <a:p>
            <a:r>
              <a:t/>
            </a:r>
          </a:p>
          <a:p>
            <a:pPr algn="ctr" rtl="0" lvl="0">
              <a:buNone/>
            </a:pPr>
            <a:r>
              <a:rPr sz="2400" lang="en-US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September 2013 to Q1 2015</a:t>
            </a:r>
          </a:p>
          <a:p>
            <a:r>
              <a:t/>
            </a:r>
          </a:p>
          <a:p>
            <a:pPr algn="ctr" lvl="0">
              <a:buNone/>
            </a:pPr>
            <a:r>
              <a:rPr sz="2400" lang="en-US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$19.4 million </a:t>
            </a:r>
          </a:p>
        </p:txBody>
      </p:sp>
      <p:cxnSp>
        <p:nvCxnSpPr>
          <p:cNvPr id="151" name="Shape 151"/>
          <p:cNvCxnSpPr/>
          <p:nvPr/>
        </p:nvCxnSpPr>
        <p:spPr>
          <a:xfrm>
            <a:off y="1337775" x="12011900"/>
            <a:ext cy="0" cx="3572999"/>
          </a:xfrm>
          <a:prstGeom prst="straightConnector1">
            <a:avLst/>
          </a:prstGeom>
          <a:noFill/>
          <a:ln w="22225" cap="flat">
            <a:solidFill>
              <a:srgbClr val="DF7366"/>
            </a:solidFill>
            <a:prstDash val="solid"/>
            <a:round/>
            <a:headEnd w="med" len="med" type="none"/>
            <a:tailEnd w="med" len="med" type="none"/>
          </a:ln>
        </p:spPr>
      </p:cxnSp>
    </p:spTree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6" name="Shape 15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57" name="Shape 157"/>
          <p:cNvSpPr/>
          <p:nvPr/>
        </p:nvSpPr>
        <p:spPr>
          <a:xfrm>
            <a:off y="414875" x="0"/>
            <a:ext cy="691499" cx="4482599"/>
          </a:xfrm>
          <a:prstGeom prst="rect">
            <a:avLst/>
          </a:prstGeom>
          <a:solidFill>
            <a:srgbClr val="F3F3F3"/>
          </a:solidFill>
          <a:ln w="19050" cap="flat">
            <a:solidFill>
              <a:srgbClr val="D9D9D9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 algn="ctr" rtl="0" lvl="0">
              <a:buNone/>
            </a:pPr>
            <a:r>
              <a:rPr sz="3000" lang="en-US">
                <a:latin typeface="Source Sans Pro"/>
                <a:ea typeface="Source Sans Pro"/>
                <a:cs typeface="Source Sans Pro"/>
                <a:sym typeface="Source Sans Pro"/>
              </a:rPr>
              <a:t>introduction</a:t>
            </a:r>
          </a:p>
        </p:txBody>
      </p:sp>
      <p:sp>
        <p:nvSpPr>
          <p:cNvPr id="158" name="Shape 158"/>
          <p:cNvSpPr/>
          <p:nvPr/>
        </p:nvSpPr>
        <p:spPr>
          <a:xfrm>
            <a:off y="1225900" x="2330700"/>
            <a:ext cy="2042100" cx="4482599"/>
          </a:xfrm>
          <a:prstGeom prst="rect">
            <a:avLst/>
          </a:prstGeom>
          <a:solidFill>
            <a:srgbClr val="F3F3F3"/>
          </a:solidFill>
          <a:ln w="19050" cap="flat">
            <a:solidFill>
              <a:srgbClr val="D9D9D9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 algn="ctr" rtl="0" lvl="0">
              <a:buNone/>
            </a:pPr>
            <a:r>
              <a:rPr sz="3000" lang="en-US">
                <a:latin typeface="Source Sans Pro"/>
                <a:ea typeface="Source Sans Pro"/>
                <a:cs typeface="Source Sans Pro"/>
                <a:sym typeface="Source Sans Pro"/>
              </a:rPr>
              <a:t>about 201 rouse</a:t>
            </a:r>
          </a:p>
          <a:p>
            <a:pPr algn="ctr" rtl="0" lvl="0">
              <a:buNone/>
            </a:pPr>
            <a:r>
              <a:rPr sz="2400" lang="en-US">
                <a:latin typeface="Source Sans Pro"/>
                <a:ea typeface="Source Sans Pro"/>
                <a:cs typeface="Source Sans Pro"/>
                <a:sym typeface="Source Sans Pro"/>
              </a:rPr>
              <a:t>location</a:t>
            </a:r>
          </a:p>
          <a:p>
            <a:pPr algn="ctr" rtl="0" lvl="0">
              <a:buNone/>
            </a:pPr>
            <a:r>
              <a:rPr sz="2400" lang="en-US">
                <a:latin typeface="Source Sans Pro"/>
                <a:ea typeface="Source Sans Pro"/>
                <a:cs typeface="Source Sans Pro"/>
                <a:sym typeface="Source Sans Pro"/>
              </a:rPr>
              <a:t>building statistics</a:t>
            </a:r>
          </a:p>
          <a:p>
            <a:pPr algn="ctr" rtl="0" lvl="0">
              <a:buNone/>
            </a:pPr>
            <a:r>
              <a:rPr sz="2400" lang="en-US">
                <a:latin typeface="Source Sans Pro"/>
                <a:ea typeface="Source Sans Pro"/>
                <a:cs typeface="Source Sans Pro"/>
                <a:sym typeface="Source Sans Pro"/>
              </a:rPr>
              <a:t>existing systems</a:t>
            </a:r>
          </a:p>
          <a:p>
            <a:pPr algn="ctr" rtl="0" lvl="0">
              <a:buNone/>
            </a:pPr>
            <a:r>
              <a:rPr sz="2400" lang="en-US">
                <a:latin typeface="Source Sans Pro"/>
                <a:ea typeface="Source Sans Pro"/>
                <a:cs typeface="Source Sans Pro"/>
                <a:sym typeface="Source Sans Pro"/>
              </a:rPr>
              <a:t>performance</a:t>
            </a:r>
          </a:p>
        </p:txBody>
      </p:sp>
      <p:sp>
        <p:nvSpPr>
          <p:cNvPr id="159" name="Shape 159"/>
          <p:cNvSpPr/>
          <p:nvPr/>
        </p:nvSpPr>
        <p:spPr>
          <a:xfrm>
            <a:off y="3387525" x="0"/>
            <a:ext cy="691499" cx="4482599"/>
          </a:xfrm>
          <a:prstGeom prst="rect">
            <a:avLst/>
          </a:prstGeom>
          <a:solidFill>
            <a:srgbClr val="F3F3F3"/>
          </a:solidFill>
          <a:ln w="19050" cap="flat">
            <a:solidFill>
              <a:srgbClr val="D9D9D9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 algn="ctr" rtl="0" lvl="0">
              <a:buNone/>
            </a:pPr>
            <a:r>
              <a:rPr sz="3000" lang="en-US">
                <a:latin typeface="Source Sans Pro"/>
                <a:ea typeface="Source Sans Pro"/>
                <a:cs typeface="Source Sans Pro"/>
                <a:sym typeface="Source Sans Pro"/>
              </a:rPr>
              <a:t>thesis proposal</a:t>
            </a:r>
          </a:p>
        </p:txBody>
      </p:sp>
      <p:sp>
        <p:nvSpPr>
          <p:cNvPr id="160" name="Shape 160"/>
          <p:cNvSpPr/>
          <p:nvPr/>
        </p:nvSpPr>
        <p:spPr>
          <a:xfrm>
            <a:off y="4198550" x="0"/>
            <a:ext cy="691499" cx="4482599"/>
          </a:xfrm>
          <a:prstGeom prst="rect">
            <a:avLst/>
          </a:prstGeom>
          <a:solidFill>
            <a:srgbClr val="F3F3F3"/>
          </a:solidFill>
          <a:ln w="19050" cap="flat">
            <a:solidFill>
              <a:srgbClr val="D9D9D9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 algn="ctr" rtl="0" lvl="0">
              <a:buNone/>
            </a:pPr>
            <a:r>
              <a:rPr sz="3000" lang="en-US">
                <a:latin typeface="Source Sans Pro"/>
                <a:ea typeface="Source Sans Pro"/>
                <a:cs typeface="Source Sans Pro"/>
                <a:sym typeface="Source Sans Pro"/>
              </a:rPr>
              <a:t>mechanical depth</a:t>
            </a:r>
          </a:p>
        </p:txBody>
      </p:sp>
      <p:sp>
        <p:nvSpPr>
          <p:cNvPr id="161" name="Shape 161"/>
          <p:cNvSpPr/>
          <p:nvPr/>
        </p:nvSpPr>
        <p:spPr>
          <a:xfrm>
            <a:off y="5009575" x="0"/>
            <a:ext cy="691499" cx="4482599"/>
          </a:xfrm>
          <a:prstGeom prst="rect">
            <a:avLst/>
          </a:prstGeom>
          <a:solidFill>
            <a:srgbClr val="F3F3F3"/>
          </a:solidFill>
          <a:ln w="19050" cap="flat">
            <a:solidFill>
              <a:srgbClr val="D9D9D9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 algn="ctr" rtl="0" lvl="0">
              <a:buNone/>
            </a:pPr>
            <a:r>
              <a:rPr sz="3000" lang="en-US">
                <a:latin typeface="Source Sans Pro"/>
                <a:ea typeface="Source Sans Pro"/>
                <a:cs typeface="Source Sans Pro"/>
                <a:sym typeface="Source Sans Pro"/>
              </a:rPr>
              <a:t>electrical breadth</a:t>
            </a:r>
          </a:p>
        </p:txBody>
      </p:sp>
      <p:sp>
        <p:nvSpPr>
          <p:cNvPr id="162" name="Shape 162"/>
          <p:cNvSpPr/>
          <p:nvPr/>
        </p:nvSpPr>
        <p:spPr>
          <a:xfrm>
            <a:off y="5820600" x="0"/>
            <a:ext cy="691499" cx="4482599"/>
          </a:xfrm>
          <a:prstGeom prst="rect">
            <a:avLst/>
          </a:prstGeom>
          <a:solidFill>
            <a:srgbClr val="F3F3F3"/>
          </a:solidFill>
          <a:ln w="19050" cap="flat">
            <a:solidFill>
              <a:srgbClr val="D9D9D9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 algn="ctr" rtl="0" lvl="0">
              <a:buNone/>
            </a:pPr>
            <a:r>
              <a:rPr sz="3000" lang="en-US">
                <a:latin typeface="Source Sans Pro"/>
                <a:ea typeface="Source Sans Pro"/>
                <a:cs typeface="Source Sans Pro"/>
                <a:sym typeface="Source Sans Pro"/>
              </a:rPr>
              <a:t>conclusion</a:t>
            </a:r>
          </a:p>
        </p:txBody>
      </p:sp>
      <p:sp>
        <p:nvSpPr>
          <p:cNvPr id="163" name="Shape 163"/>
          <p:cNvSpPr/>
          <p:nvPr/>
        </p:nvSpPr>
        <p:spPr>
          <a:xfrm>
            <a:off y="2439200" x="2330700"/>
            <a:ext cy="426899" cx="4499399"/>
          </a:xfrm>
          <a:prstGeom prst="rect">
            <a:avLst/>
          </a:prstGeom>
          <a:solidFill>
            <a:srgbClr val="4F4651">
              <a:alpha val="50379"/>
            </a:srgbClr>
          </a:solidFill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/>
        </p:txBody>
      </p:sp>
      <p:sp>
        <p:nvSpPr>
          <p:cNvPr id="164" name="Shape 164"/>
          <p:cNvSpPr txBox="1"/>
          <p:nvPr/>
        </p:nvSpPr>
        <p:spPr>
          <a:xfrm>
            <a:off y="543375" x="9797150"/>
            <a:ext cy="5631299" cx="8002500"/>
          </a:xfrm>
          <a:prstGeom prst="rect">
            <a:avLst/>
          </a:prstGeom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algn="ctr" rtl="0" lvl="0">
              <a:buNone/>
            </a:pPr>
            <a:r>
              <a:rPr sz="3600" lang="en-US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architecture</a:t>
            </a:r>
          </a:p>
          <a:p>
            <a:r>
              <a:t/>
            </a:r>
          </a:p>
          <a:p>
            <a:r>
              <a:t/>
            </a:r>
          </a:p>
          <a:p>
            <a:pPr algn="ctr" rtl="0" lvl="0">
              <a:buNone/>
            </a:pPr>
            <a:r>
              <a:rPr sz="2400" lang="en-US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zinc clad exterior facade</a:t>
            </a:r>
          </a:p>
          <a:p>
            <a:r>
              <a:t/>
            </a:r>
          </a:p>
          <a:p>
            <a:pPr algn="ctr" rtl="0" lvl="0">
              <a:buNone/>
            </a:pPr>
            <a:r>
              <a:rPr sz="2400" lang="en-US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glass walled ground floor pedestal</a:t>
            </a:r>
          </a:p>
          <a:p>
            <a:r>
              <a:t/>
            </a:r>
          </a:p>
          <a:p>
            <a:pPr algn="ctr" rtl="0" lvl="0">
              <a:buNone/>
            </a:pPr>
            <a:r>
              <a:rPr sz="2400" lang="en-US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floor to ceiling windows</a:t>
            </a:r>
          </a:p>
          <a:p>
            <a:r>
              <a:t/>
            </a:r>
          </a:p>
          <a:p>
            <a:pPr algn="ctr" rtl="0" lvl="0">
              <a:buNone/>
            </a:pPr>
            <a:r>
              <a:rPr sz="2400" lang="en-US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premium materials</a:t>
            </a:r>
          </a:p>
          <a:p>
            <a:r>
              <a:t/>
            </a:r>
          </a:p>
          <a:p>
            <a:pPr algn="ctr" rtl="0" lvl="0">
              <a:buNone/>
            </a:pPr>
            <a:r>
              <a:rPr sz="2400" lang="en-US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solar shading fins</a:t>
            </a:r>
          </a:p>
          <a:p>
            <a:r>
              <a:t/>
            </a:r>
          </a:p>
          <a:p>
            <a:r>
              <a:t/>
            </a:r>
          </a:p>
        </p:txBody>
      </p:sp>
      <p:cxnSp>
        <p:nvCxnSpPr>
          <p:cNvPr id="165" name="Shape 165"/>
          <p:cNvCxnSpPr/>
          <p:nvPr/>
        </p:nvCxnSpPr>
        <p:spPr>
          <a:xfrm>
            <a:off y="1337775" x="12011900"/>
            <a:ext cy="0" cx="3572999"/>
          </a:xfrm>
          <a:prstGeom prst="straightConnector1">
            <a:avLst/>
          </a:prstGeom>
          <a:noFill/>
          <a:ln w="22225" cap="flat">
            <a:solidFill>
              <a:srgbClr val="DF7366"/>
            </a:solidFill>
            <a:prstDash val="solid"/>
            <a:round/>
            <a:headEnd w="med" len="med" type="none"/>
            <a:tailEnd w="med" len="med" type="none"/>
          </a:ln>
        </p:spPr>
      </p:cxnSp>
      <p:pic>
        <p:nvPicPr>
          <p:cNvPr id="166" name="Shape 166"/>
          <p:cNvPicPr preferRelativeResize="0"/>
          <p:nvPr/>
        </p:nvPicPr>
        <p:blipFill rotWithShape="1">
          <a:blip r:embed="rId3"/>
          <a:srcRect t="0" b="0" r="0" l="0"/>
          <a:stretch/>
        </p:blipFill>
        <p:spPr>
          <a:xfrm>
            <a:off y="-21300" x="18288000"/>
            <a:ext cy="6900599" cx="914400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1" name="Shape 17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72" name="Shape 172"/>
          <p:cNvSpPr/>
          <p:nvPr/>
        </p:nvSpPr>
        <p:spPr>
          <a:xfrm>
            <a:off y="414875" x="0"/>
            <a:ext cy="691499" cx="4482599"/>
          </a:xfrm>
          <a:prstGeom prst="rect">
            <a:avLst/>
          </a:prstGeom>
          <a:solidFill>
            <a:srgbClr val="F3F3F3"/>
          </a:solidFill>
          <a:ln w="19050" cap="flat">
            <a:solidFill>
              <a:srgbClr val="D9D9D9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 algn="ctr" rtl="0" lvl="0">
              <a:buNone/>
            </a:pPr>
            <a:r>
              <a:rPr sz="3000" lang="en-US">
                <a:latin typeface="Source Sans Pro"/>
                <a:ea typeface="Source Sans Pro"/>
                <a:cs typeface="Source Sans Pro"/>
                <a:sym typeface="Source Sans Pro"/>
              </a:rPr>
              <a:t>introduction</a:t>
            </a:r>
          </a:p>
        </p:txBody>
      </p:sp>
      <p:sp>
        <p:nvSpPr>
          <p:cNvPr id="173" name="Shape 173"/>
          <p:cNvSpPr/>
          <p:nvPr/>
        </p:nvSpPr>
        <p:spPr>
          <a:xfrm>
            <a:off y="1225900" x="2330700"/>
            <a:ext cy="2042100" cx="4482599"/>
          </a:xfrm>
          <a:prstGeom prst="rect">
            <a:avLst/>
          </a:prstGeom>
          <a:solidFill>
            <a:srgbClr val="F3F3F3"/>
          </a:solidFill>
          <a:ln w="19050" cap="flat">
            <a:solidFill>
              <a:srgbClr val="D9D9D9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 algn="ctr" rtl="0" lvl="0">
              <a:buNone/>
            </a:pPr>
            <a:r>
              <a:rPr sz="3000" lang="en-US">
                <a:latin typeface="Source Sans Pro"/>
                <a:ea typeface="Source Sans Pro"/>
                <a:cs typeface="Source Sans Pro"/>
                <a:sym typeface="Source Sans Pro"/>
              </a:rPr>
              <a:t>about 201 rouse</a:t>
            </a:r>
          </a:p>
          <a:p>
            <a:pPr algn="ctr" rtl="0" lvl="0">
              <a:buNone/>
            </a:pPr>
            <a:r>
              <a:rPr sz="2400" lang="en-US">
                <a:latin typeface="Source Sans Pro"/>
                <a:ea typeface="Source Sans Pro"/>
                <a:cs typeface="Source Sans Pro"/>
                <a:sym typeface="Source Sans Pro"/>
              </a:rPr>
              <a:t>location</a:t>
            </a:r>
          </a:p>
          <a:p>
            <a:pPr algn="ctr" rtl="0" lvl="0">
              <a:buNone/>
            </a:pPr>
            <a:r>
              <a:rPr sz="2400" lang="en-US">
                <a:latin typeface="Source Sans Pro"/>
                <a:ea typeface="Source Sans Pro"/>
                <a:cs typeface="Source Sans Pro"/>
                <a:sym typeface="Source Sans Pro"/>
              </a:rPr>
              <a:t>building statistics</a:t>
            </a:r>
          </a:p>
          <a:p>
            <a:pPr algn="ctr" rtl="0" lvl="0">
              <a:buNone/>
            </a:pPr>
            <a:r>
              <a:rPr sz="2400" lang="en-US">
                <a:latin typeface="Source Sans Pro"/>
                <a:ea typeface="Source Sans Pro"/>
                <a:cs typeface="Source Sans Pro"/>
                <a:sym typeface="Source Sans Pro"/>
              </a:rPr>
              <a:t>existing systems</a:t>
            </a:r>
          </a:p>
          <a:p>
            <a:pPr algn="ctr" rtl="0" lvl="0">
              <a:buNone/>
            </a:pPr>
            <a:r>
              <a:rPr sz="2400" lang="en-US">
                <a:latin typeface="Source Sans Pro"/>
                <a:ea typeface="Source Sans Pro"/>
                <a:cs typeface="Source Sans Pro"/>
                <a:sym typeface="Source Sans Pro"/>
              </a:rPr>
              <a:t>performance</a:t>
            </a:r>
          </a:p>
        </p:txBody>
      </p:sp>
      <p:sp>
        <p:nvSpPr>
          <p:cNvPr id="174" name="Shape 174"/>
          <p:cNvSpPr/>
          <p:nvPr/>
        </p:nvSpPr>
        <p:spPr>
          <a:xfrm>
            <a:off y="3387525" x="0"/>
            <a:ext cy="691499" cx="4482599"/>
          </a:xfrm>
          <a:prstGeom prst="rect">
            <a:avLst/>
          </a:prstGeom>
          <a:solidFill>
            <a:srgbClr val="F3F3F3"/>
          </a:solidFill>
          <a:ln w="19050" cap="flat">
            <a:solidFill>
              <a:srgbClr val="D9D9D9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 algn="ctr" rtl="0" lvl="0">
              <a:buNone/>
            </a:pPr>
            <a:r>
              <a:rPr sz="3000" lang="en-US">
                <a:latin typeface="Source Sans Pro"/>
                <a:ea typeface="Source Sans Pro"/>
                <a:cs typeface="Source Sans Pro"/>
                <a:sym typeface="Source Sans Pro"/>
              </a:rPr>
              <a:t>thesis proposal</a:t>
            </a:r>
          </a:p>
        </p:txBody>
      </p:sp>
      <p:sp>
        <p:nvSpPr>
          <p:cNvPr id="175" name="Shape 175"/>
          <p:cNvSpPr/>
          <p:nvPr/>
        </p:nvSpPr>
        <p:spPr>
          <a:xfrm>
            <a:off y="4198550" x="0"/>
            <a:ext cy="691499" cx="4482599"/>
          </a:xfrm>
          <a:prstGeom prst="rect">
            <a:avLst/>
          </a:prstGeom>
          <a:solidFill>
            <a:srgbClr val="F3F3F3"/>
          </a:solidFill>
          <a:ln w="19050" cap="flat">
            <a:solidFill>
              <a:srgbClr val="D9D9D9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 algn="ctr" rtl="0" lvl="0">
              <a:buNone/>
            </a:pPr>
            <a:r>
              <a:rPr sz="3000" lang="en-US">
                <a:latin typeface="Source Sans Pro"/>
                <a:ea typeface="Source Sans Pro"/>
                <a:cs typeface="Source Sans Pro"/>
                <a:sym typeface="Source Sans Pro"/>
              </a:rPr>
              <a:t>mechanical depth</a:t>
            </a:r>
          </a:p>
        </p:txBody>
      </p:sp>
      <p:sp>
        <p:nvSpPr>
          <p:cNvPr id="176" name="Shape 176"/>
          <p:cNvSpPr/>
          <p:nvPr/>
        </p:nvSpPr>
        <p:spPr>
          <a:xfrm>
            <a:off y="5009575" x="0"/>
            <a:ext cy="691499" cx="4482599"/>
          </a:xfrm>
          <a:prstGeom prst="rect">
            <a:avLst/>
          </a:prstGeom>
          <a:solidFill>
            <a:srgbClr val="F3F3F3"/>
          </a:solidFill>
          <a:ln w="19050" cap="flat">
            <a:solidFill>
              <a:srgbClr val="D9D9D9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 algn="ctr" rtl="0" lvl="0">
              <a:buNone/>
            </a:pPr>
            <a:r>
              <a:rPr sz="3000" lang="en-US">
                <a:latin typeface="Source Sans Pro"/>
                <a:ea typeface="Source Sans Pro"/>
                <a:cs typeface="Source Sans Pro"/>
                <a:sym typeface="Source Sans Pro"/>
              </a:rPr>
              <a:t>electrical breadth</a:t>
            </a:r>
          </a:p>
        </p:txBody>
      </p:sp>
      <p:sp>
        <p:nvSpPr>
          <p:cNvPr id="177" name="Shape 177"/>
          <p:cNvSpPr/>
          <p:nvPr/>
        </p:nvSpPr>
        <p:spPr>
          <a:xfrm>
            <a:off y="5820600" x="0"/>
            <a:ext cy="691499" cx="4482599"/>
          </a:xfrm>
          <a:prstGeom prst="rect">
            <a:avLst/>
          </a:prstGeom>
          <a:solidFill>
            <a:srgbClr val="F3F3F3"/>
          </a:solidFill>
          <a:ln w="19050" cap="flat">
            <a:solidFill>
              <a:srgbClr val="D9D9D9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 algn="ctr" rtl="0" lvl="0">
              <a:buNone/>
            </a:pPr>
            <a:r>
              <a:rPr sz="3000" lang="en-US">
                <a:latin typeface="Source Sans Pro"/>
                <a:ea typeface="Source Sans Pro"/>
                <a:cs typeface="Source Sans Pro"/>
                <a:sym typeface="Source Sans Pro"/>
              </a:rPr>
              <a:t>conclusion</a:t>
            </a:r>
          </a:p>
        </p:txBody>
      </p:sp>
      <p:sp>
        <p:nvSpPr>
          <p:cNvPr id="178" name="Shape 178"/>
          <p:cNvSpPr/>
          <p:nvPr/>
        </p:nvSpPr>
        <p:spPr>
          <a:xfrm>
            <a:off y="2439200" x="2330700"/>
            <a:ext cy="426899" cx="4499399"/>
          </a:xfrm>
          <a:prstGeom prst="rect">
            <a:avLst/>
          </a:prstGeom>
          <a:solidFill>
            <a:srgbClr val="4F4651">
              <a:alpha val="50379"/>
            </a:srgbClr>
          </a:solidFill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/>
        </p:txBody>
      </p:sp>
      <p:sp>
        <p:nvSpPr>
          <p:cNvPr id="179" name="Shape 179"/>
          <p:cNvSpPr txBox="1"/>
          <p:nvPr/>
        </p:nvSpPr>
        <p:spPr>
          <a:xfrm>
            <a:off y="543375" x="9797150"/>
            <a:ext cy="5631299" cx="8002500"/>
          </a:xfrm>
          <a:prstGeom prst="rect">
            <a:avLst/>
          </a:prstGeom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algn="ctr" rtl="0" lvl="0">
              <a:buNone/>
            </a:pPr>
            <a:r>
              <a:rPr sz="3600" lang="en-US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mechanical system</a:t>
            </a:r>
          </a:p>
          <a:p>
            <a:r>
              <a:t/>
            </a:r>
          </a:p>
          <a:p>
            <a:pPr algn="ctr" rtl="0" lvl="0">
              <a:buNone/>
            </a:pPr>
            <a:r>
              <a:rPr sz="2400" lang="en-US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dual 125 ton packaged AHUs</a:t>
            </a:r>
          </a:p>
          <a:p>
            <a:r>
              <a:t/>
            </a:r>
          </a:p>
          <a:p>
            <a:pPr algn="ctr" rtl="0" lvl="0">
              <a:buNone/>
            </a:pPr>
            <a:r>
              <a:rPr sz="2400" lang="en-US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67,200 CFM   |   24% min OA</a:t>
            </a:r>
          </a:p>
          <a:p>
            <a:r>
              <a:t/>
            </a:r>
          </a:p>
          <a:p>
            <a:pPr algn="ctr" rtl="0" lvl="0">
              <a:buNone/>
            </a:pPr>
            <a:r>
              <a:rPr sz="2400" lang="en-US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DX coil cooling   |   electric heating</a:t>
            </a:r>
          </a:p>
          <a:p>
            <a:r>
              <a:t/>
            </a:r>
          </a:p>
          <a:p>
            <a:pPr algn="ctr" rtl="0" lvl="0">
              <a:buNone/>
            </a:pPr>
            <a:r>
              <a:rPr sz="2400" lang="en-US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two vertical risers for supply &amp; return</a:t>
            </a:r>
          </a:p>
          <a:p>
            <a:r>
              <a:t/>
            </a:r>
          </a:p>
          <a:p>
            <a:pPr algn="ctr" rtl="0" lvl="0">
              <a:buNone/>
            </a:pPr>
            <a:r>
              <a:rPr sz="2400" lang="en-US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4 sizes of VAV with reheat terminals</a:t>
            </a:r>
          </a:p>
          <a:p>
            <a:r>
              <a:t/>
            </a:r>
          </a:p>
          <a:p>
            <a:pPr algn="ctr" rtl="0" lvl="0">
              <a:buNone/>
            </a:pPr>
            <a:r>
              <a:rPr sz="2400" lang="en-US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separate HVAC for restrooms and core</a:t>
            </a:r>
          </a:p>
        </p:txBody>
      </p:sp>
      <p:cxnSp>
        <p:nvCxnSpPr>
          <p:cNvPr id="180" name="Shape 180"/>
          <p:cNvCxnSpPr/>
          <p:nvPr/>
        </p:nvCxnSpPr>
        <p:spPr>
          <a:xfrm>
            <a:off y="1337775" x="12011900"/>
            <a:ext cy="0" cx="3572999"/>
          </a:xfrm>
          <a:prstGeom prst="straightConnector1">
            <a:avLst/>
          </a:prstGeom>
          <a:noFill/>
          <a:ln w="22225" cap="flat">
            <a:solidFill>
              <a:srgbClr val="DF7366"/>
            </a:solidFill>
            <a:prstDash val="solid"/>
            <a:round/>
            <a:headEnd w="med" len="med" type="none"/>
            <a:tailEnd w="med" len="med" type="none"/>
          </a:ln>
        </p:spPr>
      </p:cxnSp>
      <p:pic>
        <p:nvPicPr>
          <p:cNvPr id="181" name="Shape 181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46825" x="18722950"/>
            <a:ext cy="2581900" cx="34013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Shape 182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y="46823" x="23943698"/>
            <a:ext cy="2581899" cx="3153824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83" name="Shape 183"/>
          <p:cNvGraphicFramePr/>
          <p:nvPr/>
        </p:nvGraphicFramePr>
        <p:xfrm>
          <a:off y="2750300" x="19096450"/>
          <a:ext cy="3000000" cx="3000000"/>
        </p:xfrm>
        <a:graphic>
          <a:graphicData uri="http://schemas.openxmlformats.org/drawingml/2006/table">
            <a:tbl>
              <a:tblPr>
                <a:noFill/>
                <a:tableStyleId>{AC2376BD-E436-4D19-BA71-F6CB4300E27F}</a:tableStyleId>
              </a:tblPr>
              <a:tblGrid>
                <a:gridCol w="1498975"/>
                <a:gridCol w="1734700"/>
                <a:gridCol w="1587925"/>
                <a:gridCol w="1498975"/>
                <a:gridCol w="1672425"/>
              </a:tblGrid>
              <a:tr h="371250">
                <a:tc>
                  <a:txBody>
                    <a:bodyPr>
                      <a:noAutofit/>
                    </a:bodyPr>
                    <a:lstStyle/>
                    <a:p>
                      <a:pPr algn="ctr" rtl="0" lvl="0">
                        <a:lnSpc>
                          <a:spcPct val="115000"/>
                        </a:lnSpc>
                        <a:spcBef>
                          <a:spcPts val="1000"/>
                        </a:spcBef>
                        <a:buNone/>
                      </a:pPr>
                      <a:r>
                        <a:rPr b="1" sz="1600" lang="en-US">
                          <a:solidFill>
                            <a:srgbClr val="434343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Packaged Unit</a:t>
                      </a:r>
                    </a:p>
                  </a:txBody>
                  <a:tcPr marR="25400" marB="0" marT="0" anchor="b" marL="25400">
                    <a:solidFill>
                      <a:srgbClr val="8099E6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algn="ctr" rtl="0" lvl="0">
                        <a:lnSpc>
                          <a:spcPct val="115000"/>
                        </a:lnSpc>
                        <a:spcBef>
                          <a:spcPts val="1000"/>
                        </a:spcBef>
                        <a:buNone/>
                      </a:pPr>
                      <a:r>
                        <a:rPr b="1" sz="1600" lang="en-US">
                          <a:solidFill>
                            <a:srgbClr val="434343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Airflow (Max/Min) [SCFM]</a:t>
                      </a:r>
                    </a:p>
                  </a:txBody>
                  <a:tcPr marR="25400" marB="0" marT="0" anchor="b" marL="25400">
                    <a:solidFill>
                      <a:srgbClr val="8099E6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algn="ctr" rtl="0" lvl="0">
                        <a:lnSpc>
                          <a:spcPct val="115000"/>
                        </a:lnSpc>
                        <a:spcBef>
                          <a:spcPts val="1000"/>
                        </a:spcBef>
                        <a:buNone/>
                      </a:pPr>
                      <a:r>
                        <a:rPr b="1" sz="1600" lang="en-US">
                          <a:solidFill>
                            <a:srgbClr val="434343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Cooling Capacity (MBH)</a:t>
                      </a:r>
                    </a:p>
                  </a:txBody>
                  <a:tcPr marR="25400" marB="0" marT="0" anchor="b" marL="25400">
                    <a:solidFill>
                      <a:srgbClr val="8099E6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algn="ctr" rtl="0" lvl="0">
                        <a:lnSpc>
                          <a:spcPct val="115000"/>
                        </a:lnSpc>
                        <a:spcBef>
                          <a:spcPts val="1000"/>
                        </a:spcBef>
                        <a:buNone/>
                      </a:pPr>
                      <a:r>
                        <a:rPr b="1" sz="1600" lang="en-US">
                          <a:solidFill>
                            <a:srgbClr val="434343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Heating Capacity (MBH)</a:t>
                      </a:r>
                    </a:p>
                  </a:txBody>
                  <a:tcPr marR="25400" marB="0" marT="0" anchor="b" marL="25400">
                    <a:solidFill>
                      <a:srgbClr val="8099E6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algn="ctr" rtl="0" lvl="0">
                        <a:lnSpc>
                          <a:spcPct val="115000"/>
                        </a:lnSpc>
                        <a:spcBef>
                          <a:spcPts val="1000"/>
                        </a:spcBef>
                        <a:buNone/>
                      </a:pPr>
                      <a:r>
                        <a:rPr b="1" sz="1600" lang="en-US">
                          <a:solidFill>
                            <a:srgbClr val="434343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Unit Specified</a:t>
                      </a:r>
                    </a:p>
                  </a:txBody>
                  <a:tcPr marR="25400" marB="0" marT="0" anchor="b" marL="25400">
                    <a:solidFill>
                      <a:srgbClr val="8099E6"/>
                    </a:solidFill>
                  </a:tcPr>
                </a:tc>
              </a:tr>
              <a:tr h="373750">
                <a:tc>
                  <a:txBody>
                    <a:bodyPr>
                      <a:noAutofit/>
                    </a:bodyPr>
                    <a:lstStyle/>
                    <a:p>
                      <a:pPr algn="ctr" rtl="0" lvl="0">
                        <a:lnSpc>
                          <a:spcPct val="115000"/>
                        </a:lnSpc>
                        <a:spcBef>
                          <a:spcPts val="1000"/>
                        </a:spcBef>
                        <a:buNone/>
                      </a:pPr>
                      <a:r>
                        <a:rPr sz="1600" lang="en-US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1 &amp; 2</a:t>
                      </a:r>
                    </a:p>
                  </a:txBody>
                  <a:tcPr marR="25400" marB="0" marT="0" anchor="b" marL="25400">
                    <a:solidFill>
                      <a:srgbClr val="B2C2F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algn="ctr" rtl="0" lvl="0">
                        <a:lnSpc>
                          <a:spcPct val="115000"/>
                        </a:lnSpc>
                        <a:spcBef>
                          <a:spcPts val="1000"/>
                        </a:spcBef>
                        <a:buNone/>
                      </a:pPr>
                      <a:r>
                        <a:rPr sz="1600" lang="en-US">
                          <a:solidFill>
                            <a:srgbClr val="F3F3F3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33,600/8,230</a:t>
                      </a:r>
                    </a:p>
                  </a:txBody>
                  <a:tcPr marR="25400" marB="0" marT="0" anchor="b" marL="25400"/>
                </a:tc>
                <a:tc>
                  <a:txBody>
                    <a:bodyPr>
                      <a:noAutofit/>
                    </a:bodyPr>
                    <a:lstStyle/>
                    <a:p>
                      <a:pPr algn="ctr" rtl="0" lvl="0">
                        <a:lnSpc>
                          <a:spcPct val="115000"/>
                        </a:lnSpc>
                        <a:spcBef>
                          <a:spcPts val="1000"/>
                        </a:spcBef>
                        <a:buNone/>
                      </a:pPr>
                      <a:r>
                        <a:rPr sz="1600" lang="en-US">
                          <a:solidFill>
                            <a:srgbClr val="F3F3F3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1501.5</a:t>
                      </a:r>
                    </a:p>
                  </a:txBody>
                  <a:tcPr marR="25400" marB="0" marT="0" anchor="b" marL="25400"/>
                </a:tc>
                <a:tc>
                  <a:txBody>
                    <a:bodyPr>
                      <a:noAutofit/>
                    </a:bodyPr>
                    <a:lstStyle/>
                    <a:p>
                      <a:pPr algn="ctr" rtl="0" lvl="0">
                        <a:lnSpc>
                          <a:spcPct val="115000"/>
                        </a:lnSpc>
                        <a:spcBef>
                          <a:spcPts val="1000"/>
                        </a:spcBef>
                        <a:buNone/>
                      </a:pPr>
                      <a:r>
                        <a:rPr sz="1600" lang="en-US">
                          <a:solidFill>
                            <a:srgbClr val="F3F3F3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748.5</a:t>
                      </a:r>
                    </a:p>
                  </a:txBody>
                  <a:tcPr marR="25400" marB="0" marT="0" anchor="b" marL="25400"/>
                </a:tc>
                <a:tc>
                  <a:txBody>
                    <a:bodyPr>
                      <a:noAutofit/>
                    </a:bodyPr>
                    <a:lstStyle/>
                    <a:p>
                      <a:pPr algn="ctr" rtl="0" lvl="0">
                        <a:lnSpc>
                          <a:spcPct val="115000"/>
                        </a:lnSpc>
                        <a:spcBef>
                          <a:spcPts val="1000"/>
                        </a:spcBef>
                        <a:buNone/>
                      </a:pPr>
                      <a:r>
                        <a:rPr sz="1600" lang="en-US">
                          <a:solidFill>
                            <a:srgbClr val="F3F3F3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McQuay RPS130D</a:t>
                      </a:r>
                    </a:p>
                  </a:txBody>
                  <a:tcPr marR="25400" marB="0" marT="0" anchor="b" marL="25400"/>
                </a:tc>
              </a:tr>
              <a:tr h="307900">
                <a:tc>
                  <a:txBody>
                    <a:bodyPr>
                      <a:noAutofit/>
                    </a:bodyPr>
                    <a:lstStyle/>
                    <a:p>
                      <a:pPr algn="ctr" rtl="0" lvl="0">
                        <a:lnSpc>
                          <a:spcPct val="115000"/>
                        </a:lnSpc>
                        <a:spcBef>
                          <a:spcPts val="1000"/>
                        </a:spcBef>
                        <a:buNone/>
                      </a:pPr>
                      <a:r>
                        <a:rPr sz="1600" lang="en-US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3</a:t>
                      </a:r>
                    </a:p>
                  </a:txBody>
                  <a:tcPr marR="25400" marB="0" marT="0" anchor="b" marL="25400">
                    <a:solidFill>
                      <a:srgbClr val="B2C2F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algn="ctr" rtl="0" lvl="0">
                        <a:lnSpc>
                          <a:spcPct val="115000"/>
                        </a:lnSpc>
                        <a:spcBef>
                          <a:spcPts val="1000"/>
                        </a:spcBef>
                        <a:buNone/>
                      </a:pPr>
                      <a:r>
                        <a:rPr sz="1600" lang="en-US">
                          <a:solidFill>
                            <a:srgbClr val="F3F3F3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1,600/165</a:t>
                      </a:r>
                    </a:p>
                  </a:txBody>
                  <a:tcPr marR="25400" marB="0" marT="0" anchor="b" marL="25400"/>
                </a:tc>
                <a:tc>
                  <a:txBody>
                    <a:bodyPr>
                      <a:noAutofit/>
                    </a:bodyPr>
                    <a:lstStyle/>
                    <a:p>
                      <a:pPr algn="ctr" rtl="0" lvl="0">
                        <a:lnSpc>
                          <a:spcPct val="115000"/>
                        </a:lnSpc>
                        <a:spcBef>
                          <a:spcPts val="1000"/>
                        </a:spcBef>
                        <a:buNone/>
                      </a:pPr>
                      <a:r>
                        <a:rPr sz="1600" lang="en-US">
                          <a:solidFill>
                            <a:srgbClr val="F3F3F3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48.6</a:t>
                      </a:r>
                    </a:p>
                  </a:txBody>
                  <a:tcPr marR="25400" marB="0" marT="0" anchor="b" marL="25400"/>
                </a:tc>
                <a:tc>
                  <a:txBody>
                    <a:bodyPr>
                      <a:noAutofit/>
                    </a:bodyPr>
                    <a:lstStyle/>
                    <a:p>
                      <a:pPr algn="ctr" rtl="0" lvl="0">
                        <a:lnSpc>
                          <a:spcPct val="115000"/>
                        </a:lnSpc>
                        <a:spcBef>
                          <a:spcPts val="1000"/>
                        </a:spcBef>
                        <a:buNone/>
                      </a:pPr>
                      <a:r>
                        <a:rPr sz="1600" lang="en-US">
                          <a:solidFill>
                            <a:srgbClr val="F3F3F3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65.5</a:t>
                      </a:r>
                    </a:p>
                  </a:txBody>
                  <a:tcPr marR="25400" marB="0" marT="0" anchor="b" marL="25400"/>
                </a:tc>
                <a:tc>
                  <a:txBody>
                    <a:bodyPr>
                      <a:noAutofit/>
                    </a:bodyPr>
                    <a:lstStyle/>
                    <a:p>
                      <a:pPr algn="ctr" rtl="0" lvl="0">
                        <a:lnSpc>
                          <a:spcPct val="115000"/>
                        </a:lnSpc>
                        <a:spcBef>
                          <a:spcPts val="1000"/>
                        </a:spcBef>
                        <a:buNone/>
                      </a:pPr>
                      <a:r>
                        <a:rPr sz="1600" lang="en-US">
                          <a:solidFill>
                            <a:srgbClr val="F3F3F3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McQuay MHSH04B</a:t>
                      </a:r>
                    </a:p>
                  </a:txBody>
                  <a:tcPr marR="25400" marB="0" marT="0" anchor="b" marL="25400"/>
                </a:tc>
              </a:tr>
            </a:tbl>
          </a:graphicData>
        </a:graphic>
      </p:graphicFrame>
      <p:graphicFrame>
        <p:nvGraphicFramePr>
          <p:cNvPr id="184" name="Shape 184"/>
          <p:cNvGraphicFramePr/>
          <p:nvPr/>
        </p:nvGraphicFramePr>
        <p:xfrm>
          <a:off y="4376850" x="19104525"/>
          <a:ext cy="3000000" cx="3000000"/>
        </p:xfrm>
        <a:graphic>
          <a:graphicData uri="http://schemas.openxmlformats.org/drawingml/2006/table">
            <a:tbl>
              <a:tblPr>
                <a:noFill/>
                <a:tableStyleId>{B33B6D7D-6B9C-44B7-8C87-94094A9BF62E}</a:tableStyleId>
              </a:tblPr>
              <a:tblGrid>
                <a:gridCol w="690475"/>
                <a:gridCol w="1744375"/>
                <a:gridCol w="2471175"/>
                <a:gridCol w="3070825"/>
              </a:tblGrid>
              <a:tr h="454350">
                <a:tc>
                  <a:txBody>
                    <a:bodyPr>
                      <a:noAutofit/>
                    </a:bodyPr>
                    <a:lstStyle/>
                    <a:p>
                      <a:pPr algn="ctr" rtl="0" lvl="0">
                        <a:lnSpc>
                          <a:spcPct val="115000"/>
                        </a:lnSpc>
                        <a:spcBef>
                          <a:spcPts val="1000"/>
                        </a:spcBef>
                        <a:buNone/>
                      </a:pPr>
                      <a:r>
                        <a:rPr b="1" sz="1600" lang="en-US">
                          <a:solidFill>
                            <a:srgbClr val="434343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Unit</a:t>
                      </a:r>
                    </a:p>
                  </a:txBody>
                  <a:tcPr marR="25400" marB="0" marT="0" anchor="b" marL="25400">
                    <a:solidFill>
                      <a:srgbClr val="8099E6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algn="ctr" rtl="0" lvl="0">
                        <a:lnSpc>
                          <a:spcPct val="115000"/>
                        </a:lnSpc>
                        <a:spcBef>
                          <a:spcPts val="1000"/>
                        </a:spcBef>
                        <a:buNone/>
                      </a:pPr>
                      <a:r>
                        <a:rPr b="1" sz="1600" lang="en-US">
                          <a:solidFill>
                            <a:srgbClr val="434343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Inlet Dia. (in)</a:t>
                      </a:r>
                    </a:p>
                  </a:txBody>
                  <a:tcPr marR="25400" marB="0" marT="0" anchor="b" marL="25400">
                    <a:solidFill>
                      <a:srgbClr val="8099E6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algn="ctr" rtl="0" lvl="0">
                        <a:lnSpc>
                          <a:spcPct val="115000"/>
                        </a:lnSpc>
                        <a:spcBef>
                          <a:spcPts val="1000"/>
                        </a:spcBef>
                        <a:buNone/>
                      </a:pPr>
                      <a:r>
                        <a:rPr b="1" sz="1600" lang="en-US">
                          <a:solidFill>
                            <a:srgbClr val="434343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Primary Air (Max/Min) (CFM)</a:t>
                      </a:r>
                    </a:p>
                  </a:txBody>
                  <a:tcPr marR="25400" marB="0" marT="0" anchor="b" marL="25400">
                    <a:solidFill>
                      <a:srgbClr val="8099E6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algn="ctr" rtl="0" lvl="0">
                        <a:lnSpc>
                          <a:spcPct val="115000"/>
                        </a:lnSpc>
                        <a:spcBef>
                          <a:spcPts val="1000"/>
                        </a:spcBef>
                        <a:buNone/>
                      </a:pPr>
                      <a:r>
                        <a:rPr b="1" sz="1600" lang="en-US">
                          <a:solidFill>
                            <a:srgbClr val="434343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Electric Reheat Coil Capacity (BTU/hr)</a:t>
                      </a:r>
                    </a:p>
                  </a:txBody>
                  <a:tcPr marR="25400" marB="0" marT="0" anchor="b" marL="25400">
                    <a:solidFill>
                      <a:srgbClr val="8099E6"/>
                    </a:solidFill>
                  </a:tcPr>
                </a:tc>
              </a:tr>
              <a:tr h="233775">
                <a:tc>
                  <a:txBody>
                    <a:bodyPr>
                      <a:noAutofit/>
                    </a:bodyPr>
                    <a:lstStyle/>
                    <a:p>
                      <a:pPr algn="ctr" rtl="0" lvl="0">
                        <a:lnSpc>
                          <a:spcPct val="115000"/>
                        </a:lnSpc>
                        <a:buNone/>
                      </a:pPr>
                      <a:r>
                        <a:rPr sz="1600" lang="en-US">
                          <a:solidFill>
                            <a:srgbClr val="434343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A</a:t>
                      </a:r>
                    </a:p>
                  </a:txBody>
                  <a:tcPr marR="25400" marB="0" marT="0" anchor="b" marL="25400">
                    <a:solidFill>
                      <a:srgbClr val="B2C2F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algn="ctr" rtl="0" lvl="0">
                        <a:lnSpc>
                          <a:spcPct val="115000"/>
                        </a:lnSpc>
                        <a:buNone/>
                      </a:pPr>
                      <a:r>
                        <a:rPr sz="1600" lang="en-US">
                          <a:solidFill>
                            <a:srgbClr val="FFFFFF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6</a:t>
                      </a:r>
                    </a:p>
                  </a:txBody>
                  <a:tcPr marR="25400" marB="0" marT="0" anchor="b" marL="25400"/>
                </a:tc>
                <a:tc>
                  <a:txBody>
                    <a:bodyPr>
                      <a:noAutofit/>
                    </a:bodyPr>
                    <a:lstStyle/>
                    <a:p>
                      <a:pPr algn="ctr" rtl="0" lvl="0">
                        <a:lnSpc>
                          <a:spcPct val="115000"/>
                        </a:lnSpc>
                        <a:buNone/>
                      </a:pPr>
                      <a:r>
                        <a:rPr sz="1600" lang="en-US">
                          <a:solidFill>
                            <a:srgbClr val="FFFFFF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420/210</a:t>
                      </a:r>
                    </a:p>
                  </a:txBody>
                  <a:tcPr marR="25400" marB="0" marT="0" anchor="b" marL="25400"/>
                </a:tc>
                <a:tc>
                  <a:txBody>
                    <a:bodyPr>
                      <a:noAutofit/>
                    </a:bodyPr>
                    <a:lstStyle/>
                    <a:p>
                      <a:pPr algn="ctr" rtl="0" lvl="0">
                        <a:lnSpc>
                          <a:spcPct val="115000"/>
                        </a:lnSpc>
                        <a:buNone/>
                      </a:pPr>
                      <a:r>
                        <a:rPr sz="1600" lang="en-US">
                          <a:solidFill>
                            <a:srgbClr val="FFFFFF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10239</a:t>
                      </a:r>
                    </a:p>
                  </a:txBody>
                  <a:tcPr marR="25400" marB="0" marT="0" anchor="b" marL="25400"/>
                </a:tc>
              </a:tr>
              <a:tr h="233775">
                <a:tc>
                  <a:txBody>
                    <a:bodyPr>
                      <a:noAutofit/>
                    </a:bodyPr>
                    <a:lstStyle/>
                    <a:p>
                      <a:pPr algn="ctr" rtl="0" lvl="0">
                        <a:lnSpc>
                          <a:spcPct val="115000"/>
                        </a:lnSpc>
                        <a:buNone/>
                      </a:pPr>
                      <a:r>
                        <a:rPr sz="1600" lang="en-US">
                          <a:solidFill>
                            <a:srgbClr val="434343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B</a:t>
                      </a:r>
                    </a:p>
                  </a:txBody>
                  <a:tcPr marR="25400" marB="0" marT="0" anchor="b" marL="25400">
                    <a:solidFill>
                      <a:srgbClr val="B2C2F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algn="ctr" rtl="0" lvl="0">
                        <a:lnSpc>
                          <a:spcPct val="115000"/>
                        </a:lnSpc>
                        <a:buNone/>
                      </a:pPr>
                      <a:r>
                        <a:rPr sz="1600" lang="en-US">
                          <a:solidFill>
                            <a:srgbClr val="FFFFFF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8</a:t>
                      </a:r>
                    </a:p>
                  </a:txBody>
                  <a:tcPr marR="25400" marB="0" marT="0" anchor="b" marL="25400"/>
                </a:tc>
                <a:tc>
                  <a:txBody>
                    <a:bodyPr>
                      <a:noAutofit/>
                    </a:bodyPr>
                    <a:lstStyle/>
                    <a:p>
                      <a:pPr algn="ctr" rtl="0" lvl="0">
                        <a:lnSpc>
                          <a:spcPct val="115000"/>
                        </a:lnSpc>
                        <a:buNone/>
                      </a:pPr>
                      <a:r>
                        <a:rPr sz="1600" lang="en-US">
                          <a:solidFill>
                            <a:srgbClr val="FFFFFF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800/400</a:t>
                      </a:r>
                    </a:p>
                  </a:txBody>
                  <a:tcPr marR="25400" marB="0" marT="0" anchor="b" marL="25400"/>
                </a:tc>
                <a:tc>
                  <a:txBody>
                    <a:bodyPr>
                      <a:noAutofit/>
                    </a:bodyPr>
                    <a:lstStyle/>
                    <a:p>
                      <a:pPr algn="ctr" rtl="0" lvl="0">
                        <a:lnSpc>
                          <a:spcPct val="115000"/>
                        </a:lnSpc>
                        <a:buNone/>
                      </a:pPr>
                      <a:r>
                        <a:rPr sz="1600" lang="en-US">
                          <a:solidFill>
                            <a:srgbClr val="FFFFFF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20478</a:t>
                      </a:r>
                    </a:p>
                  </a:txBody>
                  <a:tcPr marR="25400" marB="0" marT="0" anchor="b" marL="25400"/>
                </a:tc>
              </a:tr>
              <a:tr h="233775">
                <a:tc>
                  <a:txBody>
                    <a:bodyPr>
                      <a:noAutofit/>
                    </a:bodyPr>
                    <a:lstStyle/>
                    <a:p>
                      <a:pPr algn="ctr" rtl="0" lvl="0">
                        <a:lnSpc>
                          <a:spcPct val="115000"/>
                        </a:lnSpc>
                        <a:buNone/>
                      </a:pPr>
                      <a:r>
                        <a:rPr sz="1600" lang="en-US">
                          <a:solidFill>
                            <a:srgbClr val="434343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C</a:t>
                      </a:r>
                    </a:p>
                  </a:txBody>
                  <a:tcPr marR="25400" marB="0" marT="0" anchor="b" marL="25400">
                    <a:solidFill>
                      <a:srgbClr val="B2C2F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algn="ctr" rtl="0" lvl="0">
                        <a:lnSpc>
                          <a:spcPct val="115000"/>
                        </a:lnSpc>
                        <a:buNone/>
                      </a:pPr>
                      <a:r>
                        <a:rPr sz="1600" lang="en-US">
                          <a:solidFill>
                            <a:srgbClr val="FFFFFF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10</a:t>
                      </a:r>
                    </a:p>
                  </a:txBody>
                  <a:tcPr marR="25400" marB="0" marT="0" anchor="b" marL="25400"/>
                </a:tc>
                <a:tc>
                  <a:txBody>
                    <a:bodyPr>
                      <a:noAutofit/>
                    </a:bodyPr>
                    <a:lstStyle/>
                    <a:p>
                      <a:pPr algn="ctr" rtl="0" lvl="0">
                        <a:lnSpc>
                          <a:spcPct val="115000"/>
                        </a:lnSpc>
                        <a:buNone/>
                      </a:pPr>
                      <a:r>
                        <a:rPr sz="1600" lang="en-US">
                          <a:solidFill>
                            <a:srgbClr val="FFFFFF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1400/700</a:t>
                      </a:r>
                    </a:p>
                  </a:txBody>
                  <a:tcPr marR="25400" marB="0" marT="0" anchor="b" marL="25400"/>
                </a:tc>
                <a:tc>
                  <a:txBody>
                    <a:bodyPr>
                      <a:noAutofit/>
                    </a:bodyPr>
                    <a:lstStyle/>
                    <a:p>
                      <a:pPr algn="ctr" rtl="0" lvl="0">
                        <a:lnSpc>
                          <a:spcPct val="115000"/>
                        </a:lnSpc>
                        <a:buNone/>
                      </a:pPr>
                      <a:r>
                        <a:rPr sz="1600" lang="en-US">
                          <a:solidFill>
                            <a:srgbClr val="FFFFFF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34310</a:t>
                      </a:r>
                    </a:p>
                  </a:txBody>
                  <a:tcPr marR="25400" marB="0" marT="0" anchor="b" marL="25400"/>
                </a:tc>
              </a:tr>
              <a:tr h="233775">
                <a:tc>
                  <a:txBody>
                    <a:bodyPr>
                      <a:noAutofit/>
                    </a:bodyPr>
                    <a:lstStyle/>
                    <a:p>
                      <a:pPr algn="ctr" rtl="0" lvl="0">
                        <a:lnSpc>
                          <a:spcPct val="115000"/>
                        </a:lnSpc>
                        <a:buNone/>
                      </a:pPr>
                      <a:r>
                        <a:rPr sz="1600" lang="en-US">
                          <a:solidFill>
                            <a:srgbClr val="434343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D</a:t>
                      </a:r>
                    </a:p>
                  </a:txBody>
                  <a:tcPr marR="25400" marB="0" marT="0" anchor="b" marL="25400">
                    <a:solidFill>
                      <a:srgbClr val="B2C2F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algn="ctr" rtl="0" lvl="0">
                        <a:lnSpc>
                          <a:spcPct val="115000"/>
                        </a:lnSpc>
                        <a:buNone/>
                      </a:pPr>
                      <a:r>
                        <a:rPr sz="1600" lang="en-US">
                          <a:solidFill>
                            <a:srgbClr val="FFFFFF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12</a:t>
                      </a:r>
                    </a:p>
                  </a:txBody>
                  <a:tcPr marR="25400" marB="0" marT="0" anchor="b" marL="25400"/>
                </a:tc>
                <a:tc>
                  <a:txBody>
                    <a:bodyPr>
                      <a:noAutofit/>
                    </a:bodyPr>
                    <a:lstStyle/>
                    <a:p>
                      <a:pPr algn="ctr" rtl="0" lvl="0">
                        <a:lnSpc>
                          <a:spcPct val="115000"/>
                        </a:lnSpc>
                        <a:buNone/>
                      </a:pPr>
                      <a:r>
                        <a:rPr sz="1600" lang="en-US">
                          <a:solidFill>
                            <a:srgbClr val="FFFFFF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1800/900</a:t>
                      </a:r>
                    </a:p>
                  </a:txBody>
                  <a:tcPr marR="25400" marB="0" marT="0" anchor="b" marL="25400"/>
                </a:tc>
                <a:tc>
                  <a:txBody>
                    <a:bodyPr>
                      <a:noAutofit/>
                    </a:bodyPr>
                    <a:lstStyle/>
                    <a:p>
                      <a:pPr algn="ctr" rtl="0" lvl="0">
                        <a:lnSpc>
                          <a:spcPct val="115000"/>
                        </a:lnSpc>
                        <a:buNone/>
                      </a:pPr>
                      <a:r>
                        <a:rPr sz="1600" lang="en-US">
                          <a:solidFill>
                            <a:srgbClr val="FFFFFF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42663</a:t>
                      </a:r>
                    </a:p>
                  </a:txBody>
                  <a:tcPr marR="25400" marB="0" marT="0" anchor="b" marL="25400"/>
                </a:tc>
              </a:tr>
            </a:tbl>
          </a:graphicData>
        </a:graphic>
      </p:graphicFrame>
    </p:spTree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9" name="Shape 18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90" name="Shape 190"/>
          <p:cNvSpPr/>
          <p:nvPr/>
        </p:nvSpPr>
        <p:spPr>
          <a:xfrm>
            <a:off y="414875" x="0"/>
            <a:ext cy="691499" cx="4482599"/>
          </a:xfrm>
          <a:prstGeom prst="rect">
            <a:avLst/>
          </a:prstGeom>
          <a:solidFill>
            <a:srgbClr val="F3F3F3"/>
          </a:solidFill>
          <a:ln w="19050" cap="flat">
            <a:solidFill>
              <a:srgbClr val="D9D9D9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 algn="ctr" rtl="0" lvl="0">
              <a:buNone/>
            </a:pPr>
            <a:r>
              <a:rPr sz="3000" lang="en-US">
                <a:latin typeface="Source Sans Pro"/>
                <a:ea typeface="Source Sans Pro"/>
                <a:cs typeface="Source Sans Pro"/>
                <a:sym typeface="Source Sans Pro"/>
              </a:rPr>
              <a:t>introduction</a:t>
            </a:r>
          </a:p>
        </p:txBody>
      </p:sp>
      <p:sp>
        <p:nvSpPr>
          <p:cNvPr id="191" name="Shape 191"/>
          <p:cNvSpPr/>
          <p:nvPr/>
        </p:nvSpPr>
        <p:spPr>
          <a:xfrm>
            <a:off y="1225900" x="2330700"/>
            <a:ext cy="2042100" cx="4482599"/>
          </a:xfrm>
          <a:prstGeom prst="rect">
            <a:avLst/>
          </a:prstGeom>
          <a:solidFill>
            <a:srgbClr val="F3F3F3"/>
          </a:solidFill>
          <a:ln w="19050" cap="flat">
            <a:solidFill>
              <a:srgbClr val="D9D9D9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 algn="ctr" rtl="0" lvl="0">
              <a:buNone/>
            </a:pPr>
            <a:r>
              <a:rPr sz="3000" lang="en-US">
                <a:latin typeface="Source Sans Pro"/>
                <a:ea typeface="Source Sans Pro"/>
                <a:cs typeface="Source Sans Pro"/>
                <a:sym typeface="Source Sans Pro"/>
              </a:rPr>
              <a:t>about 201 rouse</a:t>
            </a:r>
          </a:p>
          <a:p>
            <a:pPr algn="ctr" rtl="0" lvl="0">
              <a:buNone/>
            </a:pPr>
            <a:r>
              <a:rPr sz="2400" lang="en-US">
                <a:latin typeface="Source Sans Pro"/>
                <a:ea typeface="Source Sans Pro"/>
                <a:cs typeface="Source Sans Pro"/>
                <a:sym typeface="Source Sans Pro"/>
              </a:rPr>
              <a:t>location</a:t>
            </a:r>
          </a:p>
          <a:p>
            <a:pPr algn="ctr" rtl="0" lvl="0">
              <a:buNone/>
            </a:pPr>
            <a:r>
              <a:rPr sz="2400" lang="en-US">
                <a:latin typeface="Source Sans Pro"/>
                <a:ea typeface="Source Sans Pro"/>
                <a:cs typeface="Source Sans Pro"/>
                <a:sym typeface="Source Sans Pro"/>
              </a:rPr>
              <a:t>building statistics</a:t>
            </a:r>
          </a:p>
          <a:p>
            <a:pPr algn="ctr" rtl="0" lvl="0">
              <a:buNone/>
            </a:pPr>
            <a:r>
              <a:rPr sz="2400" lang="en-US">
                <a:latin typeface="Source Sans Pro"/>
                <a:ea typeface="Source Sans Pro"/>
                <a:cs typeface="Source Sans Pro"/>
                <a:sym typeface="Source Sans Pro"/>
              </a:rPr>
              <a:t>existing systems</a:t>
            </a:r>
          </a:p>
          <a:p>
            <a:pPr algn="ctr" rtl="0" lvl="0">
              <a:buNone/>
            </a:pPr>
            <a:r>
              <a:rPr sz="2400" lang="en-US">
                <a:latin typeface="Source Sans Pro"/>
                <a:ea typeface="Source Sans Pro"/>
                <a:cs typeface="Source Sans Pro"/>
                <a:sym typeface="Source Sans Pro"/>
              </a:rPr>
              <a:t>performance</a:t>
            </a:r>
          </a:p>
        </p:txBody>
      </p:sp>
      <p:sp>
        <p:nvSpPr>
          <p:cNvPr id="192" name="Shape 192"/>
          <p:cNvSpPr/>
          <p:nvPr/>
        </p:nvSpPr>
        <p:spPr>
          <a:xfrm>
            <a:off y="3387525" x="0"/>
            <a:ext cy="691499" cx="4482599"/>
          </a:xfrm>
          <a:prstGeom prst="rect">
            <a:avLst/>
          </a:prstGeom>
          <a:solidFill>
            <a:srgbClr val="F3F3F3"/>
          </a:solidFill>
          <a:ln w="19050" cap="flat">
            <a:solidFill>
              <a:srgbClr val="D9D9D9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 algn="ctr" rtl="0" lvl="0">
              <a:buNone/>
            </a:pPr>
            <a:r>
              <a:rPr sz="3000" lang="en-US">
                <a:latin typeface="Source Sans Pro"/>
                <a:ea typeface="Source Sans Pro"/>
                <a:cs typeface="Source Sans Pro"/>
                <a:sym typeface="Source Sans Pro"/>
              </a:rPr>
              <a:t>thesis proposal</a:t>
            </a:r>
          </a:p>
        </p:txBody>
      </p:sp>
      <p:sp>
        <p:nvSpPr>
          <p:cNvPr id="193" name="Shape 193"/>
          <p:cNvSpPr/>
          <p:nvPr/>
        </p:nvSpPr>
        <p:spPr>
          <a:xfrm>
            <a:off y="4198550" x="0"/>
            <a:ext cy="691499" cx="4482599"/>
          </a:xfrm>
          <a:prstGeom prst="rect">
            <a:avLst/>
          </a:prstGeom>
          <a:solidFill>
            <a:srgbClr val="F3F3F3"/>
          </a:solidFill>
          <a:ln w="19050" cap="flat">
            <a:solidFill>
              <a:srgbClr val="D9D9D9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 algn="ctr" rtl="0" lvl="0">
              <a:buNone/>
            </a:pPr>
            <a:r>
              <a:rPr sz="3000" lang="en-US">
                <a:latin typeface="Source Sans Pro"/>
                <a:ea typeface="Source Sans Pro"/>
                <a:cs typeface="Source Sans Pro"/>
                <a:sym typeface="Source Sans Pro"/>
              </a:rPr>
              <a:t>mechanical depth</a:t>
            </a:r>
          </a:p>
        </p:txBody>
      </p:sp>
      <p:sp>
        <p:nvSpPr>
          <p:cNvPr id="194" name="Shape 194"/>
          <p:cNvSpPr/>
          <p:nvPr/>
        </p:nvSpPr>
        <p:spPr>
          <a:xfrm>
            <a:off y="5009575" x="0"/>
            <a:ext cy="691499" cx="4482599"/>
          </a:xfrm>
          <a:prstGeom prst="rect">
            <a:avLst/>
          </a:prstGeom>
          <a:solidFill>
            <a:srgbClr val="F3F3F3"/>
          </a:solidFill>
          <a:ln w="19050" cap="flat">
            <a:solidFill>
              <a:srgbClr val="D9D9D9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 algn="ctr" rtl="0" lvl="0">
              <a:buNone/>
            </a:pPr>
            <a:r>
              <a:rPr sz="3000" lang="en-US">
                <a:latin typeface="Source Sans Pro"/>
                <a:ea typeface="Source Sans Pro"/>
                <a:cs typeface="Source Sans Pro"/>
                <a:sym typeface="Source Sans Pro"/>
              </a:rPr>
              <a:t>electrical breadth</a:t>
            </a:r>
          </a:p>
        </p:txBody>
      </p:sp>
      <p:sp>
        <p:nvSpPr>
          <p:cNvPr id="195" name="Shape 195"/>
          <p:cNvSpPr/>
          <p:nvPr/>
        </p:nvSpPr>
        <p:spPr>
          <a:xfrm>
            <a:off y="5820600" x="0"/>
            <a:ext cy="691499" cx="4482599"/>
          </a:xfrm>
          <a:prstGeom prst="rect">
            <a:avLst/>
          </a:prstGeom>
          <a:solidFill>
            <a:srgbClr val="F3F3F3"/>
          </a:solidFill>
          <a:ln w="19050" cap="flat">
            <a:solidFill>
              <a:srgbClr val="D9D9D9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 algn="ctr" rtl="0" lvl="0">
              <a:buNone/>
            </a:pPr>
            <a:r>
              <a:rPr sz="3000" lang="en-US">
                <a:latin typeface="Source Sans Pro"/>
                <a:ea typeface="Source Sans Pro"/>
                <a:cs typeface="Source Sans Pro"/>
                <a:sym typeface="Source Sans Pro"/>
              </a:rPr>
              <a:t>conclusion</a:t>
            </a:r>
          </a:p>
        </p:txBody>
      </p:sp>
      <p:sp>
        <p:nvSpPr>
          <p:cNvPr id="196" name="Shape 196"/>
          <p:cNvSpPr/>
          <p:nvPr/>
        </p:nvSpPr>
        <p:spPr>
          <a:xfrm>
            <a:off y="2439012" x="2330700"/>
            <a:ext cy="426899" cx="4499399"/>
          </a:xfrm>
          <a:prstGeom prst="rect">
            <a:avLst/>
          </a:prstGeom>
          <a:solidFill>
            <a:srgbClr val="4F4651">
              <a:alpha val="50379"/>
            </a:srgbClr>
          </a:solidFill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/>
        </p:txBody>
      </p:sp>
      <p:sp>
        <p:nvSpPr>
          <p:cNvPr id="197" name="Shape 197"/>
          <p:cNvSpPr txBox="1"/>
          <p:nvPr/>
        </p:nvSpPr>
        <p:spPr>
          <a:xfrm>
            <a:off y="543375" x="9797150"/>
            <a:ext cy="5631299" cx="8002500"/>
          </a:xfrm>
          <a:prstGeom prst="rect">
            <a:avLst/>
          </a:prstGeom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algn="ctr" rtl="0" lvl="0">
              <a:buNone/>
            </a:pPr>
            <a:r>
              <a:rPr sz="3600" lang="en-US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building loads</a:t>
            </a:r>
          </a:p>
          <a:p>
            <a:r>
              <a:t/>
            </a:r>
          </a:p>
          <a:p>
            <a:pPr algn="ctr" rtl="0" lvl="0">
              <a:buNone/>
            </a:pPr>
            <a:r>
              <a:rPr sz="2400" lang="en-US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electrical plug density   -   0.75 W/ft</a:t>
            </a:r>
            <a:r>
              <a:rPr baseline="30000" sz="2400" lang="en-US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2</a:t>
            </a:r>
            <a:r>
              <a:rPr sz="2400" lang="en-US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  </a:t>
            </a:r>
          </a:p>
          <a:p>
            <a:r>
              <a:t/>
            </a:r>
          </a:p>
          <a:p>
            <a:pPr algn="ctr" rtl="0" lvl="0">
              <a:buNone/>
            </a:pPr>
            <a:r>
              <a:rPr sz="2400" lang="en-US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lighting intensity   -   1.0 W/ft</a:t>
            </a:r>
            <a:r>
              <a:rPr baseline="30000" sz="2400" lang="en-US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2</a:t>
            </a:r>
          </a:p>
          <a:p>
            <a:r>
              <a:t/>
            </a:r>
          </a:p>
          <a:p>
            <a:pPr algn="ctr" rtl="0" lvl="0">
              <a:buNone/>
            </a:pPr>
            <a:r>
              <a:rPr sz="2400" lang="en-US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task lighting   -   0.75 W/ft</a:t>
            </a:r>
            <a:r>
              <a:rPr baseline="30000" sz="2400" lang="en-US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2</a:t>
            </a:r>
          </a:p>
          <a:p>
            <a:r>
              <a:t/>
            </a:r>
          </a:p>
          <a:p>
            <a:pPr algn="ctr" rtl="0" lvl="0">
              <a:buNone/>
            </a:pPr>
            <a:r>
              <a:rPr sz="2400" lang="en-US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equipment density   -   0.229 W/ft</a:t>
            </a:r>
            <a:r>
              <a:rPr baseline="30000" sz="2400" lang="en-US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2</a:t>
            </a:r>
          </a:p>
          <a:p>
            <a:r>
              <a:t/>
            </a:r>
          </a:p>
          <a:p>
            <a:pPr algn="ctr" rtl="0" lvl="0">
              <a:buNone/>
            </a:pPr>
            <a:r>
              <a:rPr sz="2400" lang="en-US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HVAC   -   0.709 W/ft</a:t>
            </a:r>
            <a:r>
              <a:rPr baseline="30000" sz="2400" lang="en-US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2</a:t>
            </a:r>
          </a:p>
        </p:txBody>
      </p:sp>
      <p:cxnSp>
        <p:nvCxnSpPr>
          <p:cNvPr id="198" name="Shape 198"/>
          <p:cNvCxnSpPr/>
          <p:nvPr/>
        </p:nvCxnSpPr>
        <p:spPr>
          <a:xfrm>
            <a:off y="1337775" x="12011900"/>
            <a:ext cy="0" cx="3572999"/>
          </a:xfrm>
          <a:prstGeom prst="straightConnector1">
            <a:avLst/>
          </a:prstGeom>
          <a:noFill/>
          <a:ln w="22225" cap="flat">
            <a:solidFill>
              <a:srgbClr val="DF7366"/>
            </a:solidFill>
            <a:prstDash val="solid"/>
            <a:round/>
            <a:headEnd w="med" len="med" type="none"/>
            <a:tailEnd w="med" len="med" type="none"/>
          </a:ln>
        </p:spPr>
      </p:cxnSp>
      <p:sp>
        <p:nvSpPr>
          <p:cNvPr id="199" name="Shape 199"/>
          <p:cNvSpPr txBox="1"/>
          <p:nvPr/>
        </p:nvSpPr>
        <p:spPr>
          <a:xfrm>
            <a:off y="613350" x="19088075"/>
            <a:ext cy="5631299" cx="8002500"/>
          </a:xfrm>
          <a:prstGeom prst="rect">
            <a:avLst/>
          </a:prstGeom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algn="ctr" rtl="0" lvl="0">
              <a:buNone/>
            </a:pPr>
            <a:r>
              <a:rPr sz="3600" lang="en-US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design conditions</a:t>
            </a:r>
          </a:p>
          <a:p>
            <a:r>
              <a:t/>
            </a:r>
          </a:p>
          <a:p>
            <a:pPr algn="ctr" rtl="0" lvl="0">
              <a:buNone/>
            </a:pPr>
            <a:r>
              <a:rPr sz="2400" lang="en-US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b="1" sz="2400" lang="en-US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outdoor</a:t>
            </a:r>
          </a:p>
          <a:p>
            <a:pPr algn="ctr" rtl="0" lvl="0">
              <a:buNone/>
            </a:pPr>
            <a:r>
              <a:rPr sz="2400" lang="en-US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summer   -   90.6</a:t>
            </a:r>
            <a:r>
              <a:rPr baseline="30000" sz="2400" lang="en-US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o</a:t>
            </a:r>
            <a:r>
              <a:rPr sz="2400" lang="en-US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F dry bulb</a:t>
            </a:r>
          </a:p>
          <a:p>
            <a:pPr algn="ctr" rtl="0" lvl="0">
              <a:buNone/>
            </a:pPr>
            <a:r>
              <a:rPr sz="2400" lang="en-US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summer   -   74.3 </a:t>
            </a:r>
            <a:r>
              <a:rPr baseline="30000" sz="2400" lang="en-US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o</a:t>
            </a:r>
            <a:r>
              <a:rPr sz="2400" lang="en-US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F wet bulb</a:t>
            </a:r>
          </a:p>
          <a:p>
            <a:pPr algn="ctr" rtl="0" lvl="0">
              <a:buNone/>
            </a:pPr>
            <a:r>
              <a:rPr sz="2400" lang="en-US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winter   -   16.9</a:t>
            </a:r>
            <a:r>
              <a:rPr baseline="30000" sz="2400" lang="en-US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o</a:t>
            </a:r>
            <a:r>
              <a:rPr sz="2400" lang="en-US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F</a:t>
            </a:r>
          </a:p>
          <a:p>
            <a:r>
              <a:t/>
            </a:r>
          </a:p>
          <a:p>
            <a:pPr algn="ctr" rtl="0" lvl="0">
              <a:buNone/>
            </a:pPr>
            <a:r>
              <a:rPr b="1" sz="2400" lang="en-US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indoor</a:t>
            </a:r>
          </a:p>
          <a:p>
            <a:pPr algn="ctr" rtl="0" lvl="0">
              <a:buNone/>
            </a:pPr>
            <a:r>
              <a:rPr sz="2400" lang="en-US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cooling   -   75</a:t>
            </a:r>
            <a:r>
              <a:rPr baseline="30000" sz="2400" lang="en-US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o</a:t>
            </a:r>
            <a:r>
              <a:rPr sz="2400" lang="en-US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F</a:t>
            </a:r>
          </a:p>
          <a:p>
            <a:pPr algn="ctr" rtl="0" lvl="0">
              <a:buNone/>
            </a:pPr>
            <a:r>
              <a:rPr sz="2400" lang="en-US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heating   -   70</a:t>
            </a:r>
            <a:r>
              <a:rPr baseline="30000" sz="2400" lang="en-US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o</a:t>
            </a:r>
            <a:r>
              <a:rPr sz="2400" lang="en-US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F</a:t>
            </a:r>
          </a:p>
          <a:p>
            <a:pPr algn="ctr" rtl="0" lvl="0">
              <a:buNone/>
            </a:pPr>
            <a:r>
              <a:rPr sz="2400" lang="en-US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54% relative humidity</a:t>
            </a:r>
          </a:p>
        </p:txBody>
      </p:sp>
      <p:cxnSp>
        <p:nvCxnSpPr>
          <p:cNvPr id="200" name="Shape 200"/>
          <p:cNvCxnSpPr/>
          <p:nvPr/>
        </p:nvCxnSpPr>
        <p:spPr>
          <a:xfrm>
            <a:off y="1337775" x="21302825"/>
            <a:ext cy="0" cx="3572999"/>
          </a:xfrm>
          <a:prstGeom prst="straightConnector1">
            <a:avLst/>
          </a:prstGeom>
          <a:noFill/>
          <a:ln w="22225" cap="flat">
            <a:solidFill>
              <a:srgbClr val="DF7366"/>
            </a:solidFill>
            <a:prstDash val="solid"/>
            <a:round/>
            <a:headEnd w="med" len="med" type="none"/>
            <a:tailEnd w="med" len="med" type="none"/>
          </a:ln>
        </p:spPr>
      </p:cxnSp>
    </p:spTree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5" name="Shape 20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06" name="Shape 206"/>
          <p:cNvSpPr/>
          <p:nvPr/>
        </p:nvSpPr>
        <p:spPr>
          <a:xfrm>
            <a:off y="414875" x="0"/>
            <a:ext cy="691499" cx="4482599"/>
          </a:xfrm>
          <a:prstGeom prst="rect">
            <a:avLst/>
          </a:prstGeom>
          <a:solidFill>
            <a:srgbClr val="F3F3F3"/>
          </a:solidFill>
          <a:ln w="19050" cap="flat">
            <a:solidFill>
              <a:srgbClr val="D9D9D9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 algn="ctr" rtl="0" lvl="0">
              <a:buNone/>
            </a:pPr>
            <a:r>
              <a:rPr sz="3000" lang="en-US">
                <a:latin typeface="Source Sans Pro"/>
                <a:ea typeface="Source Sans Pro"/>
                <a:cs typeface="Source Sans Pro"/>
                <a:sym typeface="Source Sans Pro"/>
              </a:rPr>
              <a:t>introduction</a:t>
            </a:r>
          </a:p>
        </p:txBody>
      </p:sp>
      <p:sp>
        <p:nvSpPr>
          <p:cNvPr id="207" name="Shape 207"/>
          <p:cNvSpPr/>
          <p:nvPr/>
        </p:nvSpPr>
        <p:spPr>
          <a:xfrm>
            <a:off y="1225900" x="2330700"/>
            <a:ext cy="2042100" cx="4482599"/>
          </a:xfrm>
          <a:prstGeom prst="rect">
            <a:avLst/>
          </a:prstGeom>
          <a:solidFill>
            <a:srgbClr val="F3F3F3"/>
          </a:solidFill>
          <a:ln w="19050" cap="flat">
            <a:solidFill>
              <a:srgbClr val="D9D9D9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 algn="ctr" rtl="0" lvl="0">
              <a:buNone/>
            </a:pPr>
            <a:r>
              <a:rPr sz="3000" lang="en-US">
                <a:latin typeface="Source Sans Pro"/>
                <a:ea typeface="Source Sans Pro"/>
                <a:cs typeface="Source Sans Pro"/>
                <a:sym typeface="Source Sans Pro"/>
              </a:rPr>
              <a:t>about 201 rouse</a:t>
            </a:r>
          </a:p>
          <a:p>
            <a:pPr algn="ctr" rtl="0" lvl="0">
              <a:buNone/>
            </a:pPr>
            <a:r>
              <a:rPr sz="2400" lang="en-US">
                <a:latin typeface="Source Sans Pro"/>
                <a:ea typeface="Source Sans Pro"/>
                <a:cs typeface="Source Sans Pro"/>
                <a:sym typeface="Source Sans Pro"/>
              </a:rPr>
              <a:t>location</a:t>
            </a:r>
          </a:p>
          <a:p>
            <a:pPr algn="ctr" rtl="0" lvl="0">
              <a:buNone/>
            </a:pPr>
            <a:r>
              <a:rPr sz="2400" lang="en-US">
                <a:latin typeface="Source Sans Pro"/>
                <a:ea typeface="Source Sans Pro"/>
                <a:cs typeface="Source Sans Pro"/>
                <a:sym typeface="Source Sans Pro"/>
              </a:rPr>
              <a:t>building statistics</a:t>
            </a:r>
          </a:p>
          <a:p>
            <a:pPr algn="ctr" rtl="0" lvl="0">
              <a:buNone/>
            </a:pPr>
            <a:r>
              <a:rPr sz="2400" lang="en-US">
                <a:latin typeface="Source Sans Pro"/>
                <a:ea typeface="Source Sans Pro"/>
                <a:cs typeface="Source Sans Pro"/>
                <a:sym typeface="Source Sans Pro"/>
              </a:rPr>
              <a:t>existing systems</a:t>
            </a:r>
          </a:p>
          <a:p>
            <a:pPr algn="ctr" rtl="0" lvl="0">
              <a:buNone/>
            </a:pPr>
            <a:r>
              <a:rPr sz="2400" lang="en-US">
                <a:latin typeface="Source Sans Pro"/>
                <a:ea typeface="Source Sans Pro"/>
                <a:cs typeface="Source Sans Pro"/>
                <a:sym typeface="Source Sans Pro"/>
              </a:rPr>
              <a:t>performance</a:t>
            </a:r>
          </a:p>
        </p:txBody>
      </p:sp>
      <p:sp>
        <p:nvSpPr>
          <p:cNvPr id="208" name="Shape 208"/>
          <p:cNvSpPr/>
          <p:nvPr/>
        </p:nvSpPr>
        <p:spPr>
          <a:xfrm>
            <a:off y="3387525" x="0"/>
            <a:ext cy="691499" cx="4482599"/>
          </a:xfrm>
          <a:prstGeom prst="rect">
            <a:avLst/>
          </a:prstGeom>
          <a:solidFill>
            <a:srgbClr val="F3F3F3"/>
          </a:solidFill>
          <a:ln w="19050" cap="flat">
            <a:solidFill>
              <a:srgbClr val="D9D9D9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 algn="ctr" rtl="0" lvl="0">
              <a:buNone/>
            </a:pPr>
            <a:r>
              <a:rPr sz="3000" lang="en-US">
                <a:latin typeface="Source Sans Pro"/>
                <a:ea typeface="Source Sans Pro"/>
                <a:cs typeface="Source Sans Pro"/>
                <a:sym typeface="Source Sans Pro"/>
              </a:rPr>
              <a:t>thesis proposal</a:t>
            </a:r>
          </a:p>
        </p:txBody>
      </p:sp>
      <p:sp>
        <p:nvSpPr>
          <p:cNvPr id="209" name="Shape 209"/>
          <p:cNvSpPr/>
          <p:nvPr/>
        </p:nvSpPr>
        <p:spPr>
          <a:xfrm>
            <a:off y="4198550" x="0"/>
            <a:ext cy="691499" cx="4482599"/>
          </a:xfrm>
          <a:prstGeom prst="rect">
            <a:avLst/>
          </a:prstGeom>
          <a:solidFill>
            <a:srgbClr val="F3F3F3"/>
          </a:solidFill>
          <a:ln w="19050" cap="flat">
            <a:solidFill>
              <a:srgbClr val="D9D9D9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 algn="ctr" rtl="0" lvl="0">
              <a:buNone/>
            </a:pPr>
            <a:r>
              <a:rPr sz="3000" lang="en-US">
                <a:latin typeface="Source Sans Pro"/>
                <a:ea typeface="Source Sans Pro"/>
                <a:cs typeface="Source Sans Pro"/>
                <a:sym typeface="Source Sans Pro"/>
              </a:rPr>
              <a:t>mechanical depth</a:t>
            </a:r>
          </a:p>
        </p:txBody>
      </p:sp>
      <p:sp>
        <p:nvSpPr>
          <p:cNvPr id="210" name="Shape 210"/>
          <p:cNvSpPr/>
          <p:nvPr/>
        </p:nvSpPr>
        <p:spPr>
          <a:xfrm>
            <a:off y="5009575" x="0"/>
            <a:ext cy="691499" cx="4482599"/>
          </a:xfrm>
          <a:prstGeom prst="rect">
            <a:avLst/>
          </a:prstGeom>
          <a:solidFill>
            <a:srgbClr val="F3F3F3"/>
          </a:solidFill>
          <a:ln w="19050" cap="flat">
            <a:solidFill>
              <a:srgbClr val="D9D9D9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 algn="ctr" rtl="0" lvl="0">
              <a:buNone/>
            </a:pPr>
            <a:r>
              <a:rPr sz="3000" lang="en-US">
                <a:latin typeface="Source Sans Pro"/>
                <a:ea typeface="Source Sans Pro"/>
                <a:cs typeface="Source Sans Pro"/>
                <a:sym typeface="Source Sans Pro"/>
              </a:rPr>
              <a:t>electrical breadth</a:t>
            </a:r>
          </a:p>
        </p:txBody>
      </p:sp>
      <p:sp>
        <p:nvSpPr>
          <p:cNvPr id="211" name="Shape 211"/>
          <p:cNvSpPr/>
          <p:nvPr/>
        </p:nvSpPr>
        <p:spPr>
          <a:xfrm>
            <a:off y="5820600" x="0"/>
            <a:ext cy="691499" cx="4482599"/>
          </a:xfrm>
          <a:prstGeom prst="rect">
            <a:avLst/>
          </a:prstGeom>
          <a:solidFill>
            <a:srgbClr val="F3F3F3"/>
          </a:solidFill>
          <a:ln w="19050" cap="flat">
            <a:solidFill>
              <a:srgbClr val="D9D9D9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 algn="ctr" rtl="0" lvl="0">
              <a:buNone/>
            </a:pPr>
            <a:r>
              <a:rPr sz="3000" lang="en-US">
                <a:latin typeface="Source Sans Pro"/>
                <a:ea typeface="Source Sans Pro"/>
                <a:cs typeface="Source Sans Pro"/>
                <a:sym typeface="Source Sans Pro"/>
              </a:rPr>
              <a:t>conclusion</a:t>
            </a:r>
          </a:p>
        </p:txBody>
      </p:sp>
      <p:sp>
        <p:nvSpPr>
          <p:cNvPr id="212" name="Shape 212"/>
          <p:cNvSpPr/>
          <p:nvPr/>
        </p:nvSpPr>
        <p:spPr>
          <a:xfrm>
            <a:off y="2844525" x="2322300"/>
            <a:ext cy="426899" cx="4499399"/>
          </a:xfrm>
          <a:prstGeom prst="rect">
            <a:avLst/>
          </a:prstGeom>
          <a:solidFill>
            <a:srgbClr val="4F4651">
              <a:alpha val="50379"/>
            </a:srgbClr>
          </a:solidFill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/>
        </p:txBody>
      </p:sp>
      <p:cxnSp>
        <p:nvCxnSpPr>
          <p:cNvPr id="213" name="Shape 213"/>
          <p:cNvCxnSpPr/>
          <p:nvPr/>
        </p:nvCxnSpPr>
        <p:spPr>
          <a:xfrm>
            <a:off y="1337775" x="12011900"/>
            <a:ext cy="0" cx="3572999"/>
          </a:xfrm>
          <a:prstGeom prst="straightConnector1">
            <a:avLst/>
          </a:prstGeom>
          <a:noFill/>
          <a:ln w="22225" cap="flat">
            <a:solidFill>
              <a:srgbClr val="DF7366"/>
            </a:solidFill>
            <a:prstDash val="solid"/>
            <a:round/>
            <a:headEnd w="med" len="med" type="none"/>
            <a:tailEnd w="med" len="med" type="none"/>
          </a:ln>
        </p:spPr>
      </p:cxnSp>
      <p:sp>
        <p:nvSpPr>
          <p:cNvPr id="214" name="Shape 214"/>
          <p:cNvSpPr/>
          <p:nvPr/>
        </p:nvSpPr>
        <p:spPr>
          <a:xfrm>
            <a:off y="1234925" x="18985050"/>
            <a:ext cy="4149300" cx="8150100"/>
          </a:xfrm>
          <a:prstGeom prst="roundRect">
            <a:avLst>
              <a:gd fmla="val 7539" name="adj"/>
            </a:avLst>
          </a:prstGeom>
          <a:solidFill>
            <a:srgbClr val="D9D9D9"/>
          </a:solidFill>
          <a:ln w="38100" cap="flat">
            <a:solidFill>
              <a:srgbClr val="4F4651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/>
        </p:txBody>
      </p:sp>
      <p:pic>
        <p:nvPicPr>
          <p:cNvPr id="215" name="Shape 215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1542675" x="19102462"/>
            <a:ext cy="3533775" cx="7915275"/>
          </a:xfrm>
          <a:prstGeom prst="rect">
            <a:avLst/>
          </a:prstGeom>
        </p:spPr>
      </p:pic>
      <p:sp>
        <p:nvSpPr>
          <p:cNvPr id="216" name="Shape 216"/>
          <p:cNvSpPr txBox="1"/>
          <p:nvPr/>
        </p:nvSpPr>
        <p:spPr>
          <a:xfrm>
            <a:off y="543375" x="9797150"/>
            <a:ext cy="5631299" cx="8002500"/>
          </a:xfrm>
          <a:prstGeom prst="rect">
            <a:avLst/>
          </a:prstGeom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algn="ctr" rtl="0" lvl="0">
              <a:buNone/>
            </a:pPr>
            <a:r>
              <a:rPr sz="3600" lang="en-US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building performance</a:t>
            </a:r>
          </a:p>
          <a:p>
            <a:r>
              <a:t/>
            </a:r>
          </a:p>
          <a:p>
            <a:r>
              <a:t/>
            </a:r>
          </a:p>
          <a:p>
            <a:pPr algn="ctr" rtl="0" lvl="0">
              <a:buNone/>
            </a:pPr>
            <a:r>
              <a:rPr sz="2400" lang="en-US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envelope driven performance</a:t>
            </a:r>
          </a:p>
          <a:p>
            <a:r>
              <a:t/>
            </a:r>
          </a:p>
          <a:p>
            <a:pPr algn="ctr" rtl="0" lvl="0">
              <a:buNone/>
            </a:pPr>
            <a:r>
              <a:rPr sz="2400" lang="en-US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HVAC is 36% of annual electricity usage</a:t>
            </a:r>
          </a:p>
          <a:p>
            <a:r>
              <a:t/>
            </a:r>
          </a:p>
          <a:p>
            <a:pPr algn="ctr" rtl="0" lvl="0">
              <a:buNone/>
            </a:pPr>
            <a:r>
              <a:rPr sz="2400" lang="en-US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all electric equipment   |   uniform demand rate</a:t>
            </a:r>
          </a:p>
          <a:p>
            <a:r>
              <a:t/>
            </a:r>
          </a:p>
          <a:p>
            <a:pPr algn="ctr" rtl="0" lvl="0">
              <a:buNone/>
            </a:pPr>
            <a:r>
              <a:rPr sz="2400" lang="en-US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$181,191 yearly utility cost</a:t>
            </a:r>
          </a:p>
          <a:p>
            <a:r>
              <a:t/>
            </a:r>
          </a:p>
          <a:p>
            <a:pPr algn="ctr" rtl="0" lvl="0">
              <a:buNone/>
            </a:pPr>
            <a:r>
              <a:rPr sz="2400" lang="en-US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31% EUI performance gain</a:t>
            </a:r>
          </a:p>
        </p:txBody>
      </p:sp>
    </p:spTree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21" name="Shape 22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22" name="Shape 222"/>
          <p:cNvSpPr/>
          <p:nvPr/>
        </p:nvSpPr>
        <p:spPr>
          <a:xfrm>
            <a:off y="414875" x="0"/>
            <a:ext cy="691499" cx="4482599"/>
          </a:xfrm>
          <a:prstGeom prst="rect">
            <a:avLst/>
          </a:prstGeom>
          <a:solidFill>
            <a:srgbClr val="F3F3F3"/>
          </a:solidFill>
          <a:ln w="19050" cap="flat">
            <a:solidFill>
              <a:srgbClr val="D9D9D9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 algn="ctr" rtl="0" lvl="0">
              <a:buNone/>
            </a:pPr>
            <a:r>
              <a:rPr sz="3000" lang="en-US">
                <a:latin typeface="Source Sans Pro"/>
                <a:ea typeface="Source Sans Pro"/>
                <a:cs typeface="Source Sans Pro"/>
                <a:sym typeface="Source Sans Pro"/>
              </a:rPr>
              <a:t>introduction</a:t>
            </a:r>
          </a:p>
        </p:txBody>
      </p:sp>
      <p:sp>
        <p:nvSpPr>
          <p:cNvPr id="223" name="Shape 223"/>
          <p:cNvSpPr/>
          <p:nvPr/>
        </p:nvSpPr>
        <p:spPr>
          <a:xfrm>
            <a:off y="1225900" x="2330700"/>
            <a:ext cy="2042100" cx="4482599"/>
          </a:xfrm>
          <a:prstGeom prst="rect">
            <a:avLst/>
          </a:prstGeom>
          <a:solidFill>
            <a:srgbClr val="F3F3F3"/>
          </a:solidFill>
          <a:ln w="19050" cap="flat">
            <a:solidFill>
              <a:srgbClr val="D9D9D9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 algn="ctr" rtl="0" lvl="0">
              <a:buNone/>
            </a:pPr>
            <a:r>
              <a:rPr sz="3000" lang="en-US">
                <a:latin typeface="Source Sans Pro"/>
                <a:ea typeface="Source Sans Pro"/>
                <a:cs typeface="Source Sans Pro"/>
                <a:sym typeface="Source Sans Pro"/>
              </a:rPr>
              <a:t>about 201 rouse</a:t>
            </a:r>
          </a:p>
          <a:p>
            <a:pPr algn="ctr" rtl="0" lvl="0">
              <a:buNone/>
            </a:pPr>
            <a:r>
              <a:rPr sz="2400" lang="en-US">
                <a:latin typeface="Source Sans Pro"/>
                <a:ea typeface="Source Sans Pro"/>
                <a:cs typeface="Source Sans Pro"/>
                <a:sym typeface="Source Sans Pro"/>
              </a:rPr>
              <a:t>location</a:t>
            </a:r>
          </a:p>
          <a:p>
            <a:pPr algn="ctr" rtl="0" lvl="0">
              <a:buNone/>
            </a:pPr>
            <a:r>
              <a:rPr sz="2400" lang="en-US">
                <a:latin typeface="Source Sans Pro"/>
                <a:ea typeface="Source Sans Pro"/>
                <a:cs typeface="Source Sans Pro"/>
                <a:sym typeface="Source Sans Pro"/>
              </a:rPr>
              <a:t>building statistics</a:t>
            </a:r>
          </a:p>
          <a:p>
            <a:pPr algn="ctr" rtl="0" lvl="0">
              <a:buNone/>
            </a:pPr>
            <a:r>
              <a:rPr sz="2400" lang="en-US">
                <a:latin typeface="Source Sans Pro"/>
                <a:ea typeface="Source Sans Pro"/>
                <a:cs typeface="Source Sans Pro"/>
                <a:sym typeface="Source Sans Pro"/>
              </a:rPr>
              <a:t>existing systems</a:t>
            </a:r>
          </a:p>
          <a:p>
            <a:pPr algn="ctr" rtl="0" lvl="0">
              <a:buNone/>
            </a:pPr>
            <a:r>
              <a:rPr sz="2400" lang="en-US">
                <a:latin typeface="Source Sans Pro"/>
                <a:ea typeface="Source Sans Pro"/>
                <a:cs typeface="Source Sans Pro"/>
                <a:sym typeface="Source Sans Pro"/>
              </a:rPr>
              <a:t>performance</a:t>
            </a:r>
          </a:p>
        </p:txBody>
      </p:sp>
      <p:sp>
        <p:nvSpPr>
          <p:cNvPr id="224" name="Shape 224"/>
          <p:cNvSpPr/>
          <p:nvPr/>
        </p:nvSpPr>
        <p:spPr>
          <a:xfrm>
            <a:off y="3387525" x="0"/>
            <a:ext cy="691499" cx="4482599"/>
          </a:xfrm>
          <a:prstGeom prst="rect">
            <a:avLst/>
          </a:prstGeom>
          <a:solidFill>
            <a:srgbClr val="F3F3F3"/>
          </a:solidFill>
          <a:ln w="19050" cap="flat">
            <a:solidFill>
              <a:srgbClr val="D9D9D9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 algn="ctr" rtl="0" lvl="0">
              <a:buNone/>
            </a:pPr>
            <a:r>
              <a:rPr sz="3000" lang="en-US">
                <a:latin typeface="Source Sans Pro"/>
                <a:ea typeface="Source Sans Pro"/>
                <a:cs typeface="Source Sans Pro"/>
                <a:sym typeface="Source Sans Pro"/>
              </a:rPr>
              <a:t>thesis proposal</a:t>
            </a:r>
          </a:p>
        </p:txBody>
      </p:sp>
      <p:sp>
        <p:nvSpPr>
          <p:cNvPr id="225" name="Shape 225"/>
          <p:cNvSpPr/>
          <p:nvPr/>
        </p:nvSpPr>
        <p:spPr>
          <a:xfrm>
            <a:off y="4198550" x="0"/>
            <a:ext cy="691499" cx="4482599"/>
          </a:xfrm>
          <a:prstGeom prst="rect">
            <a:avLst/>
          </a:prstGeom>
          <a:solidFill>
            <a:srgbClr val="F3F3F3"/>
          </a:solidFill>
          <a:ln w="19050" cap="flat">
            <a:solidFill>
              <a:srgbClr val="D9D9D9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 algn="ctr" rtl="0" lvl="0">
              <a:buNone/>
            </a:pPr>
            <a:r>
              <a:rPr sz="3000" lang="en-US">
                <a:latin typeface="Source Sans Pro"/>
                <a:ea typeface="Source Sans Pro"/>
                <a:cs typeface="Source Sans Pro"/>
                <a:sym typeface="Source Sans Pro"/>
              </a:rPr>
              <a:t>mechanical depth</a:t>
            </a:r>
          </a:p>
        </p:txBody>
      </p:sp>
      <p:sp>
        <p:nvSpPr>
          <p:cNvPr id="226" name="Shape 226"/>
          <p:cNvSpPr/>
          <p:nvPr/>
        </p:nvSpPr>
        <p:spPr>
          <a:xfrm>
            <a:off y="5009575" x="0"/>
            <a:ext cy="691499" cx="4482599"/>
          </a:xfrm>
          <a:prstGeom prst="rect">
            <a:avLst/>
          </a:prstGeom>
          <a:solidFill>
            <a:srgbClr val="F3F3F3"/>
          </a:solidFill>
          <a:ln w="19050" cap="flat">
            <a:solidFill>
              <a:srgbClr val="D9D9D9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 algn="ctr" rtl="0" lvl="0">
              <a:buNone/>
            </a:pPr>
            <a:r>
              <a:rPr sz="3000" lang="en-US">
                <a:latin typeface="Source Sans Pro"/>
                <a:ea typeface="Source Sans Pro"/>
                <a:cs typeface="Source Sans Pro"/>
                <a:sym typeface="Source Sans Pro"/>
              </a:rPr>
              <a:t>electrical breadth</a:t>
            </a:r>
          </a:p>
        </p:txBody>
      </p:sp>
      <p:sp>
        <p:nvSpPr>
          <p:cNvPr id="227" name="Shape 227"/>
          <p:cNvSpPr/>
          <p:nvPr/>
        </p:nvSpPr>
        <p:spPr>
          <a:xfrm>
            <a:off y="5820600" x="0"/>
            <a:ext cy="691499" cx="4482599"/>
          </a:xfrm>
          <a:prstGeom prst="rect">
            <a:avLst/>
          </a:prstGeom>
          <a:solidFill>
            <a:srgbClr val="F3F3F3"/>
          </a:solidFill>
          <a:ln w="19050" cap="flat">
            <a:solidFill>
              <a:srgbClr val="D9D9D9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 algn="ctr" rtl="0" lvl="0">
              <a:buNone/>
            </a:pPr>
            <a:r>
              <a:rPr sz="3000" lang="en-US">
                <a:latin typeface="Source Sans Pro"/>
                <a:ea typeface="Source Sans Pro"/>
                <a:cs typeface="Source Sans Pro"/>
                <a:sym typeface="Source Sans Pro"/>
              </a:rPr>
              <a:t>conclusion</a:t>
            </a:r>
          </a:p>
        </p:txBody>
      </p:sp>
      <p:sp>
        <p:nvSpPr>
          <p:cNvPr id="228" name="Shape 228"/>
          <p:cNvSpPr/>
          <p:nvPr/>
        </p:nvSpPr>
        <p:spPr>
          <a:xfrm>
            <a:off y="2844525" x="2322300"/>
            <a:ext cy="426899" cx="4499399"/>
          </a:xfrm>
          <a:prstGeom prst="rect">
            <a:avLst/>
          </a:prstGeom>
          <a:solidFill>
            <a:srgbClr val="4F4651">
              <a:alpha val="50379"/>
            </a:srgbClr>
          </a:solidFill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/>
        </p:txBody>
      </p:sp>
      <p:cxnSp>
        <p:nvCxnSpPr>
          <p:cNvPr id="229" name="Shape 229"/>
          <p:cNvCxnSpPr/>
          <p:nvPr/>
        </p:nvCxnSpPr>
        <p:spPr>
          <a:xfrm>
            <a:off y="1337775" x="12011900"/>
            <a:ext cy="0" cx="3572999"/>
          </a:xfrm>
          <a:prstGeom prst="straightConnector1">
            <a:avLst/>
          </a:prstGeom>
          <a:noFill/>
          <a:ln w="22225" cap="flat">
            <a:solidFill>
              <a:srgbClr val="DF7366"/>
            </a:solidFill>
            <a:prstDash val="solid"/>
            <a:round/>
            <a:headEnd w="med" len="med" type="none"/>
            <a:tailEnd w="med" len="med" type="none"/>
          </a:ln>
        </p:spPr>
      </p:cxnSp>
      <p:sp>
        <p:nvSpPr>
          <p:cNvPr id="230" name="Shape 230"/>
          <p:cNvSpPr/>
          <p:nvPr/>
        </p:nvSpPr>
        <p:spPr>
          <a:xfrm>
            <a:off y="1234925" x="18985050"/>
            <a:ext cy="4149300" cx="8150100"/>
          </a:xfrm>
          <a:prstGeom prst="roundRect">
            <a:avLst>
              <a:gd fmla="val 7539" name="adj"/>
            </a:avLst>
          </a:prstGeom>
          <a:solidFill>
            <a:srgbClr val="D9D9D9"/>
          </a:solidFill>
          <a:ln w="38100" cap="flat">
            <a:solidFill>
              <a:srgbClr val="4F4651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/>
        </p:txBody>
      </p:sp>
      <p:pic>
        <p:nvPicPr>
          <p:cNvPr id="231" name="Shape 231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1335804" x="19765129"/>
            <a:ext cy="4046449" cx="6589932"/>
          </a:xfrm>
          <a:prstGeom prst="rect">
            <a:avLst/>
          </a:prstGeom>
        </p:spPr>
      </p:pic>
      <p:sp>
        <p:nvSpPr>
          <p:cNvPr id="232" name="Shape 232"/>
          <p:cNvSpPr txBox="1"/>
          <p:nvPr/>
        </p:nvSpPr>
        <p:spPr>
          <a:xfrm>
            <a:off y="543375" x="9797150"/>
            <a:ext cy="5631299" cx="8002500"/>
          </a:xfrm>
          <a:prstGeom prst="rect">
            <a:avLst/>
          </a:prstGeom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algn="ctr" rtl="0" lvl="0">
              <a:buNone/>
            </a:pPr>
            <a:r>
              <a:rPr sz="3600" lang="en-US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building performance</a:t>
            </a:r>
          </a:p>
          <a:p>
            <a:r>
              <a:t/>
            </a:r>
          </a:p>
          <a:p>
            <a:r>
              <a:t/>
            </a:r>
          </a:p>
          <a:p>
            <a:pPr algn="ctr" rtl="0" lvl="0">
              <a:buNone/>
            </a:pPr>
            <a:r>
              <a:rPr sz="2400" lang="en-US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envelope driven performance</a:t>
            </a:r>
          </a:p>
          <a:p>
            <a:r>
              <a:t/>
            </a:r>
          </a:p>
          <a:p>
            <a:pPr algn="ctr" rtl="0" lvl="0">
              <a:buNone/>
            </a:pPr>
            <a:r>
              <a:rPr sz="2400" lang="en-US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HVAC is 36% of annual electricity usage</a:t>
            </a:r>
          </a:p>
          <a:p>
            <a:r>
              <a:t/>
            </a:r>
          </a:p>
          <a:p>
            <a:pPr algn="ctr" rtl="0" lvl="0">
              <a:buNone/>
            </a:pPr>
            <a:r>
              <a:rPr sz="2400" lang="en-US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all electric equipment   |   uniform demand rate</a:t>
            </a:r>
          </a:p>
          <a:p>
            <a:r>
              <a:t/>
            </a:r>
          </a:p>
          <a:p>
            <a:pPr algn="ctr" rtl="0" lvl="0">
              <a:buNone/>
            </a:pPr>
            <a:r>
              <a:rPr sz="2400" lang="en-US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$181,191 yearly utility cost</a:t>
            </a:r>
          </a:p>
          <a:p>
            <a:r>
              <a:t/>
            </a:r>
          </a:p>
          <a:p>
            <a:pPr algn="ctr" rtl="0" lvl="0">
              <a:buNone/>
            </a:pPr>
            <a:r>
              <a:rPr sz="2400" lang="en-US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31% EUI performance gain</a:t>
            </a:r>
          </a:p>
        </p:txBody>
      </p:sp>
    </p:spTree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Arial" script="Arab"/>
        <a:font typeface="Arial" script="Hebr"/>
        <a:font typeface="Cordia New" script="Thai"/>
        <a:font typeface="Nyala" script="Ethi"/>
        <a:font typeface="Vrinda" script="Beng"/>
        <a:font typeface="Shruti" script="Gujr"/>
        <a:font typeface="DaunPenh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Arial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Arial" script="Arab"/>
        <a:font typeface="Arial" script="Hebr"/>
        <a:font typeface="Cordia New" script="Thai"/>
        <a:font typeface="Nyala" script="Ethi"/>
        <a:font typeface="Vrinda" script="Beng"/>
        <a:font typeface="Shruti" script="Gujr"/>
        <a:font typeface="DaunPenh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Arial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Elemental">
  <a:themeElements>
    <a:clrScheme name="Thesis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Arial" script="Arab"/>
        <a:font typeface="Arial" script="Hebr"/>
        <a:font typeface="Cordia New" script="Thai"/>
        <a:font typeface="Nyala" script="Ethi"/>
        <a:font typeface="Vrinda" script="Beng"/>
        <a:font typeface="Shruti" script="Gujr"/>
        <a:font typeface="DaunPenh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Arial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